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Lst>
  <p:notesMasterIdLst>
    <p:notesMasterId r:id="rId56"/>
  </p:notesMasterIdLst>
  <p:sldIdLst>
    <p:sldId id="264" r:id="rId3"/>
    <p:sldId id="256" r:id="rId4"/>
    <p:sldId id="265" r:id="rId5"/>
    <p:sldId id="266" r:id="rId6"/>
    <p:sldId id="267" r:id="rId7"/>
    <p:sldId id="268" r:id="rId8"/>
    <p:sldId id="269" r:id="rId9"/>
    <p:sldId id="270" r:id="rId10"/>
    <p:sldId id="271" r:id="rId11"/>
    <p:sldId id="257" r:id="rId12"/>
    <p:sldId id="258" r:id="rId13"/>
    <p:sldId id="259" r:id="rId14"/>
    <p:sldId id="260" r:id="rId15"/>
    <p:sldId id="261" r:id="rId16"/>
    <p:sldId id="262" r:id="rId17"/>
    <p:sldId id="263" r:id="rId18"/>
    <p:sldId id="300" r:id="rId19"/>
    <p:sldId id="301" r:id="rId20"/>
    <p:sldId id="302" r:id="rId21"/>
    <p:sldId id="303" r:id="rId22"/>
    <p:sldId id="304" r:id="rId23"/>
    <p:sldId id="305" r:id="rId24"/>
    <p:sldId id="306" r:id="rId25"/>
    <p:sldId id="307" r:id="rId26"/>
    <p:sldId id="308" r:id="rId27"/>
    <p:sldId id="309" r:id="rId28"/>
    <p:sldId id="310" r:id="rId29"/>
    <p:sldId id="273" r:id="rId30"/>
    <p:sldId id="274" r:id="rId31"/>
    <p:sldId id="275" r:id="rId32"/>
    <p:sldId id="284" r:id="rId33"/>
    <p:sldId id="285" r:id="rId34"/>
    <p:sldId id="286" r:id="rId35"/>
    <p:sldId id="287" r:id="rId36"/>
    <p:sldId id="288" r:id="rId37"/>
    <p:sldId id="289" r:id="rId38"/>
    <p:sldId id="290" r:id="rId39"/>
    <p:sldId id="291" r:id="rId40"/>
    <p:sldId id="276" r:id="rId41"/>
    <p:sldId id="277" r:id="rId42"/>
    <p:sldId id="278" r:id="rId43"/>
    <p:sldId id="279" r:id="rId44"/>
    <p:sldId id="280" r:id="rId45"/>
    <p:sldId id="281" r:id="rId46"/>
    <p:sldId id="282" r:id="rId47"/>
    <p:sldId id="292" r:id="rId48"/>
    <p:sldId id="293" r:id="rId49"/>
    <p:sldId id="294" r:id="rId50"/>
    <p:sldId id="295" r:id="rId51"/>
    <p:sldId id="296" r:id="rId52"/>
    <p:sldId id="297" r:id="rId53"/>
    <p:sldId id="298" r:id="rId54"/>
    <p:sldId id="299" r:id="rId5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660"/>
  </p:normalViewPr>
  <p:slideViewPr>
    <p:cSldViewPr snapToGrid="0">
      <p:cViewPr varScale="1">
        <p:scale>
          <a:sx n="66" d="100"/>
          <a:sy n="66" d="100"/>
        </p:scale>
        <p:origin x="59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E60837-20AA-4D2C-9D94-1AAF3DB8C498}" type="datetimeFigureOut">
              <a:rPr lang="fr-CA" smtClean="0"/>
              <a:t>2026-08-26</a:t>
            </a:fld>
            <a:endParaRPr lang="fr-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24BE1-9751-4EAF-B446-9E7E2E4556F9}" type="slidenum">
              <a:rPr lang="fr-CA" smtClean="0"/>
              <a:t>‹N°›</a:t>
            </a:fld>
            <a:endParaRPr lang="fr-CA"/>
          </a:p>
        </p:txBody>
      </p:sp>
    </p:spTree>
    <p:extLst>
      <p:ext uri="{BB962C8B-B14F-4D97-AF65-F5344CB8AC3E}">
        <p14:creationId xmlns:p14="http://schemas.microsoft.com/office/powerpoint/2010/main" val="3285060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85313738-F5CC-4ED4-89A5-5E7DD45E141A}" type="datetimeFigureOut">
              <a:rPr lang="fr-FR" smtClean="0"/>
              <a:t>26/08/2026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1125981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5313738-F5CC-4ED4-89A5-5E7DD45E141A}" type="datetimeFigureOut">
              <a:rPr lang="fr-FR" smtClean="0"/>
              <a:t>26/08/2026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1820067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5313738-F5CC-4ED4-89A5-5E7DD45E141A}" type="datetimeFigureOut">
              <a:rPr lang="fr-FR" smtClean="0"/>
              <a:t>26/08/2026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704843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5313738-F5CC-4ED4-89A5-5E7DD45E141A}" type="datetimeFigureOut">
              <a:rPr lang="fr-FR" smtClean="0"/>
              <a:t>26/08/2026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ABCA6A3-E9C4-4DA9-86B1-6667952C7EEB}" type="slidenum">
              <a:rPr lang="fr-FR" smtClean="0"/>
              <a:t>‹N°›</a:t>
            </a:fld>
            <a:endParaRPr lang="fr-F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09632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5313738-F5CC-4ED4-89A5-5E7DD45E141A}" type="datetimeFigureOut">
              <a:rPr lang="fr-FR" smtClean="0"/>
              <a:t>26/08/2026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3693457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85313738-F5CC-4ED4-89A5-5E7DD45E141A}" type="datetimeFigureOut">
              <a:rPr lang="fr-FR" smtClean="0"/>
              <a:t>26/08/2026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1492286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85313738-F5CC-4ED4-89A5-5E7DD45E141A}" type="datetimeFigureOut">
              <a:rPr lang="fr-FR" smtClean="0"/>
              <a:t>26/08/2026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29536162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5313738-F5CC-4ED4-89A5-5E7DD45E141A}" type="datetimeFigureOut">
              <a:rPr lang="fr-FR" smtClean="0"/>
              <a:t>26/08/2026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13739939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5313738-F5CC-4ED4-89A5-5E7DD45E141A}" type="datetimeFigureOut">
              <a:rPr lang="fr-FR" smtClean="0"/>
              <a:t>26/08/2026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1981747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41804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83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5313738-F5CC-4ED4-89A5-5E7DD45E141A}" type="datetimeFigureOut">
              <a:rPr lang="fr-FR" smtClean="0"/>
              <a:t>26/08/2026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1645806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5313738-F5CC-4ED4-89A5-5E7DD45E141A}" type="datetimeFigureOut">
              <a:rPr lang="fr-FR" smtClean="0"/>
              <a:t>26/08/2026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1796600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5313738-F5CC-4ED4-89A5-5E7DD45E141A}" type="datetimeFigureOut">
              <a:rPr lang="fr-FR" smtClean="0"/>
              <a:t>26/08/2026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292507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5313738-F5CC-4ED4-89A5-5E7DD45E141A}" type="datetimeFigureOut">
              <a:rPr lang="fr-FR" smtClean="0"/>
              <a:t>26/08/2026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2247549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5313738-F5CC-4ED4-89A5-5E7DD45E141A}" type="datetimeFigureOut">
              <a:rPr lang="fr-FR" smtClean="0"/>
              <a:t>26/08/2026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244372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5313738-F5CC-4ED4-89A5-5E7DD45E141A}" type="datetimeFigureOut">
              <a:rPr lang="fr-FR" smtClean="0"/>
              <a:t>26/08/2026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8401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5313738-F5CC-4ED4-89A5-5E7DD45E141A}" type="datetimeFigureOut">
              <a:rPr lang="fr-FR" smtClean="0"/>
              <a:t>26/08/2026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2758893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5313738-F5CC-4ED4-89A5-5E7DD45E141A}" type="datetimeFigureOut">
              <a:rPr lang="fr-FR" smtClean="0"/>
              <a:t>26/08/2026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ABCA6A3-E9C4-4DA9-86B1-6667952C7EEB}" type="slidenum">
              <a:rPr lang="fr-FR" smtClean="0"/>
              <a:t>‹N°›</a:t>
            </a:fld>
            <a:endParaRPr lang="fr-FR"/>
          </a:p>
        </p:txBody>
      </p:sp>
    </p:spTree>
    <p:extLst>
      <p:ext uri="{BB962C8B-B14F-4D97-AF65-F5344CB8AC3E}">
        <p14:creationId xmlns:p14="http://schemas.microsoft.com/office/powerpoint/2010/main" val="1854881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5313738-F5CC-4ED4-89A5-5E7DD45E141A}" type="datetimeFigureOut">
              <a:rPr lang="fr-FR" smtClean="0"/>
              <a:t>26/08/2026</a:t>
            </a:fld>
            <a:endParaRPr lang="fr-F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fr-F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AABCA6A3-E9C4-4DA9-86B1-6667952C7EEB}" type="slidenum">
              <a:rPr lang="fr-FR" smtClean="0"/>
              <a:t>‹N°›</a:t>
            </a:fld>
            <a:endParaRPr lang="fr-FR"/>
          </a:p>
        </p:txBody>
      </p:sp>
    </p:spTree>
    <p:extLst>
      <p:ext uri="{BB962C8B-B14F-4D97-AF65-F5344CB8AC3E}">
        <p14:creationId xmlns:p14="http://schemas.microsoft.com/office/powerpoint/2010/main" val="2550898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5454907"/>
      </p:ext>
    </p:extLst>
  </p:cSld>
  <p:clrMap bg1="lt1" tx1="dk1" bg2="lt2" tx2="dk2" accent1="accent1" accent2="accent2" accent3="accent3" accent4="accent4" accent5="accent5" accent6="accent6" hlink="hlink" folHlink="folHlink"/>
  <p:sldLayoutIdLst>
    <p:sldLayoutId id="2147483680"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B0FE96-A9FD-88C3-2D9E-A900E2CCFA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8819" y="0"/>
            <a:ext cx="6973181" cy="1763459"/>
          </a:xfrm>
          <a:prstGeom prst="rect">
            <a:avLst/>
          </a:prstGeom>
        </p:spPr>
      </p:pic>
      <p:sp>
        <p:nvSpPr>
          <p:cNvPr id="5" name="Rectangle: Rounded Corners 4">
            <a:extLst>
              <a:ext uri="{FF2B5EF4-FFF2-40B4-BE49-F238E27FC236}">
                <a16:creationId xmlns:a16="http://schemas.microsoft.com/office/drawing/2014/main" id="{F4DFA08B-88D3-0618-D4F9-4EA58A6885CD}"/>
              </a:ext>
            </a:extLst>
          </p:cNvPr>
          <p:cNvSpPr/>
          <p:nvPr/>
        </p:nvSpPr>
        <p:spPr>
          <a:xfrm>
            <a:off x="2175655" y="1896311"/>
            <a:ext cx="7853713" cy="2111022"/>
          </a:xfrm>
          <a:prstGeom prst="roundRect">
            <a:avLst/>
          </a:prstGeom>
          <a:ln w="19050">
            <a:solidFill>
              <a:schemeClr val="accent5">
                <a:lumMod val="75000"/>
              </a:schemeClr>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ar-MA" sz="4400" b="1" dirty="0">
                <a:ln w="0"/>
                <a:solidFill>
                  <a:schemeClr val="accent1">
                    <a:lumMod val="50000"/>
                  </a:schemeClr>
                </a:solidFill>
                <a:effectLst>
                  <a:outerShdw blurRad="38100" dist="19050" dir="2700000" algn="tl" rotWithShape="0">
                    <a:schemeClr val="dk1">
                      <a:alpha val="40000"/>
                    </a:schemeClr>
                  </a:outerShdw>
                </a:effectLst>
                <a:latin typeface="Andalus" panose="02020603050405020304" pitchFamily="18" charset="-78"/>
                <a:cs typeface="Andalus" panose="02020603050405020304" pitchFamily="18" charset="-78"/>
              </a:rPr>
              <a:t>قراءة في كتاب "تقويم مكون القراءة في السلك الثانوي الإعدادي"</a:t>
            </a:r>
          </a:p>
          <a:p>
            <a:pPr algn="ctr"/>
            <a:r>
              <a:rPr lang="ar-MA" sz="4400" b="1" dirty="0">
                <a:ln w="0"/>
                <a:solidFill>
                  <a:schemeClr val="accent1">
                    <a:lumMod val="50000"/>
                  </a:schemeClr>
                </a:solidFill>
                <a:effectLst>
                  <a:outerShdw blurRad="38100" dist="19050" dir="2700000" algn="tl" rotWithShape="0">
                    <a:schemeClr val="dk1">
                      <a:alpha val="40000"/>
                    </a:schemeClr>
                  </a:outerShdw>
                </a:effectLst>
                <a:latin typeface="Andalus" panose="02020603050405020304" pitchFamily="18" charset="-78"/>
                <a:cs typeface="Andalus" panose="02020603050405020304" pitchFamily="18" charset="-78"/>
              </a:rPr>
              <a:t>للباحثة نجاة اليوسفي</a:t>
            </a:r>
            <a:endParaRPr lang="fr-CA" sz="4400" b="1" dirty="0">
              <a:ln w="0"/>
              <a:solidFill>
                <a:schemeClr val="accent1">
                  <a:lumMod val="50000"/>
                </a:schemeClr>
              </a:solidFill>
              <a:effectLst>
                <a:outerShdw blurRad="38100" dist="19050" dir="2700000" algn="tl" rotWithShape="0">
                  <a:schemeClr val="dk1">
                    <a:alpha val="40000"/>
                  </a:schemeClr>
                </a:outerShdw>
              </a:effectLst>
              <a:latin typeface="Andalus" panose="02020603050405020304" pitchFamily="18" charset="-78"/>
              <a:cs typeface="Andalus" panose="02020603050405020304" pitchFamily="18" charset="-78"/>
            </a:endParaRPr>
          </a:p>
        </p:txBody>
      </p:sp>
      <p:sp>
        <p:nvSpPr>
          <p:cNvPr id="6" name="Rectangle: Rounded Corners 5">
            <a:extLst>
              <a:ext uri="{FF2B5EF4-FFF2-40B4-BE49-F238E27FC236}">
                <a16:creationId xmlns:a16="http://schemas.microsoft.com/office/drawing/2014/main" id="{86FE075D-707D-1206-3CF0-CD0C98BD2C8C}"/>
              </a:ext>
            </a:extLst>
          </p:cNvPr>
          <p:cNvSpPr/>
          <p:nvPr/>
        </p:nvSpPr>
        <p:spPr>
          <a:xfrm>
            <a:off x="82932" y="4194902"/>
            <a:ext cx="2991555" cy="2641601"/>
          </a:xfrm>
          <a:prstGeom prst="roundRect">
            <a:avLst/>
          </a:prstGeom>
          <a:ln>
            <a:solidFill>
              <a:schemeClr val="accent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b="1" dirty="0"/>
              <a:t>إعداد:</a:t>
            </a:r>
          </a:p>
          <a:p>
            <a:pPr algn="ctr"/>
            <a:r>
              <a:rPr lang="ar-MA" dirty="0"/>
              <a:t>دنيا حبيب الدين</a:t>
            </a:r>
          </a:p>
          <a:p>
            <a:pPr algn="ctr"/>
            <a:r>
              <a:rPr lang="ar-MA" dirty="0"/>
              <a:t>زهراء باحدو</a:t>
            </a:r>
          </a:p>
          <a:p>
            <a:pPr algn="ctr"/>
            <a:r>
              <a:rPr lang="ar-MA"/>
              <a:t>إكرام غانمي</a:t>
            </a:r>
            <a:endParaRPr lang="ar-MA" dirty="0"/>
          </a:p>
          <a:p>
            <a:pPr algn="ctr"/>
            <a:r>
              <a:rPr lang="ar-MA" dirty="0"/>
              <a:t>لبنى بوطاهر</a:t>
            </a:r>
          </a:p>
          <a:p>
            <a:pPr algn="ctr"/>
            <a:r>
              <a:rPr lang="ar-MA" dirty="0"/>
              <a:t>نجوى بوطالب</a:t>
            </a:r>
          </a:p>
          <a:p>
            <a:pPr algn="ctr"/>
            <a:r>
              <a:rPr lang="ar-MA" dirty="0"/>
              <a:t>ماجدة شاكر</a:t>
            </a:r>
          </a:p>
          <a:p>
            <a:pPr algn="ctr"/>
            <a:r>
              <a:rPr lang="ar-MA" dirty="0"/>
              <a:t>حسن الشمشاوي</a:t>
            </a:r>
          </a:p>
          <a:p>
            <a:pPr algn="ctr"/>
            <a:r>
              <a:rPr lang="ar-MA" dirty="0"/>
              <a:t>محمد بودشيش</a:t>
            </a:r>
          </a:p>
        </p:txBody>
      </p:sp>
      <p:sp>
        <p:nvSpPr>
          <p:cNvPr id="7" name="Rectangle: Rounded Corners 6">
            <a:extLst>
              <a:ext uri="{FF2B5EF4-FFF2-40B4-BE49-F238E27FC236}">
                <a16:creationId xmlns:a16="http://schemas.microsoft.com/office/drawing/2014/main" id="{6E3BF983-080B-AFCF-42B4-8CE4A3427E7C}"/>
              </a:ext>
            </a:extLst>
          </p:cNvPr>
          <p:cNvSpPr/>
          <p:nvPr/>
        </p:nvSpPr>
        <p:spPr>
          <a:xfrm>
            <a:off x="8705409" y="4488413"/>
            <a:ext cx="2991555" cy="1027289"/>
          </a:xfrm>
          <a:prstGeom prst="roundRect">
            <a:avLst/>
          </a:prstGeom>
          <a:ln>
            <a:solidFill>
              <a:schemeClr val="accent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ar-MA" dirty="0"/>
              <a:t>إشراف الأستاذ: محمد ايت احمد</a:t>
            </a:r>
            <a:endParaRPr lang="fr-CA" dirty="0"/>
          </a:p>
        </p:txBody>
      </p:sp>
    </p:spTree>
    <p:extLst>
      <p:ext uri="{BB962C8B-B14F-4D97-AF65-F5344CB8AC3E}">
        <p14:creationId xmlns:p14="http://schemas.microsoft.com/office/powerpoint/2010/main" val="1708264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Rectangle à coins arrondis 3"/>
          <p:cNvSpPr/>
          <p:nvPr/>
        </p:nvSpPr>
        <p:spPr>
          <a:xfrm>
            <a:off x="666206" y="914399"/>
            <a:ext cx="10345783" cy="5147733"/>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just" rtl="1"/>
            <a:r>
              <a:rPr lang="ar-SA" sz="2800" b="1" dirty="0">
                <a:solidFill>
                  <a:srgbClr val="FF0000"/>
                </a:solidFill>
              </a:rPr>
              <a:t>الفصل الثاني: التقويم التربوي أسسه واستراتيجياته</a:t>
            </a:r>
            <a:endParaRPr lang="fr-FR" sz="2800" b="1" dirty="0">
              <a:solidFill>
                <a:srgbClr val="FF0000"/>
              </a:solidFill>
            </a:endParaRPr>
          </a:p>
          <a:p>
            <a:pPr algn="just" rtl="1"/>
            <a:r>
              <a:rPr lang="ar-MA" sz="2400" b="1" dirty="0">
                <a:solidFill>
                  <a:schemeClr val="tx1"/>
                </a:solidFill>
              </a:rPr>
              <a:t>1</a:t>
            </a:r>
            <a:r>
              <a:rPr lang="ar-SA" sz="2400" b="1" dirty="0">
                <a:solidFill>
                  <a:schemeClr val="tx1"/>
                </a:solidFill>
              </a:rPr>
              <a:t>. التأسيس المفاهيمي: جهاز المصطلحات والالتباسات السائدة</a:t>
            </a:r>
          </a:p>
          <a:p>
            <a:pPr algn="just" rtl="1"/>
            <a:r>
              <a:rPr lang="ar-SA" sz="2400" dirty="0">
                <a:solidFill>
                  <a:schemeClr val="tx1"/>
                </a:solidFill>
              </a:rPr>
              <a:t>استهل الفصل ببناء هندسة مفاهيمية صارمة تتوخى إزالة اللبس الشائع في الممارسة التربوية بين مصطلحات متداخلة:</a:t>
            </a:r>
          </a:p>
          <a:p>
            <a:pPr algn="just" rtl="1"/>
            <a:r>
              <a:rPr lang="ar-SA" sz="2400" b="1" dirty="0">
                <a:solidFill>
                  <a:schemeClr val="tx1"/>
                </a:solidFill>
              </a:rPr>
              <a:t>القياس والتقويم (علاقة الجزء بالكل):</a:t>
            </a:r>
            <a:r>
              <a:rPr lang="ar-SA" sz="2400" dirty="0">
                <a:solidFill>
                  <a:schemeClr val="tx1"/>
                </a:solidFill>
              </a:rPr>
              <a:t> حدد الفصل </a:t>
            </a:r>
            <a:r>
              <a:rPr lang="ar-SA" sz="2400" b="1" dirty="0">
                <a:solidFill>
                  <a:schemeClr val="tx1"/>
                </a:solidFill>
              </a:rPr>
              <a:t>القياس</a:t>
            </a:r>
            <a:r>
              <a:rPr lang="ar-SA" sz="2400" dirty="0">
                <a:solidFill>
                  <a:schemeClr val="tx1"/>
                </a:solidFill>
              </a:rPr>
              <a:t> بكونه عملية تقدير "كمية" أو رقمية تعتمد على لغة الأرقام والمقادير لإعطاء قيمة لسمة معينة لدى المتعلم باستخدام أدوات اختبارية أو غير اختبارية (كالملاحظة وقوائم التقدير). بينما يتجاوز </a:t>
            </a:r>
            <a:r>
              <a:rPr lang="ar-SA" sz="2400" b="1" dirty="0">
                <a:solidFill>
                  <a:schemeClr val="tx1"/>
                </a:solidFill>
              </a:rPr>
              <a:t>التقويم</a:t>
            </a:r>
            <a:r>
              <a:rPr lang="ar-SA" sz="2400" dirty="0">
                <a:solidFill>
                  <a:schemeClr val="tx1"/>
                </a:solidFill>
              </a:rPr>
              <a:t> هذا البُعد الكمي ليكون تقديراً "وصفياً وكيفياً" أشمل؛ فالقياس أداة سابقة للتقويم يمنحه المادة الخام (البيانات الإحصائية)، ليأتي التقويم كعملية علاجية وتصحيحية تتوخى التعديل والتصويب.</a:t>
            </a:r>
          </a:p>
          <a:p>
            <a:pPr algn="just" rtl="1"/>
            <a:r>
              <a:rPr lang="ar-SA" sz="2400" b="1" dirty="0">
                <a:solidFill>
                  <a:schemeClr val="tx1"/>
                </a:solidFill>
              </a:rPr>
              <a:t>التقويم والامتحان (من الجزاء إلى الإدماج):</a:t>
            </a:r>
            <a:r>
              <a:rPr lang="ar-SA" sz="2400" dirty="0">
                <a:solidFill>
                  <a:schemeClr val="tx1"/>
                </a:solidFill>
              </a:rPr>
              <a:t> ينتقد الفصل الاختزال التاريخي للتقويم في "الامتحان". فالامتحان مجرد مثيرات أو أسئلة تقيس تحصيلاً آنياً، ارتبط في التمثل الجماعي (تلاميذ، أولياء أمور) بـ </a:t>
            </a:r>
            <a:r>
              <a:rPr lang="ar-SA" sz="2400" b="1" dirty="0">
                <a:solidFill>
                  <a:schemeClr val="tx1"/>
                </a:solidFill>
              </a:rPr>
              <a:t>البُعد الجزائي</a:t>
            </a:r>
            <a:r>
              <a:rPr lang="ar-SA" sz="2400" dirty="0">
                <a:solidFill>
                  <a:schemeClr val="tx1"/>
                </a:solidFill>
              </a:rPr>
              <a:t> (الترتيب، التنقيط، النجاح/الرسوب)، مما جعله هاجساً نفسياً يفتقر للمفهوم العلمي للتقويم البديل الذي يرى في التقويم نشاطاً مدمجاً في سيرورة التعلم</a:t>
            </a:r>
            <a:r>
              <a:rPr lang="ar-SA" dirty="0">
                <a:solidFill>
                  <a:schemeClr val="tx1"/>
                </a:solidFill>
              </a:rPr>
              <a:t>.</a:t>
            </a:r>
          </a:p>
        </p:txBody>
      </p:sp>
    </p:spTree>
    <p:extLst>
      <p:ext uri="{BB962C8B-B14F-4D97-AF65-F5344CB8AC3E}">
        <p14:creationId xmlns:p14="http://schemas.microsoft.com/office/powerpoint/2010/main" val="2039567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Rectangle à coins arrondis 3"/>
          <p:cNvSpPr/>
          <p:nvPr/>
        </p:nvSpPr>
        <p:spPr>
          <a:xfrm>
            <a:off x="679269" y="1071154"/>
            <a:ext cx="10829108" cy="5172892"/>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just" rtl="1"/>
            <a:r>
              <a:rPr lang="ar-SA" sz="2400" b="1" dirty="0"/>
              <a:t>2. التقويم في سياق المقاربة بالكفايات</a:t>
            </a:r>
          </a:p>
          <a:p>
            <a:pPr algn="just" rtl="1"/>
            <a:r>
              <a:rPr lang="ar-SA" sz="2400" dirty="0"/>
              <a:t>ينتقل الفصل إلى إحداث قطيعة </a:t>
            </a:r>
            <a:r>
              <a:rPr lang="ar-SA" sz="2400" dirty="0" err="1"/>
              <a:t>إبستمولوجية</a:t>
            </a:r>
            <a:r>
              <a:rPr lang="ar-SA" sz="2400" dirty="0"/>
              <a:t> بين بيداغوجيا الشحن التقليدية والمقاربة الحديثة:</a:t>
            </a:r>
          </a:p>
          <a:p>
            <a:pPr algn="just" rtl="1"/>
            <a:r>
              <a:rPr lang="ar-SA" sz="2400" b="1" dirty="0"/>
              <a:t>التحول من المعرفة إلى الوظيفية:</a:t>
            </a:r>
            <a:r>
              <a:rPr lang="ar-SA" sz="2400" dirty="0"/>
              <a:t> في البيداغوجيا التقليدية، كان التقويم ينصب على "المعارف" ومدى قدرة الذاكرة على استدعائها يوم الامتحان. أما في المقاربة بالكفايات، فالتقويم ينطلق من قياس </a:t>
            </a:r>
            <a:r>
              <a:rPr lang="ar-SA" sz="2400" b="1" dirty="0"/>
              <a:t>القدرات والمهارات ومدى دمج المعارف وتعبئتها</a:t>
            </a:r>
            <a:r>
              <a:rPr lang="ar-SA" sz="2400" dirty="0"/>
              <a:t> لحل "وضعية مشكلة معقدة" تحاكي الواقع المعيش وتؤهل المتعلم لسوق العمل وللمجتمع.</a:t>
            </a:r>
          </a:p>
          <a:p>
            <a:pPr algn="just" rtl="1"/>
            <a:r>
              <a:rPr lang="ar-SA" sz="2400" b="1" dirty="0"/>
              <a:t>دينامية المقارنة (ما هو كائن وما يجب أن يكون):</a:t>
            </a:r>
            <a:r>
              <a:rPr lang="ar-SA" sz="2400" dirty="0"/>
              <a:t> يقوم التقويم على رصد الفارق بين حدين:</a:t>
            </a:r>
          </a:p>
          <a:p>
            <a:pPr lvl="1" algn="just" rtl="1"/>
            <a:r>
              <a:rPr lang="ar-SA" sz="2400" b="1" dirty="0"/>
              <a:t>ما هو كائن:</a:t>
            </a:r>
            <a:r>
              <a:rPr lang="ar-SA" sz="2400" dirty="0"/>
              <a:t> الأداء الفعلي الملاحظ في القسم عبر الاختبار أو الرائز.</a:t>
            </a:r>
          </a:p>
          <a:p>
            <a:pPr lvl="1" algn="just" rtl="1"/>
            <a:r>
              <a:rPr lang="ar-SA" sz="2400" b="1" dirty="0"/>
              <a:t>ما يجب أن يكون:</a:t>
            </a:r>
            <a:r>
              <a:rPr lang="ar-SA" sz="2400" dirty="0"/>
              <a:t> التصور النظري النموذجي المتمثل في (الإطار المرجعي). تأويل هذا الفارق هو ما يمنح المدرس القدرة على اتخاذ قرار تربوي (تكويني مرحلي أو إجمالي نهائي)</a:t>
            </a:r>
          </a:p>
        </p:txBody>
      </p:sp>
    </p:spTree>
    <p:extLst>
      <p:ext uri="{BB962C8B-B14F-4D97-AF65-F5344CB8AC3E}">
        <p14:creationId xmlns:p14="http://schemas.microsoft.com/office/powerpoint/2010/main" val="1941202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Rectangle à coins arrondis 3"/>
          <p:cNvSpPr/>
          <p:nvPr/>
        </p:nvSpPr>
        <p:spPr>
          <a:xfrm>
            <a:off x="1528354" y="1045028"/>
            <a:ext cx="9588138" cy="5212079"/>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r" rtl="1"/>
            <a:r>
              <a:rPr lang="ar-SA" sz="2400" b="1" dirty="0"/>
              <a:t>3. هندسة أنواع التقويم وسبل تدبيرها في مكون القراءة</a:t>
            </a:r>
          </a:p>
          <a:p>
            <a:pPr algn="r" rtl="1"/>
            <a:r>
              <a:rPr lang="ar-SA" sz="2400" dirty="0"/>
              <a:t>قسّم الفصل المقاربة التقويمية لدرس القراءة إلى ثلاث لحظات مفصلية تتكامل فيما بينها:</a:t>
            </a:r>
          </a:p>
          <a:p>
            <a:pPr algn="r" rtl="1"/>
            <a:r>
              <a:rPr lang="ar-SA" sz="2400" b="1" dirty="0"/>
              <a:t>أ. التقويم التشخيصي (القبلي/ التمهيدي)</a:t>
            </a:r>
          </a:p>
          <a:p>
            <a:pPr algn="r" rtl="1"/>
            <a:r>
              <a:rPr lang="ar-SA" sz="2400" b="1" dirty="0"/>
              <a:t>الهدف والوظيفة:</a:t>
            </a:r>
            <a:r>
              <a:rPr lang="ar-SA" sz="2400" dirty="0"/>
              <a:t> يقع في مستهل السنة أو الوحدة أو الدرس. وظيفته </a:t>
            </a:r>
            <a:r>
              <a:rPr lang="ar-SA" sz="2400" b="1" dirty="0"/>
              <a:t>"استكشافية وتوجيهية"</a:t>
            </a:r>
            <a:r>
              <a:rPr lang="ar-SA" sz="2400" dirty="0"/>
              <a:t>، تهدف لتعيين المكتسبات القبلية، رصد الثغرات، وتحديد جاهزية المتعلمين النفسية والمعرفية لولوج التعلم الجديد.</a:t>
            </a:r>
          </a:p>
          <a:p>
            <a:pPr algn="r" rtl="1"/>
            <a:r>
              <a:rPr lang="ar-SA" sz="2400" b="1" dirty="0"/>
              <a:t>آليات التدبير في القراءة:</a:t>
            </a:r>
            <a:r>
              <a:rPr lang="ar-SA" sz="2400" dirty="0"/>
              <a:t> اقترح الفصل أسلوبين: (الأسلوب الشفهي) عبر التفاعل المباشر، أو (أسلوب الرائز والشبكة) لتجميع بيانات موضوعية تُبنى على أساسها خطة الدعم الوقائي وتوجيه الأنشطة البيداغوجية</a:t>
            </a:r>
            <a:r>
              <a:rPr lang="ar-SA" dirty="0"/>
              <a:t>.</a:t>
            </a:r>
          </a:p>
        </p:txBody>
      </p:sp>
    </p:spTree>
    <p:extLst>
      <p:ext uri="{BB962C8B-B14F-4D97-AF65-F5344CB8AC3E}">
        <p14:creationId xmlns:p14="http://schemas.microsoft.com/office/powerpoint/2010/main" val="2585025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Rectangle à coins arrondis 3"/>
          <p:cNvSpPr/>
          <p:nvPr/>
        </p:nvSpPr>
        <p:spPr>
          <a:xfrm>
            <a:off x="1031965" y="1018904"/>
            <a:ext cx="10398035" cy="5538651"/>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r" rtl="1"/>
            <a:r>
              <a:rPr lang="ar-SA" sz="2400" b="1" dirty="0"/>
              <a:t>ب. التقويم التكويني (المرحلي/ التطويري)</a:t>
            </a:r>
          </a:p>
          <a:p>
            <a:pPr algn="r" rtl="1"/>
            <a:r>
              <a:rPr lang="ar-SA" sz="2400" b="1" dirty="0"/>
              <a:t>الهدف والوظيفة:</a:t>
            </a:r>
            <a:r>
              <a:rPr lang="ar-SA" sz="2400" dirty="0"/>
              <a:t> يساير سيرورة الدرس القرائي ويتخلله. وظيفته </a:t>
            </a:r>
            <a:r>
              <a:rPr lang="ar-SA" sz="2400" b="1" dirty="0"/>
              <a:t>"بنائية وتعديلية"</a:t>
            </a:r>
            <a:r>
              <a:rPr lang="ar-SA" sz="2400" dirty="0"/>
              <a:t> لتفادي الصعوبات آنياً، ولا يعتمد على التنقيط العددي بل يقدم (تغذية راجعة) تعيد الحيوية للتعلم، وتتعامل مع "الخطأ كاستراتيجية للتعلم" وليس كدليل عجز.</a:t>
            </a:r>
          </a:p>
          <a:p>
            <a:pPr algn="r" rtl="1"/>
            <a:r>
              <a:rPr lang="ar-SA" sz="2400" b="1" dirty="0"/>
              <a:t>آليات التدبير والنقد:</a:t>
            </a:r>
            <a:r>
              <a:rPr lang="ar-SA" sz="2400" dirty="0"/>
              <a:t> يسجل الفصل انزلاق أغلب الأساتذة في "السطحية والارتجال" عبر طرح أسئلة شفهية تحصر التقويم في الجانب المعرفي (الحفظ)، داعياً إلى ضرورة ملامسة الجوانب المنهجية (تفسير الدعامات </a:t>
            </a:r>
            <a:r>
              <a:rPr lang="ar-SA" sz="2400" dirty="0" err="1"/>
              <a:t>الديداكتيكية</a:t>
            </a:r>
            <a:r>
              <a:rPr lang="ar-SA" sz="2400" dirty="0"/>
              <a:t>) والجوانب الوجدانية والتواصلية (حلقات النقاش والإقناع).</a:t>
            </a:r>
          </a:p>
          <a:p>
            <a:pPr algn="r" rtl="1"/>
            <a:r>
              <a:rPr lang="ar-SA" sz="2400" b="1" dirty="0"/>
              <a:t>ج. التقويم الإجمالي (الختامي/ الجزائي)</a:t>
            </a:r>
          </a:p>
          <a:p>
            <a:pPr algn="r" rtl="1"/>
            <a:r>
              <a:rPr lang="ar-SA" sz="2400" b="1" dirty="0"/>
              <a:t>الهدف والوظيفة:</a:t>
            </a:r>
            <a:r>
              <a:rPr lang="ar-SA" sz="2400" dirty="0"/>
              <a:t> يأتي في نهاية وحدة دراسية أو دورة/سلك. وظيفته </a:t>
            </a:r>
            <a:r>
              <a:rPr lang="ar-SA" sz="2400" b="1" dirty="0"/>
              <a:t>"المصادقة"</a:t>
            </a:r>
            <a:r>
              <a:rPr lang="ar-SA" sz="2400" dirty="0"/>
              <a:t> على تملك الكفايات والاعتراف الاجتماعي </a:t>
            </a:r>
            <a:r>
              <a:rPr lang="ar-SA" sz="2400" dirty="0" err="1"/>
              <a:t>بالتعلمات</a:t>
            </a:r>
            <a:r>
              <a:rPr lang="ar-SA" sz="2400" dirty="0"/>
              <a:t> (منح شواهد، انتقال لمستوى أعلى).</a:t>
            </a:r>
          </a:p>
          <a:p>
            <a:pPr algn="r" rtl="1"/>
            <a:r>
              <a:rPr lang="ar-SA" sz="2400" b="1" dirty="0"/>
              <a:t>آليات التدبير في القراءة:</a:t>
            </a:r>
            <a:r>
              <a:rPr lang="ar-SA" sz="2400" dirty="0"/>
              <a:t> صياغة أو اختيار وضعيات تقويمية مركبة ومكافئة لما تم التدرب عليه، شريطة أن تكون جديدة وتدفع المتعلم لتوظيف مهاراته القرائية التحليلية والنقدية في سياق متكامل، مع استثمار النتائج في حصص الدعم والمعالجة.</a:t>
            </a:r>
          </a:p>
        </p:txBody>
      </p:sp>
    </p:spTree>
    <p:extLst>
      <p:ext uri="{BB962C8B-B14F-4D97-AF65-F5344CB8AC3E}">
        <p14:creationId xmlns:p14="http://schemas.microsoft.com/office/powerpoint/2010/main" val="2668504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Rectangle à coins arrondis 3"/>
          <p:cNvSpPr/>
          <p:nvPr/>
        </p:nvSpPr>
        <p:spPr>
          <a:xfrm>
            <a:off x="1201783" y="836023"/>
            <a:ext cx="10162903" cy="5225143"/>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r" rtl="1"/>
            <a:r>
              <a:rPr lang="ar-SA" sz="2400" b="1" dirty="0"/>
              <a:t>4</a:t>
            </a:r>
            <a:r>
              <a:rPr lang="ar-SA" sz="2000" b="1" dirty="0"/>
              <a:t>. محددات ومواصفات التقويم الجيد</a:t>
            </a:r>
          </a:p>
          <a:p>
            <a:pPr algn="r" rtl="1"/>
            <a:r>
              <a:rPr lang="ar-SA" sz="2000" dirty="0"/>
              <a:t>لكي يخرج التقويم من الذاتية والارتجال، حدد الفصل أربعة معايير علمية (</a:t>
            </a:r>
            <a:r>
              <a:rPr lang="ar-SA" sz="2000" dirty="0" err="1"/>
              <a:t>دوسيمولوجية</a:t>
            </a:r>
            <a:r>
              <a:rPr lang="ar-SA" sz="2000" dirty="0"/>
              <a:t>) عبر جدول تفصيلي:</a:t>
            </a:r>
          </a:p>
          <a:p>
            <a:pPr algn="r" rtl="1"/>
            <a:r>
              <a:rPr lang="ar-SA" sz="2000" b="1" dirty="0"/>
              <a:t>الصدق:</a:t>
            </a:r>
            <a:r>
              <a:rPr lang="ar-SA" sz="2000" dirty="0"/>
              <a:t> أن تقيس الأداة (الاختبار) ما وضعت فعلياً لقياسه (انسجام السؤال مع هدف الامتحان المرجعي).</a:t>
            </a:r>
          </a:p>
          <a:p>
            <a:pPr algn="r" rtl="1"/>
            <a:r>
              <a:rPr lang="ar-SA" sz="2000" b="1" dirty="0"/>
              <a:t>الثبات:</a:t>
            </a:r>
            <a:r>
              <a:rPr lang="ar-SA" sz="2000" dirty="0"/>
              <a:t> استقرار النتائج؛ أي الحصول على نفس النتائج تقريباً إذا أعيد الاختبار على نفس المتعلمين، أو اتفاق المصححين على نفس التقدير.</a:t>
            </a:r>
          </a:p>
          <a:p>
            <a:pPr algn="r" rtl="1"/>
            <a:r>
              <a:rPr lang="ar-SA" sz="2000" b="1" dirty="0"/>
              <a:t>الموضوعية:</a:t>
            </a:r>
            <a:r>
              <a:rPr lang="ar-SA" sz="2000" dirty="0"/>
              <a:t> استقلال النتائج عن الحكم الذاتي للمقوّم وتفادي تأثره بالعوامل النفسية أو الفسيولوجية. (وهي تتحقق في الاختبارات الموضوعية والكتابية أكثر من </a:t>
            </a:r>
            <a:r>
              <a:rPr lang="ar-SA" sz="2000" dirty="0" err="1"/>
              <a:t>المقالية</a:t>
            </a:r>
            <a:r>
              <a:rPr lang="ar-SA" sz="2000" dirty="0"/>
              <a:t> والشفهية).</a:t>
            </a:r>
          </a:p>
          <a:p>
            <a:pPr algn="r" rtl="1"/>
            <a:r>
              <a:rPr lang="ar-SA" sz="2000" b="1" dirty="0"/>
              <a:t>الشمولية:</a:t>
            </a:r>
            <a:r>
              <a:rPr lang="ar-SA" sz="2000" dirty="0"/>
              <a:t> أن تكون الأسئلة ممثلة لجميع المضامين والأهداف والمستويات المعرفية (حفظ، فهم، تطبيق) المنجزة مع التلاميذ.</a:t>
            </a:r>
            <a:r>
              <a:rPr lang="ar-SA" sz="2000" b="1" dirty="0"/>
              <a:t> </a:t>
            </a:r>
          </a:p>
          <a:p>
            <a:pPr algn="r" rtl="1"/>
            <a:r>
              <a:rPr lang="ar-SA" sz="2000" b="1" dirty="0"/>
              <a:t>مراحل </a:t>
            </a:r>
            <a:r>
              <a:rPr lang="ar-SA" sz="2000" b="1" dirty="0" err="1"/>
              <a:t>الإجرء</a:t>
            </a:r>
            <a:r>
              <a:rPr lang="ar-SA" sz="2000" b="1" dirty="0"/>
              <a:t> المنهجي للتقويم:</a:t>
            </a:r>
            <a:r>
              <a:rPr lang="ar-SA" sz="2000" dirty="0"/>
              <a:t> حدد الفصل ثلاث محطات ملزمة للمدرس:</a:t>
            </a:r>
          </a:p>
          <a:p>
            <a:pPr algn="r" rtl="1"/>
            <a:r>
              <a:rPr lang="ar-SA" sz="2000" b="1" dirty="0"/>
              <a:t>الإعداد:</a:t>
            </a:r>
            <a:r>
              <a:rPr lang="ar-SA" sz="2000" dirty="0"/>
              <a:t> (بناء بطاقة تقويمية تتضمن الكفايات، تنوع الأسئلة بين موضوعي ومقالي، وسلم تنقيط مدروس).</a:t>
            </a:r>
          </a:p>
          <a:p>
            <a:pPr algn="r" rtl="1"/>
            <a:r>
              <a:rPr lang="ar-SA" sz="2000" b="1" dirty="0"/>
              <a:t>التصحيح:</a:t>
            </a:r>
            <a:r>
              <a:rPr lang="ar-SA" sz="2000" dirty="0"/>
              <a:t> (الالتزام الصارم بعناصر الإجابة وسلم التنقيط).</a:t>
            </a:r>
          </a:p>
          <a:p>
            <a:pPr algn="r" rtl="1"/>
            <a:r>
              <a:rPr lang="ar-SA" sz="2000" b="1" dirty="0"/>
              <a:t>الاستثمار:</a:t>
            </a:r>
            <a:r>
              <a:rPr lang="ar-SA" sz="2000" dirty="0"/>
              <a:t> (رصد الفئات المتعثرة، تصنيف الأخطاء الشائعة وتحليلها، وصياغة خطة علاجية مخصصة).</a:t>
            </a:r>
          </a:p>
          <a:p>
            <a:pPr algn="r" rtl="1"/>
            <a:endParaRPr lang="ar-SA" sz="2400" dirty="0"/>
          </a:p>
        </p:txBody>
      </p:sp>
    </p:spTree>
    <p:extLst>
      <p:ext uri="{BB962C8B-B14F-4D97-AF65-F5344CB8AC3E}">
        <p14:creationId xmlns:p14="http://schemas.microsoft.com/office/powerpoint/2010/main" val="2532032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Rectangle à coins arrondis 3"/>
          <p:cNvSpPr/>
          <p:nvPr/>
        </p:nvSpPr>
        <p:spPr>
          <a:xfrm>
            <a:off x="1005840" y="966651"/>
            <a:ext cx="10019211" cy="5721531"/>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r" rtl="1"/>
            <a:r>
              <a:rPr lang="ar-SA" sz="2400" b="1" dirty="0"/>
              <a:t>5</a:t>
            </a:r>
            <a:r>
              <a:rPr lang="ar-SA" sz="2800" b="1" dirty="0"/>
              <a:t>. استراتيجيات التقويم التربوي الحديث (التقويم البديل)</a:t>
            </a:r>
          </a:p>
          <a:p>
            <a:pPr algn="r" rtl="1"/>
            <a:r>
              <a:rPr lang="ar-SA" sz="2800" dirty="0"/>
              <a:t>يرصد الفصل التحول المعاصر نحو "التقويم البديل" الذي يستكشف المواهب والاستعدادات الكامنة (فنية، أدبية، وجدانية) التي تعجز عنها اختبارات "الورقة والقلم" التقليدية، مركزاً على خمس استراتيجيات نوعية:</a:t>
            </a:r>
          </a:p>
          <a:p>
            <a:pPr algn="r" rtl="1"/>
            <a:r>
              <a:rPr lang="ar-SA" sz="2800" b="1" dirty="0"/>
              <a:t>التقويم المعتمد على الأداء:</a:t>
            </a:r>
            <a:r>
              <a:rPr lang="ar-SA" sz="2800" dirty="0"/>
              <a:t> يطالب المتعلم بإنجاز مهام واقعية وعروض عملية تبرهن على امتلاكه المهارة في مواقف حياتية حقيقية، ولا يعتمد على مفاتيح تصحيح مغلقة بل على تقدير جودة العمل الإجمالية.</a:t>
            </a:r>
          </a:p>
          <a:p>
            <a:pPr algn="r" rtl="1"/>
            <a:r>
              <a:rPr lang="ar-SA" sz="2800" b="1" dirty="0"/>
              <a:t>التقويم الذاتي:</a:t>
            </a:r>
            <a:r>
              <a:rPr lang="ar-SA" sz="2800" dirty="0"/>
              <a:t> ممارسة بيداغوجية عليا تجعل المتعلم يتأمل أداءه ويصدر حكماً عليه بناءً على معايير واضحة. ميزته أنه ينمي الاستقلالية، يزيد الثقة بالنفس، ويعود المتعلم على تفهم أخطائه وأخطاء الآخرين.</a:t>
            </a:r>
          </a:p>
        </p:txBody>
      </p:sp>
    </p:spTree>
    <p:extLst>
      <p:ext uri="{BB962C8B-B14F-4D97-AF65-F5344CB8AC3E}">
        <p14:creationId xmlns:p14="http://schemas.microsoft.com/office/powerpoint/2010/main" val="1374957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Rectangle à coins arrondis 3"/>
          <p:cNvSpPr/>
          <p:nvPr/>
        </p:nvSpPr>
        <p:spPr>
          <a:xfrm>
            <a:off x="627014" y="708660"/>
            <a:ext cx="11129553" cy="5760720"/>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5" name="Rectangle 1"/>
          <p:cNvSpPr>
            <a:spLocks noChangeArrowheads="1"/>
          </p:cNvSpPr>
          <p:nvPr/>
        </p:nvSpPr>
        <p:spPr bwMode="auto">
          <a:xfrm rot="10800000" flipV="1">
            <a:off x="836018" y="1080641"/>
            <a:ext cx="10711543"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32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ملف المتعلم</a:t>
            </a:r>
            <a:r>
              <a:rPr kumimoji="0" lang="fr-FR" altLang="fr-FR" sz="32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(Portfolio):</a:t>
            </a:r>
            <a:r>
              <a:rPr kumimoji="0" lang="fr-FR" altLang="fr-FR" sz="3200" b="0" i="0" u="none" strike="noStrike" cap="none" normalizeH="0" baseline="0" dirty="0">
                <a:ln>
                  <a:noFill/>
                </a:ln>
                <a:solidFill>
                  <a:schemeClr val="tx1"/>
                </a:solidFill>
                <a:effectLst/>
                <a:latin typeface="Arial" panose="020B0604020202020204" pitchFamily="34" charset="0"/>
              </a:rPr>
              <a:t> </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تجميع انتقائي هادف لأفضل أعمال المتعلق وإنجازاته عبر الزمن. يقيس قدرات عقلية عليا، ويعتمد كمقياس لنمو المتعلم دون مقارنته بغيره، مما يجعله شريكاً حقيقياً في التقييم</a:t>
            </a:r>
            <a:r>
              <a:rPr kumimoji="0" lang="fr-FR" altLang="fr-FR" sz="3200" b="0" i="0" u="none" strike="noStrike" cap="none" normalizeH="0" baseline="0" dirty="0">
                <a:ln>
                  <a:noFill/>
                </a:ln>
                <a:solidFill>
                  <a:schemeClr val="tx1"/>
                </a:solidFill>
                <a:effectLst/>
                <a:latin typeface="Arial" panose="020B0604020202020204" pitchFamily="34" charset="0"/>
              </a:rPr>
              <a:t>.</a:t>
            </a: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32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التقويم الإلكتروني</a:t>
            </a:r>
            <a:r>
              <a:rPr kumimoji="0" lang="fr-FR" altLang="fr-FR" sz="32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r>
              <a:rPr kumimoji="0" lang="fr-FR" altLang="fr-FR" sz="3200" b="0" i="0" u="none" strike="noStrike" cap="none" normalizeH="0" baseline="0" dirty="0">
                <a:ln>
                  <a:noFill/>
                </a:ln>
                <a:solidFill>
                  <a:schemeClr val="tx1"/>
                </a:solidFill>
                <a:effectLst/>
                <a:latin typeface="Arial" panose="020B0604020202020204" pitchFamily="34" charset="0"/>
              </a:rPr>
              <a:t> </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توظيف التكنولوجيا الرقمية (برمجيات، شبكات) في بناء وتمرير الاختبارات. من </a:t>
            </a:r>
            <a:r>
              <a:rPr kumimoji="0" lang="ar-SA" altLang="fr-FR" sz="32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إيجابياته</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الدقة المتناهية، الموضوعية، العدالة، السرعة في رصد النتائج، واختصار وقت الأداء، فضلاً عن تقليل كلفة الطباعة</a:t>
            </a:r>
            <a:r>
              <a:rPr kumimoji="0" lang="fr-FR" altLang="fr-FR" sz="3200" b="0" i="0" u="none" strike="noStrike" cap="none" normalizeH="0" baseline="0" dirty="0">
                <a:ln>
                  <a:noFill/>
                </a:ln>
                <a:solidFill>
                  <a:schemeClr val="tx1"/>
                </a:solidFill>
                <a:effectLst/>
                <a:latin typeface="Arial" panose="020B0604020202020204" pitchFamily="34" charset="0"/>
              </a:rPr>
              <a:t>.</a:t>
            </a: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32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التقويم عن طريق الشبكات</a:t>
            </a:r>
            <a:r>
              <a:rPr kumimoji="0" lang="fr-FR" altLang="fr-FR" sz="32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r>
              <a:rPr kumimoji="0" lang="fr-FR" altLang="fr-FR" sz="3200" b="0" i="0" u="none" strike="noStrike" cap="none" normalizeH="0" baseline="0" dirty="0">
                <a:ln>
                  <a:noFill/>
                </a:ln>
                <a:solidFill>
                  <a:schemeClr val="tx1"/>
                </a:solidFill>
                <a:effectLst/>
                <a:latin typeface="Arial" panose="020B0604020202020204" pitchFamily="34" charset="0"/>
              </a:rPr>
              <a:t> </a:t>
            </a:r>
            <a:r>
              <a:rPr kumimoji="0" lang="ar-SA"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اعتماد أدوات إجرائية مساعدة (شبكات فردية أو جماعية) تتخذ شكل جداول تتضمن معايير دقيقة تصف مستويات الأداء الممكنة وفق سلم تقدير، وتتميز ببساطتها وسهولة استثمار نتائجها لدعم وتطوير وثيرة التحصي</a:t>
            </a:r>
            <a:endParaRPr kumimoji="0" lang="fr-FR" altLang="fr-FR"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03628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3C7335E-CC09-8C78-DD8A-C943D95AE973}"/>
              </a:ext>
            </a:extLst>
          </p:cNvPr>
          <p:cNvSpPr/>
          <p:nvPr/>
        </p:nvSpPr>
        <p:spPr>
          <a:xfrm>
            <a:off x="560355" y="1488690"/>
            <a:ext cx="11071290" cy="1459993"/>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4000" b="1" dirty="0">
                <a:latin typeface="Arial" panose="020B0604020202020204" pitchFamily="34" charset="0"/>
                <a:cs typeface="Arial" panose="020B0604020202020204" pitchFamily="34" charset="0"/>
              </a:rPr>
              <a:t>الفصل الثالث: الفعل القرائي بين المرجعيات البيداغوجية والقراءة المنهجية</a:t>
            </a:r>
            <a:endParaRPr lang="en-US" sz="4000" b="1" dirty="0">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ECC01A06-F1A6-FB61-7DB8-DF8202FCB7B7}"/>
              </a:ext>
            </a:extLst>
          </p:cNvPr>
          <p:cNvSpPr/>
          <p:nvPr/>
        </p:nvSpPr>
        <p:spPr>
          <a:xfrm>
            <a:off x="2294562" y="3909318"/>
            <a:ext cx="7602876" cy="882869"/>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ar-EG" sz="2800" b="1" dirty="0"/>
              <a:t>المبحث الأول: الفهم القرائي عناصره ومستوياته</a:t>
            </a:r>
            <a:endParaRPr lang="en-US" sz="2800" b="1" dirty="0"/>
          </a:p>
        </p:txBody>
      </p:sp>
    </p:spTree>
    <p:extLst>
      <p:ext uri="{BB962C8B-B14F-4D97-AF65-F5344CB8AC3E}">
        <p14:creationId xmlns:p14="http://schemas.microsoft.com/office/powerpoint/2010/main" val="2773032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EC671BA-A875-1F23-7174-2B4C569E4556}"/>
              </a:ext>
            </a:extLst>
          </p:cNvPr>
          <p:cNvSpPr/>
          <p:nvPr/>
        </p:nvSpPr>
        <p:spPr>
          <a:xfrm>
            <a:off x="4246651" y="164387"/>
            <a:ext cx="3698697" cy="780836"/>
          </a:xfrm>
          <a:prstGeom prst="roundRect">
            <a:avLst/>
          </a:prstGeom>
          <a:solidFill>
            <a:srgbClr val="92D05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ar-EG" sz="2800" b="1" dirty="0"/>
              <a:t>أولا: مفهوم الفهم القرائي</a:t>
            </a:r>
            <a:endParaRPr lang="en-US" sz="2800" b="1" dirty="0"/>
          </a:p>
        </p:txBody>
      </p:sp>
      <p:sp>
        <p:nvSpPr>
          <p:cNvPr id="5" name="Rectangle: Rounded Corners 4">
            <a:extLst>
              <a:ext uri="{FF2B5EF4-FFF2-40B4-BE49-F238E27FC236}">
                <a16:creationId xmlns:a16="http://schemas.microsoft.com/office/drawing/2014/main" id="{4C7A5344-4DBD-182F-98A2-603A097258D2}"/>
              </a:ext>
            </a:extLst>
          </p:cNvPr>
          <p:cNvSpPr/>
          <p:nvPr/>
        </p:nvSpPr>
        <p:spPr>
          <a:xfrm>
            <a:off x="8270695" y="2327096"/>
            <a:ext cx="3565133" cy="4366517"/>
          </a:xfrm>
          <a:prstGeom prst="roundRect">
            <a:avLst/>
          </a:prstGeom>
          <a:solidFill>
            <a:srgbClr val="FFC00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800" dirty="0">
                <a:solidFill>
                  <a:schemeClr val="tx1"/>
                </a:solidFill>
              </a:rPr>
              <a:t>لا تقتصر القراءة على استخراج معنى جاهز، بل هي تفاعل حي بين القارئ والنص؛ حيث يساهم القارئ في بناء المعنى من خلال استغلال قدراته الذاتية واستراتيجياته الذهنية.</a:t>
            </a:r>
            <a:endParaRPr lang="en-US" sz="2800" dirty="0">
              <a:solidFill>
                <a:schemeClr val="tx1"/>
              </a:solidFill>
            </a:endParaRPr>
          </a:p>
        </p:txBody>
      </p:sp>
      <p:sp>
        <p:nvSpPr>
          <p:cNvPr id="6" name="Rectangle: Rounded Corners 5">
            <a:extLst>
              <a:ext uri="{FF2B5EF4-FFF2-40B4-BE49-F238E27FC236}">
                <a16:creationId xmlns:a16="http://schemas.microsoft.com/office/drawing/2014/main" id="{D9B6A0C6-2698-EF16-3FE7-1B30992ACFFF}"/>
              </a:ext>
            </a:extLst>
          </p:cNvPr>
          <p:cNvSpPr/>
          <p:nvPr/>
        </p:nvSpPr>
        <p:spPr>
          <a:xfrm>
            <a:off x="8270694" y="1284270"/>
            <a:ext cx="3565133" cy="950360"/>
          </a:xfrm>
          <a:prstGeom prst="roundRect">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ar-EG" sz="3200" b="1" dirty="0">
                <a:solidFill>
                  <a:schemeClr val="tx1"/>
                </a:solidFill>
              </a:rPr>
              <a:t>تفاعل نشط </a:t>
            </a:r>
            <a:endParaRPr lang="en-US" b="1" dirty="0"/>
          </a:p>
        </p:txBody>
      </p:sp>
      <p:sp>
        <p:nvSpPr>
          <p:cNvPr id="7" name="Rectangle: Rounded Corners 6">
            <a:extLst>
              <a:ext uri="{FF2B5EF4-FFF2-40B4-BE49-F238E27FC236}">
                <a16:creationId xmlns:a16="http://schemas.microsoft.com/office/drawing/2014/main" id="{B4EF30AC-7BEF-D18A-8CD2-AB9022B204CF}"/>
              </a:ext>
            </a:extLst>
          </p:cNvPr>
          <p:cNvSpPr/>
          <p:nvPr/>
        </p:nvSpPr>
        <p:spPr>
          <a:xfrm>
            <a:off x="4313431" y="2327096"/>
            <a:ext cx="3565133" cy="4366517"/>
          </a:xfrm>
          <a:prstGeom prst="roundRect">
            <a:avLst/>
          </a:prstGeom>
          <a:solidFill>
            <a:srgbClr val="FFC00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800" dirty="0">
                <a:solidFill>
                  <a:schemeClr val="tx1"/>
                </a:solidFill>
              </a:rPr>
              <a:t>تُعرف القراءة بأنها عملية عقلية تهدف إلى فك الرموز المكتوبة وفهم دلالاتها، وهي وسيلة لتطوير الوعي المفاهيمي والحس النقدي لدى المتعلم.</a:t>
            </a:r>
          </a:p>
        </p:txBody>
      </p:sp>
      <p:sp>
        <p:nvSpPr>
          <p:cNvPr id="8" name="Rectangle: Rounded Corners 7">
            <a:extLst>
              <a:ext uri="{FF2B5EF4-FFF2-40B4-BE49-F238E27FC236}">
                <a16:creationId xmlns:a16="http://schemas.microsoft.com/office/drawing/2014/main" id="{64E325DC-7980-70C8-9249-EF0313FB4711}"/>
              </a:ext>
            </a:extLst>
          </p:cNvPr>
          <p:cNvSpPr/>
          <p:nvPr/>
        </p:nvSpPr>
        <p:spPr>
          <a:xfrm>
            <a:off x="4313432" y="1284270"/>
            <a:ext cx="3565133" cy="950360"/>
          </a:xfrm>
          <a:prstGeom prst="roundRect">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ar-EG" sz="3200" b="1" dirty="0">
                <a:solidFill>
                  <a:schemeClr val="tx1"/>
                </a:solidFill>
              </a:rPr>
              <a:t>عملية معرفية معقدة</a:t>
            </a:r>
            <a:endParaRPr lang="en-US" sz="3200" b="1" dirty="0">
              <a:solidFill>
                <a:schemeClr val="tx1"/>
              </a:solidFill>
            </a:endParaRPr>
          </a:p>
        </p:txBody>
      </p:sp>
      <p:sp>
        <p:nvSpPr>
          <p:cNvPr id="9" name="Rectangle: Rounded Corners 8">
            <a:extLst>
              <a:ext uri="{FF2B5EF4-FFF2-40B4-BE49-F238E27FC236}">
                <a16:creationId xmlns:a16="http://schemas.microsoft.com/office/drawing/2014/main" id="{50B10ACC-01FE-2A5E-2AA1-4FBCE4197863}"/>
              </a:ext>
            </a:extLst>
          </p:cNvPr>
          <p:cNvSpPr/>
          <p:nvPr/>
        </p:nvSpPr>
        <p:spPr>
          <a:xfrm>
            <a:off x="231169" y="2327096"/>
            <a:ext cx="3565133" cy="4366517"/>
          </a:xfrm>
          <a:prstGeom prst="roundRect">
            <a:avLst/>
          </a:prstGeom>
          <a:solidFill>
            <a:srgbClr val="FFC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ar-EG" sz="2800" dirty="0">
                <a:solidFill>
                  <a:schemeClr val="tx1"/>
                </a:solidFill>
              </a:rPr>
              <a:t>تعني الأداءات الخاصة التي يقوم بها القارئ لتجاوز عقبات الفهم، وربط خبراته السابقة بالنص المقروء</a:t>
            </a:r>
            <a:endParaRPr lang="en-US" sz="2800" dirty="0">
              <a:solidFill>
                <a:schemeClr val="tx1"/>
              </a:solidFill>
            </a:endParaRPr>
          </a:p>
        </p:txBody>
      </p:sp>
      <p:sp>
        <p:nvSpPr>
          <p:cNvPr id="10" name="Rectangle: Rounded Corners 9">
            <a:extLst>
              <a:ext uri="{FF2B5EF4-FFF2-40B4-BE49-F238E27FC236}">
                <a16:creationId xmlns:a16="http://schemas.microsoft.com/office/drawing/2014/main" id="{6CCB9027-77E4-409D-D672-98DDED6633A9}"/>
              </a:ext>
            </a:extLst>
          </p:cNvPr>
          <p:cNvSpPr/>
          <p:nvPr/>
        </p:nvSpPr>
        <p:spPr>
          <a:xfrm>
            <a:off x="231168" y="1284270"/>
            <a:ext cx="3565133" cy="950360"/>
          </a:xfrm>
          <a:prstGeom prst="roundRect">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ar-EG" sz="3200" b="1" dirty="0">
                <a:solidFill>
                  <a:schemeClr val="tx1"/>
                </a:solidFill>
              </a:rPr>
              <a:t>الاستراتيجية القرائية</a:t>
            </a:r>
            <a:endParaRPr lang="en-US" b="1" dirty="0"/>
          </a:p>
        </p:txBody>
      </p:sp>
    </p:spTree>
    <p:extLst>
      <p:ext uri="{BB962C8B-B14F-4D97-AF65-F5344CB8AC3E}">
        <p14:creationId xmlns:p14="http://schemas.microsoft.com/office/powerpoint/2010/main" val="205587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31C7D63-A9B6-02ED-0357-01B5533C8AC4}"/>
              </a:ext>
            </a:extLst>
          </p:cNvPr>
          <p:cNvSpPr/>
          <p:nvPr/>
        </p:nvSpPr>
        <p:spPr>
          <a:xfrm>
            <a:off x="4246651" y="164387"/>
            <a:ext cx="3698697" cy="780836"/>
          </a:xfrm>
          <a:prstGeom prst="roundRect">
            <a:avLst/>
          </a:prstGeom>
          <a:solidFill>
            <a:srgbClr val="92D05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ar-EG" sz="2800" b="1" dirty="0"/>
              <a:t>ثانيا: عناصر الفعل القرائي</a:t>
            </a:r>
            <a:endParaRPr lang="en-US" sz="2800" b="1" dirty="0"/>
          </a:p>
        </p:txBody>
      </p:sp>
      <p:sp>
        <p:nvSpPr>
          <p:cNvPr id="9" name="Star: 8 Points 8">
            <a:extLst>
              <a:ext uri="{FF2B5EF4-FFF2-40B4-BE49-F238E27FC236}">
                <a16:creationId xmlns:a16="http://schemas.microsoft.com/office/drawing/2014/main" id="{0D1BF656-DB71-B236-580F-AEEB543C886A}"/>
              </a:ext>
            </a:extLst>
          </p:cNvPr>
          <p:cNvSpPr/>
          <p:nvPr/>
        </p:nvSpPr>
        <p:spPr>
          <a:xfrm>
            <a:off x="5026460" y="945223"/>
            <a:ext cx="2336000" cy="2157574"/>
          </a:xfrm>
          <a:prstGeom prst="star8">
            <a:avLst/>
          </a:prstGeom>
          <a:solidFill>
            <a:schemeClr val="accent1">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3600" b="1" dirty="0"/>
              <a:t>السياق: </a:t>
            </a:r>
            <a:endParaRPr lang="en-US" sz="3600" b="1" dirty="0"/>
          </a:p>
        </p:txBody>
      </p:sp>
      <p:sp>
        <p:nvSpPr>
          <p:cNvPr id="10" name="Rectangle: Rounded Corners 9">
            <a:extLst>
              <a:ext uri="{FF2B5EF4-FFF2-40B4-BE49-F238E27FC236}">
                <a16:creationId xmlns:a16="http://schemas.microsoft.com/office/drawing/2014/main" id="{7F23C5CF-F473-9FA2-0828-0DD8562B32C2}"/>
              </a:ext>
            </a:extLst>
          </p:cNvPr>
          <p:cNvSpPr/>
          <p:nvPr/>
        </p:nvSpPr>
        <p:spPr>
          <a:xfrm>
            <a:off x="620985" y="3138754"/>
            <a:ext cx="2770256" cy="3308279"/>
          </a:xfrm>
          <a:prstGeom prst="roundRect">
            <a:avLst/>
          </a:prstGeom>
          <a:solidFill>
            <a:schemeClr val="accent4">
              <a:lumMod val="5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000" b="1" dirty="0"/>
              <a:t>هو الطرف الفاعل الذي يستخدم قدراته العقلية واللغوية والوجدانية لتفكيك بنى النص وإعادة بنائها نقدي</a:t>
            </a:r>
            <a:endParaRPr lang="en-US" sz="2000" b="1" dirty="0"/>
          </a:p>
        </p:txBody>
      </p:sp>
      <p:sp>
        <p:nvSpPr>
          <p:cNvPr id="11" name="Star: 8 Points 10">
            <a:extLst>
              <a:ext uri="{FF2B5EF4-FFF2-40B4-BE49-F238E27FC236}">
                <a16:creationId xmlns:a16="http://schemas.microsoft.com/office/drawing/2014/main" id="{953A0799-358F-0FFA-4EF1-55F3DF202AE0}"/>
              </a:ext>
            </a:extLst>
          </p:cNvPr>
          <p:cNvSpPr/>
          <p:nvPr/>
        </p:nvSpPr>
        <p:spPr>
          <a:xfrm>
            <a:off x="9073280" y="945223"/>
            <a:ext cx="2336000" cy="2157574"/>
          </a:xfrm>
          <a:prstGeom prst="star8">
            <a:avLst/>
          </a:prstGeom>
          <a:solidFill>
            <a:schemeClr val="accent1">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3600" b="1" dirty="0"/>
              <a:t>النص: </a:t>
            </a:r>
            <a:endParaRPr lang="en-US" sz="3600" b="1" dirty="0"/>
          </a:p>
        </p:txBody>
      </p:sp>
      <p:sp>
        <p:nvSpPr>
          <p:cNvPr id="12" name="Star: 8 Points 11">
            <a:extLst>
              <a:ext uri="{FF2B5EF4-FFF2-40B4-BE49-F238E27FC236}">
                <a16:creationId xmlns:a16="http://schemas.microsoft.com/office/drawing/2014/main" id="{6558DD18-146D-0ABD-6E64-62119A171E56}"/>
              </a:ext>
            </a:extLst>
          </p:cNvPr>
          <p:cNvSpPr/>
          <p:nvPr/>
        </p:nvSpPr>
        <p:spPr>
          <a:xfrm>
            <a:off x="838113" y="945223"/>
            <a:ext cx="2336000" cy="2157574"/>
          </a:xfrm>
          <a:prstGeom prst="star8">
            <a:avLst/>
          </a:prstGeom>
          <a:solidFill>
            <a:schemeClr val="accent1">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3600" b="1" dirty="0"/>
              <a:t>القارئ: </a:t>
            </a:r>
            <a:endParaRPr lang="en-US" sz="3600" b="1" dirty="0"/>
          </a:p>
        </p:txBody>
      </p:sp>
      <p:sp>
        <p:nvSpPr>
          <p:cNvPr id="13" name="Rectangle: Rounded Corners 12">
            <a:extLst>
              <a:ext uri="{FF2B5EF4-FFF2-40B4-BE49-F238E27FC236}">
                <a16:creationId xmlns:a16="http://schemas.microsoft.com/office/drawing/2014/main" id="{C540F19C-5575-EBA3-DE09-7AEC19C047A9}"/>
              </a:ext>
            </a:extLst>
          </p:cNvPr>
          <p:cNvSpPr/>
          <p:nvPr/>
        </p:nvSpPr>
        <p:spPr>
          <a:xfrm>
            <a:off x="8856151" y="3102797"/>
            <a:ext cx="2770256" cy="3308279"/>
          </a:xfrm>
          <a:prstGeom prst="roundRect">
            <a:avLst/>
          </a:prstGeom>
          <a:solidFill>
            <a:schemeClr val="accent4">
              <a:lumMod val="5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000" b="1" dirty="0"/>
              <a:t>هو الوسيلة التي يتواصل بها الكاتب والقارئ، ويتميز بكونه نسيجاً متماسكاً من الشكل والمضمون، ويخضع لنظام لغوي وصوتي ودلالي محكم</a:t>
            </a:r>
            <a:endParaRPr lang="en-US" sz="2000" b="1" dirty="0"/>
          </a:p>
        </p:txBody>
      </p:sp>
      <p:sp>
        <p:nvSpPr>
          <p:cNvPr id="14" name="Rectangle: Rounded Corners 13">
            <a:extLst>
              <a:ext uri="{FF2B5EF4-FFF2-40B4-BE49-F238E27FC236}">
                <a16:creationId xmlns:a16="http://schemas.microsoft.com/office/drawing/2014/main" id="{7981FF7E-D49C-E48A-8FAB-C1EEDF1E244A}"/>
              </a:ext>
            </a:extLst>
          </p:cNvPr>
          <p:cNvSpPr/>
          <p:nvPr/>
        </p:nvSpPr>
        <p:spPr>
          <a:xfrm>
            <a:off x="4809332" y="3138754"/>
            <a:ext cx="2770256" cy="3308279"/>
          </a:xfrm>
          <a:prstGeom prst="roundRect">
            <a:avLst/>
          </a:prstGeom>
          <a:solidFill>
            <a:schemeClr val="accent4">
              <a:lumMod val="5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000" b="1" dirty="0"/>
              <a:t>يمثل البيئة المحيطة بالقارئ (ثقافية، اجتماعية، مادية) والتي تؤثر في اختلاف الفهم القرائي</a:t>
            </a:r>
          </a:p>
          <a:p>
            <a:pPr algn="ctr" rtl="1"/>
            <a:r>
              <a:rPr lang="ar-EG" sz="2000" b="1" dirty="0"/>
              <a:t> ويشمل المكون المادي (جودة الورق)، والمكاني الزماني (الوقت والإضاءة)، والاجتماعي، والثقافي</a:t>
            </a:r>
            <a:endParaRPr lang="en-US" sz="2000" b="1" dirty="0"/>
          </a:p>
        </p:txBody>
      </p:sp>
    </p:spTree>
    <p:extLst>
      <p:ext uri="{BB962C8B-B14F-4D97-AF65-F5344CB8AC3E}">
        <p14:creationId xmlns:p14="http://schemas.microsoft.com/office/powerpoint/2010/main" val="2444439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à coins arrondis 1"/>
          <p:cNvSpPr/>
          <p:nvPr/>
        </p:nvSpPr>
        <p:spPr>
          <a:xfrm>
            <a:off x="0" y="1"/>
            <a:ext cx="12090400" cy="7051290"/>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sz="2800" b="1" dirty="0"/>
          </a:p>
        </p:txBody>
      </p:sp>
      <p:sp>
        <p:nvSpPr>
          <p:cNvPr id="6" name="TextBox 5">
            <a:extLst>
              <a:ext uri="{FF2B5EF4-FFF2-40B4-BE49-F238E27FC236}">
                <a16:creationId xmlns:a16="http://schemas.microsoft.com/office/drawing/2014/main" id="{27636B63-F002-DC6E-E065-88EF17CD765D}"/>
              </a:ext>
            </a:extLst>
          </p:cNvPr>
          <p:cNvSpPr txBox="1"/>
          <p:nvPr/>
        </p:nvSpPr>
        <p:spPr>
          <a:xfrm>
            <a:off x="824089" y="596080"/>
            <a:ext cx="10713155" cy="2039789"/>
          </a:xfrm>
          <a:prstGeom prst="rect">
            <a:avLst/>
          </a:prstGeom>
          <a:noFill/>
        </p:spPr>
        <p:txBody>
          <a:bodyPr wrap="square">
            <a:spAutoFit/>
          </a:bodyPr>
          <a:lstStyle/>
          <a:p>
            <a:pPr algn="r" rtl="1">
              <a:spcBef>
                <a:spcPts val="1500"/>
              </a:spcBef>
              <a:spcAft>
                <a:spcPts val="800"/>
              </a:spcAft>
              <a:buNone/>
            </a:pPr>
            <a:r>
              <a:rPr lang="ar-SA" sz="2800" b="1" dirty="0">
                <a:solidFill>
                  <a:srgbClr val="1F4E79"/>
                </a:solidFill>
                <a:effectLst/>
                <a:latin typeface="Arial" panose="020B0604020202020204" pitchFamily="34" charset="0"/>
                <a:ea typeface="Arial" panose="020B0604020202020204" pitchFamily="34" charset="0"/>
              </a:rPr>
              <a:t>أولاً: الفكرة المحورية للكتاب</a:t>
            </a:r>
            <a:endParaRPr lang="fr-CA" sz="2800"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يتناول الكتاب إشكالية محورية تتعلق بضعف الممارسة التقويمية لمكون القراءة في السلك الثانوي الإعدادي بالمغرب، ويسعى إلى تشخيص هذا الواقع واقتراح حلول إجرائية لتطويره.</a:t>
            </a:r>
            <a:endParaRPr lang="ar-MA" sz="2400" dirty="0">
              <a:solidFill>
                <a:srgbClr val="000000"/>
              </a:solidFill>
              <a:effectLst/>
              <a:latin typeface="Arial" panose="020B0604020202020204" pitchFamily="34" charset="0"/>
              <a:ea typeface="Arial" panose="020B0604020202020204" pitchFamily="34" charset="0"/>
            </a:endParaRPr>
          </a:p>
          <a:p>
            <a:pPr algn="r" rtl="1">
              <a:lnSpc>
                <a:spcPct val="133000"/>
              </a:lnSpc>
              <a:spcAft>
                <a:spcPts val="800"/>
              </a:spcAft>
              <a:buNone/>
            </a:pPr>
            <a:endParaRPr lang="fr-CA" sz="1800" dirty="0">
              <a:effectLst/>
              <a:latin typeface="Arial" panose="020B0604020202020204" pitchFamily="34" charset="0"/>
              <a:ea typeface="Arial" panose="020B0604020202020204" pitchFamily="34" charset="0"/>
            </a:endParaRPr>
          </a:p>
        </p:txBody>
      </p:sp>
      <p:sp>
        <p:nvSpPr>
          <p:cNvPr id="8" name="TextBox 7">
            <a:extLst>
              <a:ext uri="{FF2B5EF4-FFF2-40B4-BE49-F238E27FC236}">
                <a16:creationId xmlns:a16="http://schemas.microsoft.com/office/drawing/2014/main" id="{C0CBDBE4-340B-BF09-0D46-EE89277F9B26}"/>
              </a:ext>
            </a:extLst>
          </p:cNvPr>
          <p:cNvSpPr txBox="1"/>
          <p:nvPr/>
        </p:nvSpPr>
        <p:spPr>
          <a:xfrm>
            <a:off x="485423" y="2138087"/>
            <a:ext cx="11051821" cy="4319388"/>
          </a:xfrm>
          <a:prstGeom prst="rect">
            <a:avLst/>
          </a:prstGeom>
          <a:noFill/>
        </p:spPr>
        <p:txBody>
          <a:bodyPr wrap="square">
            <a:spAutoFit/>
          </a:bodyPr>
          <a:lstStyle/>
          <a:p>
            <a:pPr algn="r" rtl="1">
              <a:spcBef>
                <a:spcPts val="1500"/>
              </a:spcBef>
              <a:spcAft>
                <a:spcPts val="800"/>
              </a:spcAft>
              <a:buNone/>
            </a:pPr>
            <a:r>
              <a:rPr lang="ar-SA" sz="2800" b="1" dirty="0">
                <a:solidFill>
                  <a:srgbClr val="1F4E79"/>
                </a:solidFill>
                <a:effectLst/>
                <a:latin typeface="Arial" panose="020B0604020202020204" pitchFamily="34" charset="0"/>
                <a:ea typeface="Arial" panose="020B0604020202020204" pitchFamily="34" charset="0"/>
              </a:rPr>
              <a:t>ثانياً: السياق الذي أفرز الكتاب</a:t>
            </a:r>
            <a:endParaRPr lang="fr-CA" sz="2800"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انطلقت الباحثة من جملة من المعطيات القلقة التي تكشف عن أزمة حقيقية في تعليم القراءة وتقويمها بالمدرسة المغربية:- تراجع الأداء القرائي لدى المتعلمين بالمدرسة المغربية مما ينعكس سلباً على تحصيلهم الدراسي ويؤدي إلى الهدر المدرسي والانقطاع عن الدراسة.</a:t>
            </a:r>
            <a:endParaRPr lang="fr-CA" sz="2400"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 حصول المغرب على مراتب متدنية في اختبارات PIRLS الدولية في دورتَي 2006 و2011.</a:t>
            </a:r>
            <a:endParaRPr lang="fr-CA" sz="2400"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 غياب دراسات وأبحاث تُبرز أهمية القراءة في اكتساب باقي المهارات الأخرى لدى المتعلمين.</a:t>
            </a:r>
            <a:endParaRPr lang="fr-CA" sz="2400"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 الفجوة القائمة بين ما تدعو إليه الوثائق التنظيمية والأدبيات التربوية، وبين الممارسة الصفية الفعلية على صعيد إقراء النصوص وتقويمها.</a:t>
            </a:r>
            <a:endParaRPr lang="fr-CA" sz="2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309241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9" name="Octagon 8">
            <a:extLst>
              <a:ext uri="{FF2B5EF4-FFF2-40B4-BE49-F238E27FC236}">
                <a16:creationId xmlns:a16="http://schemas.microsoft.com/office/drawing/2014/main" id="{01686A3A-6195-90F7-D191-D9F0672C4AB0}"/>
              </a:ext>
            </a:extLst>
          </p:cNvPr>
          <p:cNvSpPr/>
          <p:nvPr/>
        </p:nvSpPr>
        <p:spPr>
          <a:xfrm>
            <a:off x="4868238" y="2201238"/>
            <a:ext cx="2455524" cy="2455524"/>
          </a:xfrm>
          <a:prstGeom prst="octagon">
            <a:avLst/>
          </a:prstGeom>
          <a:solidFill>
            <a:srgbClr val="92D05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800" b="1" dirty="0"/>
              <a:t>ثالثاً: مبادئ الفهم القرائي</a:t>
            </a:r>
          </a:p>
          <a:p>
            <a:pPr algn="ctr"/>
            <a:endParaRPr lang="en-US" dirty="0"/>
          </a:p>
        </p:txBody>
      </p:sp>
      <p:sp>
        <p:nvSpPr>
          <p:cNvPr id="10" name="Octagon 9">
            <a:extLst>
              <a:ext uri="{FF2B5EF4-FFF2-40B4-BE49-F238E27FC236}">
                <a16:creationId xmlns:a16="http://schemas.microsoft.com/office/drawing/2014/main" id="{BD6DBB81-03F6-0AB2-09E2-46993456C653}"/>
              </a:ext>
            </a:extLst>
          </p:cNvPr>
          <p:cNvSpPr/>
          <p:nvPr/>
        </p:nvSpPr>
        <p:spPr>
          <a:xfrm>
            <a:off x="7405955" y="326204"/>
            <a:ext cx="2455524" cy="2455524"/>
          </a:xfrm>
          <a:prstGeom prst="octagon">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000" b="1" dirty="0">
                <a:solidFill>
                  <a:schemeClr val="tx1"/>
                </a:solidFill>
              </a:rPr>
              <a:t>أنه عملية معرفية تستوجب استخدام اللغة للوصول إلى المعنى</a:t>
            </a:r>
            <a:endParaRPr lang="en-US" sz="1400" dirty="0">
              <a:solidFill>
                <a:schemeClr val="tx1"/>
              </a:solidFill>
            </a:endParaRPr>
          </a:p>
        </p:txBody>
      </p:sp>
      <p:sp>
        <p:nvSpPr>
          <p:cNvPr id="11" name="Octagon 10">
            <a:extLst>
              <a:ext uri="{FF2B5EF4-FFF2-40B4-BE49-F238E27FC236}">
                <a16:creationId xmlns:a16="http://schemas.microsoft.com/office/drawing/2014/main" id="{D0AA783E-BFF8-BB58-7CE0-617F07166033}"/>
              </a:ext>
            </a:extLst>
          </p:cNvPr>
          <p:cNvSpPr/>
          <p:nvPr/>
        </p:nvSpPr>
        <p:spPr>
          <a:xfrm>
            <a:off x="7405955" y="4173877"/>
            <a:ext cx="2455524" cy="2455524"/>
          </a:xfrm>
          <a:prstGeom prst="octagon">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000" b="1" dirty="0">
                <a:solidFill>
                  <a:schemeClr val="tx1"/>
                </a:solidFill>
              </a:rPr>
              <a:t>أنه عملية تفكير تتطلب إعمال الفكر واستنتاج ما وراء السطور</a:t>
            </a:r>
            <a:endParaRPr lang="en-US" sz="2000" b="1" dirty="0">
              <a:solidFill>
                <a:schemeClr val="tx1"/>
              </a:solidFill>
            </a:endParaRPr>
          </a:p>
        </p:txBody>
      </p:sp>
      <p:sp>
        <p:nvSpPr>
          <p:cNvPr id="12" name="Octagon 11">
            <a:extLst>
              <a:ext uri="{FF2B5EF4-FFF2-40B4-BE49-F238E27FC236}">
                <a16:creationId xmlns:a16="http://schemas.microsoft.com/office/drawing/2014/main" id="{EF680EE9-4B6A-0F86-AB67-8DAC16B416ED}"/>
              </a:ext>
            </a:extLst>
          </p:cNvPr>
          <p:cNvSpPr/>
          <p:nvPr/>
        </p:nvSpPr>
        <p:spPr>
          <a:xfrm>
            <a:off x="2330521" y="4173877"/>
            <a:ext cx="2455524" cy="2455524"/>
          </a:xfrm>
          <a:prstGeom prst="octagon">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000" b="1" dirty="0">
                <a:solidFill>
                  <a:schemeClr val="tx1"/>
                </a:solidFill>
              </a:rPr>
              <a:t>أنه تفاعل نشط بين القارئ والنص يعتمد على البنية المعرفية السابقة</a:t>
            </a:r>
            <a:endParaRPr lang="en-US" sz="2000" b="1" dirty="0">
              <a:solidFill>
                <a:schemeClr val="tx1"/>
              </a:solidFill>
            </a:endParaRPr>
          </a:p>
        </p:txBody>
      </p:sp>
      <p:sp>
        <p:nvSpPr>
          <p:cNvPr id="13" name="Octagon 12">
            <a:extLst>
              <a:ext uri="{FF2B5EF4-FFF2-40B4-BE49-F238E27FC236}">
                <a16:creationId xmlns:a16="http://schemas.microsoft.com/office/drawing/2014/main" id="{338F884C-DE2E-D71B-E25F-6AAE353E6646}"/>
              </a:ext>
            </a:extLst>
          </p:cNvPr>
          <p:cNvSpPr/>
          <p:nvPr/>
        </p:nvSpPr>
        <p:spPr>
          <a:xfrm>
            <a:off x="2330521" y="326204"/>
            <a:ext cx="2455524" cy="2455524"/>
          </a:xfrm>
          <a:prstGeom prst="octagon">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000" b="1" dirty="0">
                <a:solidFill>
                  <a:schemeClr val="tx1"/>
                </a:solidFill>
              </a:rPr>
              <a:t>يتطلب طلاقة ذهنية للتعرف السريع والمتواصل على الكلمات والتراكيب</a:t>
            </a:r>
            <a:endParaRPr lang="en-US" sz="2000" b="1" dirty="0">
              <a:solidFill>
                <a:schemeClr val="tx1"/>
              </a:solidFill>
            </a:endParaRPr>
          </a:p>
        </p:txBody>
      </p:sp>
    </p:spTree>
    <p:extLst>
      <p:ext uri="{BB962C8B-B14F-4D97-AF65-F5344CB8AC3E}">
        <p14:creationId xmlns:p14="http://schemas.microsoft.com/office/powerpoint/2010/main" val="4211341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70AFDB68-DF77-280C-19FD-FF3E5943C59F}"/>
              </a:ext>
            </a:extLst>
          </p:cNvPr>
          <p:cNvSpPr/>
          <p:nvPr/>
        </p:nvSpPr>
        <p:spPr>
          <a:xfrm>
            <a:off x="226031" y="1222625"/>
            <a:ext cx="11681717" cy="4787757"/>
          </a:xfrm>
          <a:prstGeom prst="roundRect">
            <a:avLst/>
          </a:prstGeom>
          <a:solidFill>
            <a:srgbClr val="FFFF99"/>
          </a:solidFill>
        </p:spPr>
        <p:style>
          <a:lnRef idx="0">
            <a:schemeClr val="accent1"/>
          </a:lnRef>
          <a:fillRef idx="3">
            <a:schemeClr val="accent1"/>
          </a:fillRef>
          <a:effectRef idx="3">
            <a:schemeClr val="accent1"/>
          </a:effectRef>
          <a:fontRef idx="minor">
            <a:schemeClr val="lt1"/>
          </a:fontRef>
        </p:style>
        <p:txBody>
          <a:bodyPr rtlCol="0" anchor="ctr"/>
          <a:lstStyle/>
          <a:p>
            <a:pPr algn="just" rtl="1"/>
            <a:r>
              <a:rPr lang="ar-EG" sz="2400" dirty="0">
                <a:solidFill>
                  <a:schemeClr val="tx1"/>
                </a:solidFill>
              </a:rPr>
              <a:t>تتعدد أنواع القراءة حسب الشكل والغرض</a:t>
            </a:r>
          </a:p>
          <a:p>
            <a:pPr algn="just" rtl="1"/>
            <a:r>
              <a:rPr lang="ar-EG" sz="2800" b="1" dirty="0">
                <a:solidFill>
                  <a:srgbClr val="FF0000"/>
                </a:solidFill>
              </a:rPr>
              <a:t>من حيث الأداء:</a:t>
            </a:r>
          </a:p>
          <a:p>
            <a:pPr algn="just" rtl="1"/>
            <a:r>
              <a:rPr lang="ar-EG" sz="2400" b="1" dirty="0">
                <a:solidFill>
                  <a:srgbClr val="00B050"/>
                </a:solidFill>
              </a:rPr>
              <a:t>القراءة الصامتة: </a:t>
            </a:r>
            <a:r>
              <a:rPr lang="ar-EG" sz="2400" dirty="0">
                <a:solidFill>
                  <a:schemeClr val="tx1"/>
                </a:solidFill>
              </a:rPr>
              <a:t>عملية فكرية سريعة تهدف لتمكين القارئ من الفهم العميق وتخزين المعلومات دون تحريك لسان.</a:t>
            </a:r>
          </a:p>
          <a:p>
            <a:pPr algn="just" rtl="1"/>
            <a:r>
              <a:rPr lang="ar-EG" sz="2400" b="1" dirty="0">
                <a:solidFill>
                  <a:srgbClr val="00B050"/>
                </a:solidFill>
              </a:rPr>
              <a:t>القراءة الجهرية: </a:t>
            </a:r>
            <a:r>
              <a:rPr lang="ar-EG" sz="2400" dirty="0">
                <a:solidFill>
                  <a:schemeClr val="tx1"/>
                </a:solidFill>
              </a:rPr>
              <a:t>وسيلة لإتقان النطق وضبط الإعراب وإخراج الأصوات من مخارجها الصحيحة.</a:t>
            </a:r>
          </a:p>
          <a:p>
            <a:pPr algn="just" rtl="1"/>
            <a:r>
              <a:rPr lang="ar-EG" sz="2400" b="1" dirty="0">
                <a:solidFill>
                  <a:srgbClr val="00B050"/>
                </a:solidFill>
              </a:rPr>
              <a:t>القراءة السماعية: </a:t>
            </a:r>
            <a:r>
              <a:rPr lang="ar-EG" sz="2400" dirty="0">
                <a:solidFill>
                  <a:schemeClr val="tx1"/>
                </a:solidFill>
              </a:rPr>
              <a:t>تعتمد على حاسة السمع وتساعد على التركيز في الجانب الفكري للمسموع.</a:t>
            </a:r>
          </a:p>
          <a:p>
            <a:pPr algn="just" rtl="1"/>
            <a:r>
              <a:rPr lang="ar-EG" sz="2800" b="1" dirty="0">
                <a:solidFill>
                  <a:srgbClr val="FF0000"/>
                </a:solidFill>
              </a:rPr>
              <a:t>من حيث الغرض:</a:t>
            </a:r>
          </a:p>
          <a:p>
            <a:pPr algn="just" rtl="1"/>
            <a:r>
              <a:rPr lang="ar-EG" sz="2400" dirty="0">
                <a:solidFill>
                  <a:schemeClr val="tx1"/>
                </a:solidFill>
              </a:rPr>
              <a:t> تشمل أنواعاً كثيرة مثل القراءة السريعة، والانتقائية، والناقدة، والمسحية، والبحثية، والحرة التي تهدف للمتعة الأدبية.</a:t>
            </a:r>
          </a:p>
          <a:p>
            <a:pPr algn="just" rtl="1"/>
            <a:endParaRPr lang="ar-EG" sz="2400" dirty="0">
              <a:solidFill>
                <a:schemeClr val="tx1"/>
              </a:solidFill>
            </a:endParaRPr>
          </a:p>
          <a:p>
            <a:pPr algn="just" rtl="1"/>
            <a:endParaRPr lang="en-US" sz="2400" dirty="0">
              <a:solidFill>
                <a:schemeClr val="tx1"/>
              </a:solidFill>
            </a:endParaRPr>
          </a:p>
        </p:txBody>
      </p:sp>
      <p:sp>
        <p:nvSpPr>
          <p:cNvPr id="6" name="Rectangle: Rounded Corners 5">
            <a:extLst>
              <a:ext uri="{FF2B5EF4-FFF2-40B4-BE49-F238E27FC236}">
                <a16:creationId xmlns:a16="http://schemas.microsoft.com/office/drawing/2014/main" id="{4712697D-AF79-A5AE-EDB7-14806A35EF30}"/>
              </a:ext>
            </a:extLst>
          </p:cNvPr>
          <p:cNvSpPr/>
          <p:nvPr/>
        </p:nvSpPr>
        <p:spPr>
          <a:xfrm>
            <a:off x="4246651" y="626724"/>
            <a:ext cx="3698697" cy="780836"/>
          </a:xfrm>
          <a:prstGeom prst="roundRect">
            <a:avLst/>
          </a:prstGeom>
          <a:solidFill>
            <a:srgbClr val="92D050"/>
          </a:solidFill>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EG" sz="2800" b="1" i="0" dirty="0">
                <a:solidFill>
                  <a:schemeClr val="bg1"/>
                </a:solidFill>
                <a:effectLst/>
                <a:latin typeface="Google Sans Text"/>
              </a:rPr>
              <a:t>رابعاً: أنواع القراءة</a:t>
            </a:r>
            <a:endParaRPr lang="en-US" sz="2800" dirty="0">
              <a:solidFill>
                <a:schemeClr val="bg1"/>
              </a:solidFill>
            </a:endParaRPr>
          </a:p>
        </p:txBody>
      </p:sp>
    </p:spTree>
    <p:extLst>
      <p:ext uri="{BB962C8B-B14F-4D97-AF65-F5344CB8AC3E}">
        <p14:creationId xmlns:p14="http://schemas.microsoft.com/office/powerpoint/2010/main" val="2990643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3C4C10-6F19-8440-6B57-28DD04C21C3A}"/>
              </a:ext>
            </a:extLst>
          </p:cNvPr>
          <p:cNvSpPr/>
          <p:nvPr/>
        </p:nvSpPr>
        <p:spPr>
          <a:xfrm>
            <a:off x="3926440" y="441788"/>
            <a:ext cx="4339119" cy="780836"/>
          </a:xfrm>
          <a:prstGeom prst="roundRect">
            <a:avLst/>
          </a:prstGeom>
          <a:solidFill>
            <a:srgbClr val="92D05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ar-EG" sz="2800" b="1" dirty="0"/>
              <a:t>خامساً: مستويات الفهم القرائي</a:t>
            </a:r>
            <a:endParaRPr lang="en-US" sz="2800" b="1" dirty="0"/>
          </a:p>
        </p:txBody>
      </p:sp>
      <p:sp>
        <p:nvSpPr>
          <p:cNvPr id="3" name="Rectangle: Rounded Corners 2">
            <a:extLst>
              <a:ext uri="{FF2B5EF4-FFF2-40B4-BE49-F238E27FC236}">
                <a16:creationId xmlns:a16="http://schemas.microsoft.com/office/drawing/2014/main" id="{32AA96B2-0BFD-E7B7-D21C-B5216C464CBA}"/>
              </a:ext>
            </a:extLst>
          </p:cNvPr>
          <p:cNvSpPr/>
          <p:nvPr/>
        </p:nvSpPr>
        <p:spPr>
          <a:xfrm>
            <a:off x="664398" y="1633591"/>
            <a:ext cx="5054883" cy="1795409"/>
          </a:xfrm>
          <a:prstGeom prst="roundRect">
            <a:avLst/>
          </a:prstGeom>
          <a:solidFill>
            <a:srgbClr val="FFC00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800" b="1" dirty="0"/>
              <a:t>المستوى الناقد: </a:t>
            </a:r>
            <a:r>
              <a:rPr lang="ar-EG" sz="2800" dirty="0">
                <a:solidFill>
                  <a:srgbClr val="002060"/>
                </a:solidFill>
              </a:rPr>
              <a:t>إصدار أحكام وتقييم النص بناءً على معايير منطقية وعلمية</a:t>
            </a:r>
          </a:p>
        </p:txBody>
      </p:sp>
      <p:sp>
        <p:nvSpPr>
          <p:cNvPr id="4" name="Rectangle: Rounded Corners 3">
            <a:extLst>
              <a:ext uri="{FF2B5EF4-FFF2-40B4-BE49-F238E27FC236}">
                <a16:creationId xmlns:a16="http://schemas.microsoft.com/office/drawing/2014/main" id="{C7EAF36D-6744-3D60-FA38-0D24CD620C3E}"/>
              </a:ext>
            </a:extLst>
          </p:cNvPr>
          <p:cNvSpPr/>
          <p:nvPr/>
        </p:nvSpPr>
        <p:spPr>
          <a:xfrm>
            <a:off x="664396" y="4055720"/>
            <a:ext cx="5054883" cy="1795409"/>
          </a:xfrm>
          <a:prstGeom prst="roundRect">
            <a:avLst/>
          </a:prstGeom>
          <a:solidFill>
            <a:srgbClr val="FFC00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800" b="1" dirty="0"/>
              <a:t>المستوى التقديري/الإبداعي: </a:t>
            </a:r>
            <a:r>
              <a:rPr lang="ar-EG" sz="2400" dirty="0">
                <a:solidFill>
                  <a:srgbClr val="002060"/>
                </a:solidFill>
              </a:rPr>
              <a:t>التفاعل العاطفي مع النص والقدرة على التعبير عن مواقف ورؤى اجتماعية أو إنتاج أفكار جديدة </a:t>
            </a:r>
            <a:endParaRPr lang="en-US" sz="2800" dirty="0">
              <a:solidFill>
                <a:srgbClr val="002060"/>
              </a:solidFill>
            </a:endParaRPr>
          </a:p>
        </p:txBody>
      </p:sp>
      <p:sp>
        <p:nvSpPr>
          <p:cNvPr id="5" name="Rectangle: Rounded Corners 4">
            <a:extLst>
              <a:ext uri="{FF2B5EF4-FFF2-40B4-BE49-F238E27FC236}">
                <a16:creationId xmlns:a16="http://schemas.microsoft.com/office/drawing/2014/main" id="{06C0B8F4-1F94-507B-7CD3-2D3FCA513036}"/>
              </a:ext>
            </a:extLst>
          </p:cNvPr>
          <p:cNvSpPr/>
          <p:nvPr/>
        </p:nvSpPr>
        <p:spPr>
          <a:xfrm>
            <a:off x="6472721" y="1633591"/>
            <a:ext cx="5054884" cy="1795409"/>
          </a:xfrm>
          <a:prstGeom prst="roundRect">
            <a:avLst/>
          </a:prstGeom>
          <a:solidFill>
            <a:srgbClr val="FFC00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800" b="1" dirty="0"/>
              <a:t>المستوى الحرفي: </a:t>
            </a:r>
            <a:r>
              <a:rPr lang="ar-EG" sz="2800" dirty="0">
                <a:solidFill>
                  <a:srgbClr val="002060"/>
                </a:solidFill>
              </a:rPr>
              <a:t>فهم المعاني المباشرة والمصرح بها في النص</a:t>
            </a:r>
          </a:p>
        </p:txBody>
      </p:sp>
      <p:sp>
        <p:nvSpPr>
          <p:cNvPr id="6" name="Rectangle: Rounded Corners 5">
            <a:extLst>
              <a:ext uri="{FF2B5EF4-FFF2-40B4-BE49-F238E27FC236}">
                <a16:creationId xmlns:a16="http://schemas.microsoft.com/office/drawing/2014/main" id="{D37B003A-BEC8-B051-2B28-239E1C9DE9D8}"/>
              </a:ext>
            </a:extLst>
          </p:cNvPr>
          <p:cNvSpPr/>
          <p:nvPr/>
        </p:nvSpPr>
        <p:spPr>
          <a:xfrm>
            <a:off x="6472721" y="4055720"/>
            <a:ext cx="5054883" cy="1795408"/>
          </a:xfrm>
          <a:prstGeom prst="roundRect">
            <a:avLst/>
          </a:prstGeom>
          <a:solidFill>
            <a:srgbClr val="FFC000"/>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800" b="1" dirty="0"/>
              <a:t>المستوى الاستنتاجي</a:t>
            </a:r>
            <a:r>
              <a:rPr lang="ar-EG" sz="2800" dirty="0">
                <a:solidFill>
                  <a:srgbClr val="002060"/>
                </a:solidFill>
              </a:rPr>
              <a:t>: الذهاب إلى المعاني الضمنية وأغراض الكاتب غير المصرح بها</a:t>
            </a:r>
            <a:endParaRPr lang="en-US" sz="2800" dirty="0">
              <a:solidFill>
                <a:srgbClr val="002060"/>
              </a:solidFill>
            </a:endParaRPr>
          </a:p>
        </p:txBody>
      </p:sp>
    </p:spTree>
    <p:extLst>
      <p:ext uri="{BB962C8B-B14F-4D97-AF65-F5344CB8AC3E}">
        <p14:creationId xmlns:p14="http://schemas.microsoft.com/office/powerpoint/2010/main" val="1850276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AD7AA2E6-E818-5A16-3348-BE319751469E}"/>
              </a:ext>
            </a:extLst>
          </p:cNvPr>
          <p:cNvSpPr/>
          <p:nvPr/>
        </p:nvSpPr>
        <p:spPr>
          <a:xfrm>
            <a:off x="606175" y="811658"/>
            <a:ext cx="10979649" cy="1047965"/>
          </a:xfrm>
          <a:prstGeom prst="roundRect">
            <a:avLst/>
          </a:prstGeom>
          <a:solidFill>
            <a:schemeClr val="accent6">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ar-EG" sz="3200" b="1" dirty="0">
                <a:solidFill>
                  <a:srgbClr val="002060"/>
                </a:solidFill>
              </a:rPr>
              <a:t>يصنف الباحثون نماذج الاستيعاب إلى ثلاثة أنواع</a:t>
            </a:r>
            <a:endParaRPr lang="en-US" sz="3200" b="1" dirty="0">
              <a:solidFill>
                <a:srgbClr val="002060"/>
              </a:solidFill>
            </a:endParaRPr>
          </a:p>
        </p:txBody>
      </p:sp>
      <p:sp>
        <p:nvSpPr>
          <p:cNvPr id="2" name="Rectangle: Rounded Corners 1">
            <a:extLst>
              <a:ext uri="{FF2B5EF4-FFF2-40B4-BE49-F238E27FC236}">
                <a16:creationId xmlns:a16="http://schemas.microsoft.com/office/drawing/2014/main" id="{9C204318-05DE-4D99-F5B5-59BAABCE0C34}"/>
              </a:ext>
            </a:extLst>
          </p:cNvPr>
          <p:cNvSpPr/>
          <p:nvPr/>
        </p:nvSpPr>
        <p:spPr>
          <a:xfrm>
            <a:off x="7061769" y="236306"/>
            <a:ext cx="4339119" cy="780836"/>
          </a:xfrm>
          <a:prstGeom prst="roundRect">
            <a:avLst/>
          </a:prstGeom>
          <a:solidFill>
            <a:srgbClr val="92D05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ar-EG" sz="2800" b="1" dirty="0"/>
              <a:t>سادساً: نماذج الاستيعاب القرائي</a:t>
            </a:r>
            <a:endParaRPr lang="en-US" sz="2800" b="1" dirty="0"/>
          </a:p>
        </p:txBody>
      </p:sp>
      <p:sp>
        <p:nvSpPr>
          <p:cNvPr id="4" name="Rectangle: Rounded Corners 3">
            <a:extLst>
              <a:ext uri="{FF2B5EF4-FFF2-40B4-BE49-F238E27FC236}">
                <a16:creationId xmlns:a16="http://schemas.microsoft.com/office/drawing/2014/main" id="{D97075C0-52B8-D2C6-D33E-EC93BE799507}"/>
              </a:ext>
            </a:extLst>
          </p:cNvPr>
          <p:cNvSpPr/>
          <p:nvPr/>
        </p:nvSpPr>
        <p:spPr>
          <a:xfrm>
            <a:off x="8546387" y="2044557"/>
            <a:ext cx="3039437" cy="4299736"/>
          </a:xfrm>
          <a:prstGeom prst="roundRect">
            <a:avLst/>
          </a:prstGeom>
          <a:solidFill>
            <a:srgbClr val="CCFFCC"/>
          </a:solidFill>
        </p:spPr>
        <p:style>
          <a:lnRef idx="0">
            <a:schemeClr val="accent3"/>
          </a:lnRef>
          <a:fillRef idx="3">
            <a:schemeClr val="accent3"/>
          </a:fillRef>
          <a:effectRef idx="3">
            <a:schemeClr val="accent3"/>
          </a:effectRef>
          <a:fontRef idx="minor">
            <a:schemeClr val="lt1"/>
          </a:fontRef>
        </p:style>
        <p:txBody>
          <a:bodyPr rtlCol="0" anchor="ctr"/>
          <a:lstStyle/>
          <a:p>
            <a:pPr algn="ctr" rtl="1"/>
            <a:r>
              <a:rPr lang="ar-EG" sz="2400" dirty="0">
                <a:solidFill>
                  <a:srgbClr val="002060"/>
                </a:solidFill>
              </a:rPr>
              <a:t>النموذج التصاعدي (موضوعية النص): ينطلق من الجزء إلى الكل (حروف ← كلمات ← جمل)، حيث يُعتبر المعنى موجوداً في النص وعلى القارئ استخراجه فقط </a:t>
            </a:r>
            <a:endParaRPr lang="en-US" sz="2400" dirty="0">
              <a:solidFill>
                <a:srgbClr val="002060"/>
              </a:solidFill>
            </a:endParaRPr>
          </a:p>
        </p:txBody>
      </p:sp>
      <p:sp>
        <p:nvSpPr>
          <p:cNvPr id="5" name="Rectangle: Rounded Corners 4">
            <a:extLst>
              <a:ext uri="{FF2B5EF4-FFF2-40B4-BE49-F238E27FC236}">
                <a16:creationId xmlns:a16="http://schemas.microsoft.com/office/drawing/2014/main" id="{4D2B3CB4-8F4D-6735-DF92-E7B718EDBE60}"/>
              </a:ext>
            </a:extLst>
          </p:cNvPr>
          <p:cNvSpPr/>
          <p:nvPr/>
        </p:nvSpPr>
        <p:spPr>
          <a:xfrm>
            <a:off x="4576281" y="2044557"/>
            <a:ext cx="3039437" cy="4299736"/>
          </a:xfrm>
          <a:prstGeom prst="roundRect">
            <a:avLst/>
          </a:prstGeom>
          <a:solidFill>
            <a:srgbClr val="CCFFCC"/>
          </a:solidFill>
        </p:spPr>
        <p:style>
          <a:lnRef idx="0">
            <a:schemeClr val="accent3"/>
          </a:lnRef>
          <a:fillRef idx="3">
            <a:schemeClr val="accent3"/>
          </a:fillRef>
          <a:effectRef idx="3">
            <a:schemeClr val="accent3"/>
          </a:effectRef>
          <a:fontRef idx="minor">
            <a:schemeClr val="lt1"/>
          </a:fontRef>
        </p:style>
        <p:txBody>
          <a:bodyPr rtlCol="0" anchor="ctr"/>
          <a:lstStyle/>
          <a:p>
            <a:pPr algn="ctr" rtl="1"/>
            <a:r>
              <a:rPr lang="ar-EG" sz="2400">
                <a:solidFill>
                  <a:srgbClr val="002060"/>
                </a:solidFill>
              </a:rPr>
              <a:t>النموذج التنازلي (سلطة القارئ): يعتمد على توقعات القارئ وفرضياته التي يسقطها على النص بناءً على معرفته القبلية</a:t>
            </a:r>
            <a:endParaRPr lang="en-US" sz="2400">
              <a:solidFill>
                <a:srgbClr val="002060"/>
              </a:solidFill>
            </a:endParaRPr>
          </a:p>
        </p:txBody>
      </p:sp>
      <p:sp>
        <p:nvSpPr>
          <p:cNvPr id="6" name="Rectangle: Rounded Corners 5">
            <a:extLst>
              <a:ext uri="{FF2B5EF4-FFF2-40B4-BE49-F238E27FC236}">
                <a16:creationId xmlns:a16="http://schemas.microsoft.com/office/drawing/2014/main" id="{F231D163-FC78-CA9C-BB53-8A96F2F4D87B}"/>
              </a:ext>
            </a:extLst>
          </p:cNvPr>
          <p:cNvSpPr/>
          <p:nvPr/>
        </p:nvSpPr>
        <p:spPr>
          <a:xfrm>
            <a:off x="606175" y="2044557"/>
            <a:ext cx="3039437" cy="4299736"/>
          </a:xfrm>
          <a:prstGeom prst="roundRect">
            <a:avLst/>
          </a:prstGeom>
          <a:solidFill>
            <a:srgbClr val="CCFFCC"/>
          </a:solidFill>
        </p:spPr>
        <p:style>
          <a:lnRef idx="0">
            <a:schemeClr val="accent3"/>
          </a:lnRef>
          <a:fillRef idx="3">
            <a:schemeClr val="accent3"/>
          </a:fillRef>
          <a:effectRef idx="3">
            <a:schemeClr val="accent3"/>
          </a:effectRef>
          <a:fontRef idx="minor">
            <a:schemeClr val="lt1"/>
          </a:fontRef>
        </p:style>
        <p:txBody>
          <a:bodyPr rtlCol="0" anchor="ctr"/>
          <a:lstStyle/>
          <a:p>
            <a:pPr algn="ctr" rtl="1"/>
            <a:r>
              <a:rPr lang="ar-EG" sz="2400">
                <a:solidFill>
                  <a:srgbClr val="002060"/>
                </a:solidFill>
              </a:rPr>
              <a:t>النموذج التفاعلي: يجمع بين النموذجين السابقين، حيث يتفاعل القارئ مع النص في علاقة جدلية لإنتاج المعنى وتوليد الفرضيات </a:t>
            </a:r>
            <a:endParaRPr lang="en-US" sz="2400">
              <a:solidFill>
                <a:srgbClr val="002060"/>
              </a:solidFill>
            </a:endParaRPr>
          </a:p>
        </p:txBody>
      </p:sp>
    </p:spTree>
    <p:extLst>
      <p:ext uri="{BB962C8B-B14F-4D97-AF65-F5344CB8AC3E}">
        <p14:creationId xmlns:p14="http://schemas.microsoft.com/office/powerpoint/2010/main" val="8621969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CC01A06-F1A6-FB61-7DB8-DF8202FCB7B7}"/>
              </a:ext>
            </a:extLst>
          </p:cNvPr>
          <p:cNvSpPr/>
          <p:nvPr/>
        </p:nvSpPr>
        <p:spPr>
          <a:xfrm>
            <a:off x="1202075" y="292815"/>
            <a:ext cx="10120045" cy="796245"/>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EG" sz="2800" b="1" dirty="0"/>
              <a:t>المبحث الثاني: المرجعيات البيداغوجية والديدكتيكية للفعل القرائي</a:t>
            </a:r>
            <a:endParaRPr lang="en-US" sz="2800" b="1" dirty="0"/>
          </a:p>
        </p:txBody>
      </p:sp>
      <p:sp>
        <p:nvSpPr>
          <p:cNvPr id="2" name="Rectangle: Rounded Corners 1">
            <a:extLst>
              <a:ext uri="{FF2B5EF4-FFF2-40B4-BE49-F238E27FC236}">
                <a16:creationId xmlns:a16="http://schemas.microsoft.com/office/drawing/2014/main" id="{1B28221C-34DF-C31F-464C-DB2AF939FFA4}"/>
              </a:ext>
            </a:extLst>
          </p:cNvPr>
          <p:cNvSpPr/>
          <p:nvPr/>
        </p:nvSpPr>
        <p:spPr>
          <a:xfrm>
            <a:off x="332197" y="2085654"/>
            <a:ext cx="11527604" cy="4602822"/>
          </a:xfrm>
          <a:prstGeom prst="roundRect">
            <a:avLst/>
          </a:prstGeom>
          <a:solidFill>
            <a:srgbClr val="99FFCC"/>
          </a:solidFill>
        </p:spPr>
        <p:style>
          <a:lnRef idx="0">
            <a:schemeClr val="accent2"/>
          </a:lnRef>
          <a:fillRef idx="3">
            <a:schemeClr val="accent2"/>
          </a:fillRef>
          <a:effectRef idx="3">
            <a:schemeClr val="accent2"/>
          </a:effectRef>
          <a:fontRef idx="minor">
            <a:schemeClr val="lt1"/>
          </a:fontRef>
        </p:style>
        <p:txBody>
          <a:bodyPr rtlCol="0" anchor="ctr"/>
          <a:lstStyle/>
          <a:p>
            <a:pPr algn="just" rtl="1"/>
            <a:r>
              <a:rPr lang="ar-EG" sz="2800" dirty="0">
                <a:solidFill>
                  <a:schemeClr val="tx1">
                    <a:lumMod val="95000"/>
                    <a:lumOff val="5000"/>
                  </a:schemeClr>
                </a:solidFill>
              </a:rPr>
              <a:t>التحول المنهجي: انتقل تدريس القراءة من المنهجية التقليدية (التلقين وشرح المفردات وعزل الأفكار) إلى "ديدكتيك القراءة" الذي يركز على المهارات الوظيفية وكفايات التلقي واستكشاف النصوص في شموليتها</a:t>
            </a:r>
          </a:p>
          <a:p>
            <a:pPr algn="just" rtl="1"/>
            <a:r>
              <a:rPr lang="ar-EG" sz="2800" dirty="0">
                <a:solidFill>
                  <a:schemeClr val="tx1">
                    <a:lumMod val="95000"/>
                    <a:lumOff val="5000"/>
                  </a:schemeClr>
                </a:solidFill>
              </a:rPr>
              <a:t>الإطار المرجعي الجديد: تستند القراءة المنهجية إلى اعتبار النص نسيجاً من العلاقات اللغوية، والقراءة عملية بناء للمعنى انطلاقاً من علامات النص، والقارئ فكراً فاعلاً وحيوياً.</a:t>
            </a:r>
          </a:p>
          <a:p>
            <a:pPr algn="just" rtl="1"/>
            <a:r>
              <a:rPr lang="ar-EG" sz="2800" dirty="0">
                <a:solidFill>
                  <a:schemeClr val="tx1">
                    <a:lumMod val="95000"/>
                    <a:lumOff val="5000"/>
                  </a:schemeClr>
                </a:solidFill>
              </a:rPr>
              <a:t>الحقول المعرفية الرافدة: تنهل هذه المنهجية من أبحاث اللسانيات والسيكو لسانيات، ونظرية التلقي التي تشرك القارئ في إنتاج المعنى، بالإضافة إلى نتائج نظريات التعلم وخصائص النقد الحديث.</a:t>
            </a:r>
          </a:p>
        </p:txBody>
      </p:sp>
      <p:sp>
        <p:nvSpPr>
          <p:cNvPr id="3" name="Rectangle: Rounded Corners 2">
            <a:extLst>
              <a:ext uri="{FF2B5EF4-FFF2-40B4-BE49-F238E27FC236}">
                <a16:creationId xmlns:a16="http://schemas.microsoft.com/office/drawing/2014/main" id="{23CC0FE6-BBD9-9CFC-ABB3-786F2A538ECE}"/>
              </a:ext>
            </a:extLst>
          </p:cNvPr>
          <p:cNvSpPr/>
          <p:nvPr/>
        </p:nvSpPr>
        <p:spPr>
          <a:xfrm>
            <a:off x="6719298" y="1500025"/>
            <a:ext cx="4602822" cy="832207"/>
          </a:xfrm>
          <a:prstGeom prst="roundRect">
            <a:avLst/>
          </a:prstGeom>
          <a:solidFill>
            <a:schemeClr val="bg1"/>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ar-EG" sz="2800" b="1" dirty="0">
                <a:solidFill>
                  <a:srgbClr val="00B050"/>
                </a:solidFill>
              </a:rPr>
              <a:t>أولاً: المرتكزات النظرية للفعل القرائي</a:t>
            </a:r>
          </a:p>
        </p:txBody>
      </p:sp>
    </p:spTree>
    <p:extLst>
      <p:ext uri="{BB962C8B-B14F-4D97-AF65-F5344CB8AC3E}">
        <p14:creationId xmlns:p14="http://schemas.microsoft.com/office/powerpoint/2010/main" val="408437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28221C-34DF-C31F-464C-DB2AF939FFA4}"/>
              </a:ext>
            </a:extLst>
          </p:cNvPr>
          <p:cNvSpPr/>
          <p:nvPr/>
        </p:nvSpPr>
        <p:spPr>
          <a:xfrm>
            <a:off x="332198" y="1232899"/>
            <a:ext cx="11527604" cy="4993240"/>
          </a:xfrm>
          <a:prstGeom prst="roundRect">
            <a:avLst/>
          </a:prstGeom>
          <a:solidFill>
            <a:srgbClr val="99FFCC"/>
          </a:solidFill>
        </p:spPr>
        <p:style>
          <a:lnRef idx="0">
            <a:schemeClr val="accent2"/>
          </a:lnRef>
          <a:fillRef idx="3">
            <a:schemeClr val="accent2"/>
          </a:fillRef>
          <a:effectRef idx="3">
            <a:schemeClr val="accent2"/>
          </a:effectRef>
          <a:fontRef idx="minor">
            <a:schemeClr val="lt1"/>
          </a:fontRef>
        </p:style>
        <p:txBody>
          <a:bodyPr rtlCol="0" anchor="ctr"/>
          <a:lstStyle/>
          <a:p>
            <a:pPr algn="just" rtl="1"/>
            <a:r>
              <a:rPr lang="ar-EG" sz="2800" b="1" dirty="0">
                <a:solidFill>
                  <a:schemeClr val="accent3">
                    <a:lumMod val="75000"/>
                  </a:schemeClr>
                </a:solidFill>
              </a:rPr>
              <a:t>التجربة الفرنسية: </a:t>
            </a:r>
            <a:r>
              <a:rPr lang="ar-EG" sz="2800" dirty="0">
                <a:solidFill>
                  <a:schemeClr val="tx1">
                    <a:lumMod val="95000"/>
                    <a:lumOff val="5000"/>
                  </a:schemeClr>
                </a:solidFill>
              </a:rPr>
              <a:t>ظهر المفهوم في منتصف الثمانينات استجابة لأزمة القدرات التواصلية لدى المتعلمين، بهدف تمكينهم من أدوات إجرائية لتحليل النصوص وتنمية "كفاية القراءة" لديهم.</a:t>
            </a:r>
          </a:p>
          <a:p>
            <a:pPr algn="just" rtl="1"/>
            <a:r>
              <a:rPr lang="ar-EG" sz="2800" b="1" dirty="0">
                <a:solidFill>
                  <a:schemeClr val="accent3">
                    <a:lumMod val="75000"/>
                  </a:schemeClr>
                </a:solidFill>
              </a:rPr>
              <a:t>التجربة المغربية: </a:t>
            </a:r>
            <a:r>
              <a:rPr lang="ar-EG" sz="2800" dirty="0">
                <a:solidFill>
                  <a:schemeClr val="tx1">
                    <a:lumMod val="95000"/>
                    <a:lumOff val="5000"/>
                  </a:schemeClr>
                </a:solidFill>
              </a:rPr>
              <a:t>بدأت الإرهاصات الأولى في أواخر الثمانينات بطلب تغيير المناهج لتواكب العصر، وتم إقرارها رسمياً في التعليم الثانوي عام 1996، ثم في التعليم الإعدادي عام 2009 كأداة أساسية لمقاربة النصوص.</a:t>
            </a:r>
          </a:p>
          <a:p>
            <a:pPr algn="just" rtl="1"/>
            <a:r>
              <a:rPr lang="ar-EG" sz="2800" b="1" dirty="0">
                <a:solidFill>
                  <a:schemeClr val="accent3">
                    <a:lumMod val="75000"/>
                  </a:schemeClr>
                </a:solidFill>
              </a:rPr>
              <a:t>الفرق بين "شرح النصوص" و"القراءة المنهجية": </a:t>
            </a:r>
            <a:r>
              <a:rPr lang="ar-EG" sz="2800" dirty="0">
                <a:solidFill>
                  <a:schemeClr val="tx1">
                    <a:lumMod val="95000"/>
                    <a:lumOff val="5000"/>
                  </a:schemeClr>
                </a:solidFill>
              </a:rPr>
              <a:t>بينما كان "شرح النصوص" يركز على استخراج معنى جاهز وسلطة المدرس، تقوم القراءة المنهجية على بناء المعنى تدريجياً عبر الملاحظة والفرضيات، وتجعل المتعلم قارئاً فاعلاً ومستقلاً.</a:t>
            </a:r>
          </a:p>
        </p:txBody>
      </p:sp>
      <p:sp>
        <p:nvSpPr>
          <p:cNvPr id="3" name="Rectangle: Rounded Corners 2">
            <a:extLst>
              <a:ext uri="{FF2B5EF4-FFF2-40B4-BE49-F238E27FC236}">
                <a16:creationId xmlns:a16="http://schemas.microsoft.com/office/drawing/2014/main" id="{23CC0FE6-BBD9-9CFC-ABB3-786F2A538ECE}"/>
              </a:ext>
            </a:extLst>
          </p:cNvPr>
          <p:cNvSpPr/>
          <p:nvPr/>
        </p:nvSpPr>
        <p:spPr>
          <a:xfrm>
            <a:off x="3585681" y="909263"/>
            <a:ext cx="7849456" cy="832207"/>
          </a:xfrm>
          <a:prstGeom prst="roundRect">
            <a:avLst/>
          </a:prstGeom>
          <a:solidFill>
            <a:schemeClr val="bg1"/>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ar-EG" sz="2800" b="1" dirty="0">
                <a:solidFill>
                  <a:srgbClr val="00B050"/>
                </a:solidFill>
              </a:rPr>
              <a:t>ثانياً: القراءة المنهجية في السياق التربوي (الفرنسي والمغربي)</a:t>
            </a:r>
          </a:p>
        </p:txBody>
      </p:sp>
    </p:spTree>
    <p:extLst>
      <p:ext uri="{BB962C8B-B14F-4D97-AF65-F5344CB8AC3E}">
        <p14:creationId xmlns:p14="http://schemas.microsoft.com/office/powerpoint/2010/main" val="20404468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28221C-34DF-C31F-464C-DB2AF939FFA4}"/>
              </a:ext>
            </a:extLst>
          </p:cNvPr>
          <p:cNvSpPr/>
          <p:nvPr/>
        </p:nvSpPr>
        <p:spPr>
          <a:xfrm>
            <a:off x="332198" y="1232899"/>
            <a:ext cx="11527604" cy="4448710"/>
          </a:xfrm>
          <a:prstGeom prst="roundRect">
            <a:avLst/>
          </a:prstGeom>
          <a:solidFill>
            <a:srgbClr val="99FFCC"/>
          </a:solidFill>
        </p:spPr>
        <p:style>
          <a:lnRef idx="0">
            <a:schemeClr val="accent2"/>
          </a:lnRef>
          <a:fillRef idx="3">
            <a:schemeClr val="accent2"/>
          </a:fillRef>
          <a:effectRef idx="3">
            <a:schemeClr val="accent2"/>
          </a:effectRef>
          <a:fontRef idx="minor">
            <a:schemeClr val="lt1"/>
          </a:fontRef>
        </p:style>
        <p:txBody>
          <a:bodyPr rtlCol="0" anchor="ctr"/>
          <a:lstStyle/>
          <a:p>
            <a:pPr marL="457200" indent="-457200" algn="just" rtl="1">
              <a:buFont typeface="Arial" panose="020B0604020202020204" pitchFamily="34" charset="0"/>
              <a:buChar char="•"/>
            </a:pPr>
            <a:r>
              <a:rPr lang="ar-EG" sz="2800" b="1" dirty="0">
                <a:solidFill>
                  <a:schemeClr val="accent6">
                    <a:lumMod val="50000"/>
                  </a:schemeClr>
                </a:solidFill>
              </a:rPr>
              <a:t>تصور خاص لفعل القراءة: </a:t>
            </a:r>
            <a:r>
              <a:rPr lang="ar-EG" sz="2800" dirty="0">
                <a:solidFill>
                  <a:schemeClr val="tx1">
                    <a:lumMod val="95000"/>
                    <a:lumOff val="5000"/>
                  </a:schemeClr>
                </a:solidFill>
              </a:rPr>
              <a:t>يقوم على اللسانيات التداولية، حيث يساهم المتعلم بقدراته و"كفايته الموسوعية" في صياغة فرضيات حول دلالات النص.</a:t>
            </a:r>
          </a:p>
          <a:p>
            <a:pPr marL="457200" indent="-457200" algn="just" rtl="1">
              <a:buFont typeface="Arial" panose="020B0604020202020204" pitchFamily="34" charset="0"/>
              <a:buChar char="•"/>
            </a:pPr>
            <a:r>
              <a:rPr lang="ar-EG" sz="2800" b="1" dirty="0">
                <a:solidFill>
                  <a:schemeClr val="accent6">
                    <a:lumMod val="50000"/>
                  </a:schemeClr>
                </a:solidFill>
              </a:rPr>
              <a:t>المشروع القرائي: </a:t>
            </a:r>
            <a:r>
              <a:rPr lang="ar-EG" sz="2800" dirty="0">
                <a:solidFill>
                  <a:schemeClr val="tx1">
                    <a:lumMod val="95000"/>
                    <a:lumOff val="5000"/>
                  </a:schemeClr>
                </a:solidFill>
              </a:rPr>
              <a:t>القراءة ليست مجرد نشاط فصلي بل "مشروع" يمتد إلى خارج المدرسة، يهدف لإدماج المتعلم في محيطه وتنمية ذوقه وإحساسه بمتعة القراءة.</a:t>
            </a:r>
          </a:p>
          <a:p>
            <a:pPr marL="457200" indent="-457200" algn="just" rtl="1">
              <a:buFont typeface="Arial" panose="020B0604020202020204" pitchFamily="34" charset="0"/>
              <a:buChar char="•"/>
            </a:pPr>
            <a:r>
              <a:rPr lang="ar-EG" sz="2800" b="1" dirty="0">
                <a:solidFill>
                  <a:schemeClr val="accent6">
                    <a:lumMod val="50000"/>
                  </a:schemeClr>
                </a:solidFill>
              </a:rPr>
              <a:t>اختيار ومعالجة المعارف: </a:t>
            </a:r>
            <a:r>
              <a:rPr lang="ar-EG" sz="2800" dirty="0">
                <a:solidFill>
                  <a:schemeClr val="tx1">
                    <a:lumMod val="95000"/>
                    <a:lumOff val="5000"/>
                  </a:schemeClr>
                </a:solidFill>
              </a:rPr>
              <a:t>تتطلب القراءة المنهجية كفايات معرفية وبيداغوجية لدى المدرس لتبسيط المعارف ونقلها ديدكتيكيا للمتعلم.</a:t>
            </a:r>
          </a:p>
        </p:txBody>
      </p:sp>
      <p:sp>
        <p:nvSpPr>
          <p:cNvPr id="3" name="Rectangle: Rounded Corners 2">
            <a:extLst>
              <a:ext uri="{FF2B5EF4-FFF2-40B4-BE49-F238E27FC236}">
                <a16:creationId xmlns:a16="http://schemas.microsoft.com/office/drawing/2014/main" id="{23CC0FE6-BBD9-9CFC-ABB3-786F2A538ECE}"/>
              </a:ext>
            </a:extLst>
          </p:cNvPr>
          <p:cNvSpPr/>
          <p:nvPr/>
        </p:nvSpPr>
        <p:spPr>
          <a:xfrm>
            <a:off x="5691883" y="909263"/>
            <a:ext cx="5743254" cy="832207"/>
          </a:xfrm>
          <a:prstGeom prst="roundRect">
            <a:avLst/>
          </a:prstGeom>
          <a:solidFill>
            <a:schemeClr val="bg1"/>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800" b="1" dirty="0">
                <a:solidFill>
                  <a:srgbClr val="00B050"/>
                </a:solidFill>
              </a:rPr>
              <a:t>ثالثاً: مرتكزات القراءة المنهجية</a:t>
            </a:r>
          </a:p>
        </p:txBody>
      </p:sp>
    </p:spTree>
    <p:extLst>
      <p:ext uri="{BB962C8B-B14F-4D97-AF65-F5344CB8AC3E}">
        <p14:creationId xmlns:p14="http://schemas.microsoft.com/office/powerpoint/2010/main" val="7249082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28221C-34DF-C31F-464C-DB2AF939FFA4}"/>
              </a:ext>
            </a:extLst>
          </p:cNvPr>
          <p:cNvSpPr/>
          <p:nvPr/>
        </p:nvSpPr>
        <p:spPr>
          <a:xfrm>
            <a:off x="332198" y="1232898"/>
            <a:ext cx="11527604" cy="4592549"/>
          </a:xfrm>
          <a:prstGeom prst="roundRect">
            <a:avLst/>
          </a:prstGeom>
          <a:solidFill>
            <a:srgbClr val="99FFCC"/>
          </a:solidFill>
        </p:spPr>
        <p:style>
          <a:lnRef idx="0">
            <a:schemeClr val="accent2"/>
          </a:lnRef>
          <a:fillRef idx="3">
            <a:schemeClr val="accent2"/>
          </a:fillRef>
          <a:effectRef idx="3">
            <a:schemeClr val="accent2"/>
          </a:effectRef>
          <a:fontRef idx="minor">
            <a:schemeClr val="lt1"/>
          </a:fontRef>
        </p:style>
        <p:txBody>
          <a:bodyPr rtlCol="0" anchor="ctr"/>
          <a:lstStyle/>
          <a:p>
            <a:pPr algn="just" rtl="1"/>
            <a:r>
              <a:rPr lang="ar-EG" sz="2800" dirty="0">
                <a:solidFill>
                  <a:schemeClr val="tx1">
                    <a:lumMod val="95000"/>
                    <a:lumOff val="5000"/>
                  </a:schemeClr>
                </a:solidFill>
              </a:rPr>
              <a:t>تكتسب القراءة المنهجية طابعها من خلال اتباع ثلاث مراحل أساسية:</a:t>
            </a:r>
          </a:p>
          <a:p>
            <a:pPr marL="457200" indent="-457200" algn="just" rtl="1">
              <a:buFont typeface="Wingdings" panose="05000000000000000000" pitchFamily="2" charset="2"/>
              <a:buChar char="§"/>
            </a:pPr>
            <a:r>
              <a:rPr lang="ar-EG" sz="2800" b="1" dirty="0">
                <a:solidFill>
                  <a:schemeClr val="accent2"/>
                </a:solidFill>
              </a:rPr>
              <a:t>مرحلة ما قبل القراءة (الاستكشافية): </a:t>
            </a:r>
            <a:r>
              <a:rPr lang="ar-EG" sz="2800" dirty="0">
                <a:solidFill>
                  <a:schemeClr val="tx1">
                    <a:lumMod val="95000"/>
                    <a:lumOff val="5000"/>
                  </a:schemeClr>
                </a:solidFill>
              </a:rPr>
              <a:t>تعتمد على الملاحظة الفاحصة للمؤشرات الخارجية (العتبات كالعنوان والصور) لصياغة فرضيات القراءة الأولى.</a:t>
            </a:r>
          </a:p>
          <a:p>
            <a:pPr marL="457200" indent="-457200" algn="just" rtl="1">
              <a:buFont typeface="Wingdings" panose="05000000000000000000" pitchFamily="2" charset="2"/>
              <a:buChar char="§"/>
            </a:pPr>
            <a:r>
              <a:rPr lang="ar-EG" sz="2800" b="1" dirty="0">
                <a:solidFill>
                  <a:schemeClr val="accent2"/>
                </a:solidFill>
              </a:rPr>
              <a:t>مرحلة القراءة (التحليلية): </a:t>
            </a:r>
            <a:r>
              <a:rPr lang="ar-EG" sz="2800" dirty="0">
                <a:solidFill>
                  <a:schemeClr val="tx1">
                    <a:lumMod val="95000"/>
                    <a:lumOff val="5000"/>
                  </a:schemeClr>
                </a:solidFill>
              </a:rPr>
              <a:t>تهدف لاختبار الفرضيات من خلال فحص التنظيم الصوري، والروابط البلاغية، والاتساق الدلالي، والروابط المنطقية والزمانية في النص.</a:t>
            </a:r>
          </a:p>
          <a:p>
            <a:pPr marL="457200" indent="-457200" algn="just" rtl="1">
              <a:buFont typeface="Wingdings" panose="05000000000000000000" pitchFamily="2" charset="2"/>
              <a:buChar char="§"/>
            </a:pPr>
            <a:r>
              <a:rPr lang="ar-EG" sz="2800" b="1" dirty="0">
                <a:solidFill>
                  <a:schemeClr val="accent2"/>
                </a:solidFill>
              </a:rPr>
              <a:t>مرحلة ما بعد القراءة (التركيبية): </a:t>
            </a:r>
            <a:r>
              <a:rPr lang="ar-EG" sz="2800" dirty="0">
                <a:solidFill>
                  <a:schemeClr val="tx1">
                    <a:lumMod val="95000"/>
                    <a:lumOff val="5000"/>
                  </a:schemeClr>
                </a:solidFill>
              </a:rPr>
              <a:t>تهدف للامساك بالوحدة المركبة للنص، والربط بين مستويات التحليل للوصول إلى المعنى العام، وتوسيع مجال النص بمقارنته بنصوص أخرى أو صياغة مشاريع قرائية جديدة.</a:t>
            </a:r>
          </a:p>
        </p:txBody>
      </p:sp>
      <p:sp>
        <p:nvSpPr>
          <p:cNvPr id="3" name="Rectangle: Rounded Corners 2">
            <a:extLst>
              <a:ext uri="{FF2B5EF4-FFF2-40B4-BE49-F238E27FC236}">
                <a16:creationId xmlns:a16="http://schemas.microsoft.com/office/drawing/2014/main" id="{23CC0FE6-BBD9-9CFC-ABB3-786F2A538ECE}"/>
              </a:ext>
            </a:extLst>
          </p:cNvPr>
          <p:cNvSpPr/>
          <p:nvPr/>
        </p:nvSpPr>
        <p:spPr>
          <a:xfrm>
            <a:off x="5229546" y="816794"/>
            <a:ext cx="6236414" cy="832207"/>
          </a:xfrm>
          <a:prstGeom prst="roundRect">
            <a:avLst/>
          </a:prstGeom>
          <a:solidFill>
            <a:schemeClr val="bg1"/>
          </a:solidFill>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EG" sz="2800" dirty="0">
                <a:solidFill>
                  <a:schemeClr val="tx1">
                    <a:lumMod val="95000"/>
                    <a:lumOff val="5000"/>
                  </a:schemeClr>
                </a:solidFill>
              </a:rPr>
              <a:t>رابعاً: مراحل القراءة المنهجية (الخطوات الإجرائية)</a:t>
            </a:r>
          </a:p>
        </p:txBody>
      </p:sp>
    </p:spTree>
    <p:extLst>
      <p:ext uri="{BB962C8B-B14F-4D97-AF65-F5344CB8AC3E}">
        <p14:creationId xmlns:p14="http://schemas.microsoft.com/office/powerpoint/2010/main" val="3577501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8A6A2BF-1CFF-57E1-39A4-6E38D039A848}"/>
              </a:ext>
            </a:extLst>
          </p:cNvPr>
          <p:cNvSpPr/>
          <p:nvPr/>
        </p:nvSpPr>
        <p:spPr>
          <a:xfrm>
            <a:off x="457199" y="246185"/>
            <a:ext cx="11066585" cy="6166338"/>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4" name="TextBox 3">
            <a:extLst>
              <a:ext uri="{FF2B5EF4-FFF2-40B4-BE49-F238E27FC236}">
                <a16:creationId xmlns:a16="http://schemas.microsoft.com/office/drawing/2014/main" id="{E2359ABD-739E-AB31-0097-AA64B23EE6B1}"/>
              </a:ext>
            </a:extLst>
          </p:cNvPr>
          <p:cNvSpPr txBox="1"/>
          <p:nvPr/>
        </p:nvSpPr>
        <p:spPr>
          <a:xfrm>
            <a:off x="668215" y="356510"/>
            <a:ext cx="10398369" cy="5662063"/>
          </a:xfrm>
          <a:prstGeom prst="rect">
            <a:avLst/>
          </a:prstGeom>
          <a:noFill/>
        </p:spPr>
        <p:txBody>
          <a:bodyPr wrap="square">
            <a:spAutoFit/>
          </a:bodyPr>
          <a:lstStyle/>
          <a:p>
            <a:pPr algn="just" rtl="1">
              <a:lnSpc>
                <a:spcPct val="115000"/>
              </a:lnSpc>
              <a:spcAft>
                <a:spcPts val="1000"/>
              </a:spcAft>
              <a:buNone/>
            </a:pPr>
            <a:r>
              <a:rPr lang="ar-MA" sz="2400" b="1" dirty="0">
                <a:solidFill>
                  <a:srgbClr val="FF0000"/>
                </a:solidFill>
                <a:latin typeface="Calibri" panose="020F0502020204030204" pitchFamily="34" charset="0"/>
                <a:ea typeface="Calibri" panose="020F0502020204030204" pitchFamily="34" charset="0"/>
                <a:cs typeface="+mj-cs"/>
              </a:rPr>
              <a:t>الأدوات الموظفة</a:t>
            </a:r>
          </a:p>
          <a:p>
            <a:pPr algn="just" rtl="1">
              <a:lnSpc>
                <a:spcPct val="115000"/>
              </a:lnSpc>
              <a:spcAft>
                <a:spcPts val="1000"/>
              </a:spcAft>
              <a:buNone/>
            </a:pPr>
            <a:r>
              <a:rPr lang="ar-MA" sz="2400" dirty="0">
                <a:effectLst/>
                <a:latin typeface="Calibri" panose="020F0502020204030204" pitchFamily="34" charset="0"/>
                <a:ea typeface="Calibri" panose="020F0502020204030204" pitchFamily="34" charset="0"/>
                <a:cs typeface="+mj-cs"/>
              </a:rPr>
              <a:t>ي</a:t>
            </a:r>
            <a:r>
              <a:rPr lang="ar-SA" sz="2400" dirty="0">
                <a:effectLst/>
                <a:latin typeface="Calibri" panose="020F0502020204030204" pitchFamily="34" charset="0"/>
                <a:ea typeface="Calibri" panose="020F0502020204030204" pitchFamily="34" charset="0"/>
                <a:cs typeface="+mj-cs"/>
              </a:rPr>
              <a:t>قدم هذا الفصل من الكتاب استعراضاً لعدة أدوات منهجية تم اختيارها بناءً على طبيعة الموضوع المطروح للدراسة، وبغرض جمع معطيات ميدانية تمكّن من توخي الموضوعية وتتمثل هذه الأدوات فيما يلي:</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1</a:t>
            </a:r>
            <a:r>
              <a:rPr lang="ar-SA" sz="2400" b="1" dirty="0">
                <a:effectLst/>
                <a:latin typeface="Calibri" panose="020F0502020204030204" pitchFamily="34" charset="0"/>
                <a:ea typeface="Calibri" panose="020F0502020204030204" pitchFamily="34" charset="0"/>
                <a:cs typeface="+mj-cs"/>
              </a:rPr>
              <a:t>. الندوة التربوية</a:t>
            </a:r>
            <a:endParaRPr lang="fr-CA" sz="2400" b="1"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تُعرف بأنها اجتماع لمجموعة من الخبراء والمتخصصين للإسهام في دراسة موضوع أو مشكلة فنية، تربوية، أو اجتماعية في جو ديمقراطي يسمح بحرية التعبير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أهميتها: تُعد أسلوباً من أساليب الإشراف التربوي لتطوير المفاهيم ومناقشة المستجدات البيداغوجية والديداكتيكية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أهدافها: تعريف المدرسين بمقاربات جديدة، تبادل الخبرات، وتنمية مهارات الحوار والتحليل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الغرض منها: تحسين الأداء التربوي وتعزيز مواطن القوة وعلاج الضعف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fr-FR" sz="2400" dirty="0">
                <a:effectLst/>
                <a:latin typeface="Arabic Typesetting" panose="03020402040406030203" pitchFamily="66" charset="-78"/>
                <a:ea typeface="Calibri" panose="020F0502020204030204" pitchFamily="34" charset="0"/>
                <a:cs typeface="+mj-cs"/>
              </a:rPr>
              <a:t> </a:t>
            </a:r>
            <a:endParaRPr lang="fr-CA" sz="2400" dirty="0">
              <a:effectLst/>
              <a:latin typeface="Calibri" panose="020F0502020204030204" pitchFamily="34" charset="0"/>
              <a:ea typeface="Calibri" panose="020F0502020204030204" pitchFamily="34" charset="0"/>
              <a:cs typeface="+mj-cs"/>
            </a:endParaRPr>
          </a:p>
        </p:txBody>
      </p:sp>
    </p:spTree>
    <p:extLst>
      <p:ext uri="{BB962C8B-B14F-4D97-AF65-F5344CB8AC3E}">
        <p14:creationId xmlns:p14="http://schemas.microsoft.com/office/powerpoint/2010/main" val="1494017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83E84CD-161F-7CC5-A00D-0444EDB23B44}"/>
              </a:ext>
            </a:extLst>
          </p:cNvPr>
          <p:cNvSpPr/>
          <p:nvPr/>
        </p:nvSpPr>
        <p:spPr>
          <a:xfrm>
            <a:off x="105508" y="0"/>
            <a:ext cx="11828584" cy="6857999"/>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4" name="TextBox 3">
            <a:extLst>
              <a:ext uri="{FF2B5EF4-FFF2-40B4-BE49-F238E27FC236}">
                <a16:creationId xmlns:a16="http://schemas.microsoft.com/office/drawing/2014/main" id="{32AAC9CC-C79D-3381-F7F4-65754A17A157}"/>
              </a:ext>
            </a:extLst>
          </p:cNvPr>
          <p:cNvSpPr txBox="1"/>
          <p:nvPr/>
        </p:nvSpPr>
        <p:spPr>
          <a:xfrm>
            <a:off x="257908" y="399034"/>
            <a:ext cx="11242431" cy="6059929"/>
          </a:xfrm>
          <a:prstGeom prst="rect">
            <a:avLst/>
          </a:prstGeom>
          <a:noFill/>
        </p:spPr>
        <p:txBody>
          <a:bodyPr wrap="square">
            <a:spAutoFit/>
          </a:bodyPr>
          <a:lstStyle/>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2</a:t>
            </a:r>
            <a:r>
              <a:rPr lang="ar-SA" sz="2400" b="1" dirty="0">
                <a:effectLst/>
                <a:latin typeface="Calibri" panose="020F0502020204030204" pitchFamily="34" charset="0"/>
                <a:ea typeface="Calibri" panose="020F0502020204030204" pitchFamily="34" charset="0"/>
                <a:cs typeface="+mj-cs"/>
              </a:rPr>
              <a:t>. الورشة التطبيقية (أو الورشة التربوية</a:t>
            </a:r>
            <a:r>
              <a:rPr lang="ar-SA" sz="2400" dirty="0">
                <a:effectLst/>
                <a:latin typeface="Calibri" panose="020F0502020204030204" pitchFamily="34" charset="0"/>
                <a:ea typeface="Calibri" panose="020F0502020204030204" pitchFamily="34" charset="0"/>
                <a:cs typeface="+mj-cs"/>
              </a:rPr>
              <a:t>)</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تُعرف بأنها نمط وظيفة جماعية ينجز فيها المشاركون إنجازات ملموسة وفق قواعد محددة مسبقاً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وظيفتها: تشكل جسراً بين التطبيق والنظرية، وتتجنب فشل الدورات النظرية الطويلة والمبتعدة عن الواقع الميداني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مبادئها: تقوم على تحديد أهداف إجرائية، تحضير وضعية عمل منظمة، وقيادة المشاركين لإنتاج أفكار ووسائل وتقييم مجهوداتهم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3</a:t>
            </a:r>
            <a:r>
              <a:rPr lang="ar-SA" sz="2400" b="1" dirty="0">
                <a:effectLst/>
                <a:latin typeface="Calibri" panose="020F0502020204030204" pitchFamily="34" charset="0"/>
                <a:ea typeface="Calibri" panose="020F0502020204030204" pitchFamily="34" charset="0"/>
                <a:cs typeface="+mj-cs"/>
              </a:rPr>
              <a:t>. شبكة الملاحظة</a:t>
            </a:r>
            <a:endParaRPr lang="fr-CA" sz="2400" b="1"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تعتبر من الأدوات الأساسية لجمع المعلومات والبيانات التي لا يمكن الحصول عليها من خلال الدراسة النظرية فقط، فهي تتيح رصد الممارسة بشكل مباشر وآني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استخدامها: يستعين بها المفتش التربوي لملاحظة أداء المدرس وتقويمه، وتعتمد على معايير تربوية محددة لتحليل ما يجري داخل الفصل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مكوناتها: تضمنت الشبكة في الدراسة بيانات شخصية عن المدرس، ومعايير للتقييم (التخطيط، التنفيذ، والاستثمار)، وسلم تقدير ثلاثي (ضعيف/ متوسط/ جيد) </a:t>
            </a:r>
            <a:endParaRPr lang="fr-CA" sz="2400" dirty="0">
              <a:effectLst/>
              <a:latin typeface="Calibri" panose="020F0502020204030204" pitchFamily="34" charset="0"/>
              <a:ea typeface="Calibri" panose="020F0502020204030204" pitchFamily="34" charset="0"/>
              <a:cs typeface="+mj-cs"/>
            </a:endParaRPr>
          </a:p>
        </p:txBody>
      </p:sp>
    </p:spTree>
    <p:extLst>
      <p:ext uri="{BB962C8B-B14F-4D97-AF65-F5344CB8AC3E}">
        <p14:creationId xmlns:p14="http://schemas.microsoft.com/office/powerpoint/2010/main" val="2528687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88678B9-C45F-B421-CFA4-C8D584BC8680}"/>
              </a:ext>
            </a:extLst>
          </p:cNvPr>
          <p:cNvSpPr/>
          <p:nvPr/>
        </p:nvSpPr>
        <p:spPr>
          <a:xfrm>
            <a:off x="180622" y="214488"/>
            <a:ext cx="11740445" cy="6643511"/>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r" rtl="1"/>
            <a:r>
              <a:rPr lang="ar-SA" sz="2800" b="1" dirty="0">
                <a:solidFill>
                  <a:schemeClr val="bg2">
                    <a:lumMod val="75000"/>
                  </a:schemeClr>
                </a:solidFill>
              </a:rPr>
              <a:t>ثالثاً: تطور مفهوم القراءة في الكتاب</a:t>
            </a:r>
            <a:endParaRPr lang="fr-CA" sz="2800" b="1" dirty="0">
              <a:solidFill>
                <a:schemeClr val="bg2">
                  <a:lumMod val="75000"/>
                </a:schemeClr>
              </a:solidFill>
            </a:endParaRPr>
          </a:p>
          <a:p>
            <a:pPr algn="r" rtl="1"/>
            <a:r>
              <a:rPr lang="ar-SA" sz="2400" dirty="0"/>
              <a:t>عرضت الباحثة تطور مفهوم القراءة عبر أربع مراحل أساسية في الأدبيات التربوية، انتقلت خلالها من مفهوم آلي ميكانيكي يختزل القراءة في فك الرموز والنطق بها، إلى مفهوم حديث معقد يعدّها عملية عقلية بنائية نشطة تشترك فيها العقل والحواس والخبرات الشخصية. وخلص الكتاب إلى أن القراءة الحديثة ينبغي النظر إليها من منظورين متكاملين:</a:t>
            </a:r>
            <a:endParaRPr lang="fr-CA" sz="2400" dirty="0"/>
          </a:p>
          <a:p>
            <a:pPr algn="r" rtl="1"/>
            <a:r>
              <a:rPr lang="ar-SA" sz="2400" dirty="0"/>
              <a:t>- المنظور الميكانيكي: يتعلق بعمليات الإدراك السيكوبصرية للرموز الخطية، وتحويل الخطاب المكتوب إلى خطاب منطوق ومسموع وفق قواعد متعارف عليها.</a:t>
            </a:r>
            <a:endParaRPr lang="fr-CA" sz="2400" dirty="0"/>
          </a:p>
          <a:p>
            <a:pPr marL="342900" indent="-342900" algn="r" rtl="1">
              <a:buFontTx/>
              <a:buChar char="-"/>
            </a:pPr>
            <a:r>
              <a:rPr lang="ar-SA" sz="2400" dirty="0"/>
              <a:t>المنظور السيكولساني الذهني: يتجلى في مهارة القراءة التأملية المتفحصة، وهي عملية سيكولسانية ذهنية معقدة تعتمد الإدراك والتذكر والتعرف، بقصد فهم دلالات الخطاب اللغوي ومضامينه.</a:t>
            </a:r>
            <a:endParaRPr lang="ar-MA" sz="2400" dirty="0"/>
          </a:p>
          <a:p>
            <a:pPr algn="r" rtl="1"/>
            <a:r>
              <a:rPr lang="ar-SA" sz="2400" dirty="0"/>
              <a:t>وفيما يلي جدول يُجمل مراحل تطور مفهوم القراءة:</a:t>
            </a:r>
            <a:endParaRPr lang="fr-CA" sz="2400" dirty="0"/>
          </a:p>
          <a:p>
            <a:pPr algn="r" rtl="1"/>
            <a:endParaRPr lang="ar-MA" sz="2400" dirty="0"/>
          </a:p>
          <a:p>
            <a:pPr marL="342900" indent="-342900" algn="r" rtl="1">
              <a:buFontTx/>
              <a:buChar char="-"/>
            </a:pPr>
            <a:endParaRPr lang="ar-MA" sz="2400" dirty="0"/>
          </a:p>
          <a:p>
            <a:pPr marL="342900" indent="-342900" algn="r" rtl="1">
              <a:buFontTx/>
              <a:buChar char="-"/>
            </a:pPr>
            <a:endParaRPr lang="ar-MA" sz="2400" dirty="0"/>
          </a:p>
          <a:p>
            <a:pPr marL="342900" indent="-342900" algn="r" rtl="1">
              <a:buFontTx/>
              <a:buChar char="-"/>
            </a:pPr>
            <a:endParaRPr lang="ar-MA" sz="2400" dirty="0"/>
          </a:p>
          <a:p>
            <a:pPr marL="342900" indent="-342900" algn="r" rtl="1">
              <a:buFontTx/>
              <a:buChar char="-"/>
            </a:pPr>
            <a:endParaRPr lang="ar-MA" sz="2400" dirty="0"/>
          </a:p>
          <a:p>
            <a:pPr marL="342900" indent="-342900" algn="r" rtl="1">
              <a:buFontTx/>
              <a:buChar char="-"/>
            </a:pPr>
            <a:endParaRPr lang="fr-CA" sz="2400" dirty="0"/>
          </a:p>
          <a:p>
            <a:pPr rtl="1"/>
            <a:r>
              <a:rPr lang="ar-SA" dirty="0"/>
              <a:t> </a:t>
            </a:r>
            <a:endParaRPr lang="fr-CA" dirty="0"/>
          </a:p>
        </p:txBody>
      </p:sp>
      <p:graphicFrame>
        <p:nvGraphicFramePr>
          <p:cNvPr id="3" name="Table 2">
            <a:extLst>
              <a:ext uri="{FF2B5EF4-FFF2-40B4-BE49-F238E27FC236}">
                <a16:creationId xmlns:a16="http://schemas.microsoft.com/office/drawing/2014/main" id="{265683EA-42D0-5B44-F898-0608AB97E89E}"/>
              </a:ext>
            </a:extLst>
          </p:cNvPr>
          <p:cNvGraphicFramePr>
            <a:graphicFrameLocks noGrp="1"/>
          </p:cNvGraphicFramePr>
          <p:nvPr>
            <p:extLst>
              <p:ext uri="{D42A27DB-BD31-4B8C-83A1-F6EECF244321}">
                <p14:modId xmlns:p14="http://schemas.microsoft.com/office/powerpoint/2010/main" val="3339569020"/>
              </p:ext>
            </p:extLst>
          </p:nvPr>
        </p:nvGraphicFramePr>
        <p:xfrm>
          <a:off x="1756636" y="4220811"/>
          <a:ext cx="8588415" cy="2483027"/>
        </p:xfrm>
        <a:graphic>
          <a:graphicData uri="http://schemas.openxmlformats.org/drawingml/2006/table">
            <a:tbl>
              <a:tblPr firstRow="1" firstCol="1" bandRow="1">
                <a:tableStyleId>{5C22544A-7EE6-4342-B048-85BDC9FD1C3A}</a:tableStyleId>
              </a:tblPr>
              <a:tblGrid>
                <a:gridCol w="6209616">
                  <a:extLst>
                    <a:ext uri="{9D8B030D-6E8A-4147-A177-3AD203B41FA5}">
                      <a16:colId xmlns:a16="http://schemas.microsoft.com/office/drawing/2014/main" val="4238276766"/>
                    </a:ext>
                  </a:extLst>
                </a:gridCol>
                <a:gridCol w="2378799">
                  <a:extLst>
                    <a:ext uri="{9D8B030D-6E8A-4147-A177-3AD203B41FA5}">
                      <a16:colId xmlns:a16="http://schemas.microsoft.com/office/drawing/2014/main" val="2820095582"/>
                    </a:ext>
                  </a:extLst>
                </a:gridCol>
              </a:tblGrid>
              <a:tr h="477059">
                <a:tc>
                  <a:txBody>
                    <a:bodyPr/>
                    <a:lstStyle/>
                    <a:p>
                      <a:pPr algn="r" rtl="1">
                        <a:buNone/>
                      </a:pPr>
                      <a:r>
                        <a:rPr lang="ar-SA" sz="1600" b="1">
                          <a:solidFill>
                            <a:schemeClr val="tx1"/>
                          </a:solidFill>
                          <a:effectLst/>
                        </a:rPr>
                        <a:t>التصور</a:t>
                      </a:r>
                      <a:endParaRPr lang="fr-CA" sz="1600" b="1">
                        <a:solidFill>
                          <a:schemeClr val="tx1"/>
                        </a:solidFill>
                        <a:effectLst/>
                        <a:latin typeface="Arial" panose="020B0604020202020204" pitchFamily="34" charset="0"/>
                        <a:ea typeface="Arial" panose="020B0604020202020204" pitchFamily="34" charset="0"/>
                      </a:endParaRPr>
                    </a:p>
                  </a:txBody>
                  <a:tcPr marL="76200" marR="76200" marT="50800" marB="50800"/>
                </a:tc>
                <a:tc>
                  <a:txBody>
                    <a:bodyPr/>
                    <a:lstStyle/>
                    <a:p>
                      <a:pPr algn="r" rtl="1">
                        <a:buNone/>
                      </a:pPr>
                      <a:r>
                        <a:rPr lang="ar-SA" sz="1600" b="1" dirty="0">
                          <a:solidFill>
                            <a:schemeClr val="tx1"/>
                          </a:solidFill>
                          <a:effectLst/>
                        </a:rPr>
                        <a:t>المرحلة</a:t>
                      </a:r>
                      <a:endParaRPr lang="fr-CA" sz="1600" b="1" dirty="0">
                        <a:solidFill>
                          <a:schemeClr val="tx1"/>
                        </a:solidFill>
                        <a:effectLst/>
                        <a:latin typeface="Arial" panose="020B0604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98312003"/>
                  </a:ext>
                </a:extLst>
              </a:tr>
              <a:tr h="634558">
                <a:tc>
                  <a:txBody>
                    <a:bodyPr/>
                    <a:lstStyle/>
                    <a:p>
                      <a:pPr algn="r" rtl="1">
                        <a:buNone/>
                      </a:pPr>
                      <a:r>
                        <a:rPr lang="ar-SA" sz="1600" b="1">
                          <a:solidFill>
                            <a:schemeClr val="tx1"/>
                          </a:solidFill>
                          <a:effectLst/>
                        </a:rPr>
                        <a:t>القراءة فعل بصري فيزيولوجي صرف: فك الرموز الخطية وترجمتها إلى أصوات مسموعة ومنطوقة دون تجاوز المستوى الفيزيولوجي.</a:t>
                      </a:r>
                      <a:endParaRPr lang="fr-CA" sz="1600" b="1">
                        <a:solidFill>
                          <a:schemeClr val="tx1"/>
                        </a:solidFill>
                        <a:effectLst/>
                        <a:latin typeface="Arial" panose="020B0604020202020204" pitchFamily="34" charset="0"/>
                        <a:ea typeface="Arial" panose="020B0604020202020204" pitchFamily="34" charset="0"/>
                      </a:endParaRPr>
                    </a:p>
                  </a:txBody>
                  <a:tcPr marL="76200" marR="76200" marT="50800" marB="50800" anchor="ctr"/>
                </a:tc>
                <a:tc>
                  <a:txBody>
                    <a:bodyPr/>
                    <a:lstStyle/>
                    <a:p>
                      <a:pPr algn="r" rtl="1">
                        <a:buNone/>
                      </a:pPr>
                      <a:r>
                        <a:rPr lang="ar-SA" sz="1600" b="1" dirty="0">
                          <a:solidFill>
                            <a:schemeClr val="tx1"/>
                          </a:solidFill>
                          <a:effectLst/>
                        </a:rPr>
                        <a:t>المرحلة الأولى</a:t>
                      </a:r>
                      <a:endParaRPr lang="fr-CA" sz="1600" b="1" dirty="0">
                        <a:solidFill>
                          <a:schemeClr val="tx1"/>
                        </a:solidFill>
                        <a:effectLst/>
                        <a:latin typeface="Arial" panose="020B0604020202020204" pitchFamily="34" charset="0"/>
                        <a:ea typeface="Arial" panose="020B0604020202020204" pitchFamily="34" charset="0"/>
                      </a:endParaRPr>
                    </a:p>
                  </a:txBody>
                  <a:tcPr marL="76200" marR="76200" marT="50800" marB="50800" anchor="ctr"/>
                </a:tc>
                <a:extLst>
                  <a:ext uri="{0D108BD9-81ED-4DB2-BD59-A6C34878D82A}">
                    <a16:rowId xmlns:a16="http://schemas.microsoft.com/office/drawing/2014/main" val="4123542724"/>
                  </a:ext>
                </a:extLst>
              </a:tr>
              <a:tr h="391065">
                <a:tc>
                  <a:txBody>
                    <a:bodyPr/>
                    <a:lstStyle/>
                    <a:p>
                      <a:pPr algn="r" rtl="1">
                        <a:buNone/>
                      </a:pPr>
                      <a:r>
                        <a:rPr lang="ar-SA" sz="1600" b="1">
                          <a:solidFill>
                            <a:schemeClr val="tx1"/>
                          </a:solidFill>
                          <a:effectLst/>
                        </a:rPr>
                        <a:t>القراءة عمليات عقلية وذهنية تتجاوز فك سنن المكتوب إلى فهمه والتعمق في معانيه.</a:t>
                      </a:r>
                      <a:endParaRPr lang="fr-CA" sz="1600" b="1">
                        <a:solidFill>
                          <a:schemeClr val="tx1"/>
                        </a:solidFill>
                        <a:effectLst/>
                        <a:latin typeface="Arial" panose="020B0604020202020204" pitchFamily="34" charset="0"/>
                        <a:ea typeface="Arial" panose="020B0604020202020204" pitchFamily="34" charset="0"/>
                      </a:endParaRPr>
                    </a:p>
                  </a:txBody>
                  <a:tcPr marL="76200" marR="76200" marT="50800" marB="50800" anchor="ctr"/>
                </a:tc>
                <a:tc>
                  <a:txBody>
                    <a:bodyPr/>
                    <a:lstStyle/>
                    <a:p>
                      <a:pPr algn="r" rtl="1">
                        <a:buNone/>
                      </a:pPr>
                      <a:r>
                        <a:rPr lang="ar-SA" sz="1600" b="1" dirty="0">
                          <a:solidFill>
                            <a:schemeClr val="tx1"/>
                          </a:solidFill>
                          <a:effectLst/>
                        </a:rPr>
                        <a:t>المرحلة الثانية</a:t>
                      </a:r>
                      <a:endParaRPr lang="fr-CA" sz="1600" b="1" dirty="0">
                        <a:solidFill>
                          <a:schemeClr val="tx1"/>
                        </a:solidFill>
                        <a:effectLst/>
                        <a:latin typeface="Arial" panose="020B0604020202020204" pitchFamily="34" charset="0"/>
                        <a:ea typeface="Arial" panose="020B0604020202020204" pitchFamily="34" charset="0"/>
                      </a:endParaRPr>
                    </a:p>
                  </a:txBody>
                  <a:tcPr marL="76200" marR="76200" marT="50800" marB="50800" anchor="ctr"/>
                </a:tc>
                <a:extLst>
                  <a:ext uri="{0D108BD9-81ED-4DB2-BD59-A6C34878D82A}">
                    <a16:rowId xmlns:a16="http://schemas.microsoft.com/office/drawing/2014/main" val="2727794928"/>
                  </a:ext>
                </a:extLst>
              </a:tr>
              <a:tr h="391065">
                <a:tc>
                  <a:txBody>
                    <a:bodyPr/>
                    <a:lstStyle/>
                    <a:p>
                      <a:pPr algn="r" rtl="1">
                        <a:buNone/>
                      </a:pPr>
                      <a:r>
                        <a:rPr lang="ar-SA" sz="1600" b="1">
                          <a:solidFill>
                            <a:schemeClr val="tx1"/>
                          </a:solidFill>
                          <a:effectLst/>
                        </a:rPr>
                        <a:t>القراءة نشاط ذهني يمارسه القارئ بفك الرموز وإعطائها المعنى من خلال تمثلاتها، مستحضراً خبراته الشخصية وسياق النص.</a:t>
                      </a:r>
                      <a:endParaRPr lang="fr-CA" sz="1600" b="1">
                        <a:solidFill>
                          <a:schemeClr val="tx1"/>
                        </a:solidFill>
                        <a:effectLst/>
                        <a:latin typeface="Arial" panose="020B0604020202020204" pitchFamily="34" charset="0"/>
                        <a:ea typeface="Arial" panose="020B0604020202020204" pitchFamily="34" charset="0"/>
                      </a:endParaRPr>
                    </a:p>
                  </a:txBody>
                  <a:tcPr marL="76200" marR="76200" marT="50800" marB="50800" anchor="ctr"/>
                </a:tc>
                <a:tc>
                  <a:txBody>
                    <a:bodyPr/>
                    <a:lstStyle/>
                    <a:p>
                      <a:pPr algn="r" rtl="1">
                        <a:buNone/>
                      </a:pPr>
                      <a:r>
                        <a:rPr lang="ar-SA" sz="1600" b="1" dirty="0">
                          <a:solidFill>
                            <a:schemeClr val="tx1"/>
                          </a:solidFill>
                          <a:effectLst/>
                        </a:rPr>
                        <a:t>المرحلة الثالثة</a:t>
                      </a:r>
                      <a:endParaRPr lang="fr-CA" sz="1600" b="1" dirty="0">
                        <a:solidFill>
                          <a:schemeClr val="tx1"/>
                        </a:solidFill>
                        <a:effectLst/>
                        <a:latin typeface="Arial" panose="020B0604020202020204" pitchFamily="34" charset="0"/>
                        <a:ea typeface="Arial" panose="020B0604020202020204" pitchFamily="34" charset="0"/>
                      </a:endParaRPr>
                    </a:p>
                  </a:txBody>
                  <a:tcPr marL="76200" marR="76200" marT="50800" marB="50800" anchor="ctr"/>
                </a:tc>
                <a:extLst>
                  <a:ext uri="{0D108BD9-81ED-4DB2-BD59-A6C34878D82A}">
                    <a16:rowId xmlns:a16="http://schemas.microsoft.com/office/drawing/2014/main" val="1205147244"/>
                  </a:ext>
                </a:extLst>
              </a:tr>
              <a:tr h="391065">
                <a:tc>
                  <a:txBody>
                    <a:bodyPr/>
                    <a:lstStyle/>
                    <a:p>
                      <a:pPr algn="r" rtl="1">
                        <a:buNone/>
                      </a:pPr>
                      <a:r>
                        <a:rPr lang="ar-SA" sz="1600" b="1">
                          <a:solidFill>
                            <a:schemeClr val="tx1"/>
                          </a:solidFill>
                          <a:effectLst/>
                        </a:rPr>
                        <a:t>القراءة وسيلة لحل وضعيات الحياة المشكلة؛ أصبح المتعلم يقرأ ليتعلم لا يتعلم ليقرأ.</a:t>
                      </a:r>
                      <a:endParaRPr lang="fr-CA" sz="1600" b="1">
                        <a:solidFill>
                          <a:schemeClr val="tx1"/>
                        </a:solidFill>
                        <a:effectLst/>
                        <a:latin typeface="Arial" panose="020B0604020202020204" pitchFamily="34" charset="0"/>
                        <a:ea typeface="Arial" panose="020B0604020202020204" pitchFamily="34" charset="0"/>
                      </a:endParaRPr>
                    </a:p>
                  </a:txBody>
                  <a:tcPr marL="76200" marR="76200" marT="50800" marB="50800" anchor="ctr"/>
                </a:tc>
                <a:tc>
                  <a:txBody>
                    <a:bodyPr/>
                    <a:lstStyle/>
                    <a:p>
                      <a:pPr algn="r" rtl="1">
                        <a:buNone/>
                      </a:pPr>
                      <a:r>
                        <a:rPr lang="ar-SA" sz="1600" b="1" dirty="0">
                          <a:solidFill>
                            <a:schemeClr val="tx1"/>
                          </a:solidFill>
                          <a:effectLst/>
                        </a:rPr>
                        <a:t>المرحلة الرابعة</a:t>
                      </a:r>
                      <a:endParaRPr lang="fr-CA" sz="1600" b="1" dirty="0">
                        <a:solidFill>
                          <a:schemeClr val="tx1"/>
                        </a:solidFill>
                        <a:effectLst/>
                        <a:latin typeface="Arial" panose="020B0604020202020204" pitchFamily="34" charset="0"/>
                        <a:ea typeface="Arial" panose="020B0604020202020204" pitchFamily="34" charset="0"/>
                      </a:endParaRPr>
                    </a:p>
                  </a:txBody>
                  <a:tcPr marL="76200" marR="76200" marT="50800" marB="50800" anchor="ctr"/>
                </a:tc>
                <a:extLst>
                  <a:ext uri="{0D108BD9-81ED-4DB2-BD59-A6C34878D82A}">
                    <a16:rowId xmlns:a16="http://schemas.microsoft.com/office/drawing/2014/main" val="2487008530"/>
                  </a:ext>
                </a:extLst>
              </a:tr>
            </a:tbl>
          </a:graphicData>
        </a:graphic>
      </p:graphicFrame>
      <p:sp>
        <p:nvSpPr>
          <p:cNvPr id="4" name="Rectangle 1">
            <a:extLst>
              <a:ext uri="{FF2B5EF4-FFF2-40B4-BE49-F238E27FC236}">
                <a16:creationId xmlns:a16="http://schemas.microsoft.com/office/drawing/2014/main" id="{CCB907DA-8965-B3D6-F785-9D4B520F8FB9}"/>
              </a:ext>
            </a:extLst>
          </p:cNvPr>
          <p:cNvSpPr>
            <a:spLocks noChangeArrowheads="1"/>
          </p:cNvSpPr>
          <p:nvPr/>
        </p:nvSpPr>
        <p:spPr bwMode="auto">
          <a:xfrm>
            <a:off x="3230563" y="32305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Tree>
    <p:extLst>
      <p:ext uri="{BB962C8B-B14F-4D97-AF65-F5344CB8AC3E}">
        <p14:creationId xmlns:p14="http://schemas.microsoft.com/office/powerpoint/2010/main" val="1226729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4BACE9A-4272-ED24-A11B-744FE052178B}"/>
              </a:ext>
            </a:extLst>
          </p:cNvPr>
          <p:cNvSpPr/>
          <p:nvPr/>
        </p:nvSpPr>
        <p:spPr>
          <a:xfrm>
            <a:off x="457199" y="246185"/>
            <a:ext cx="11066585" cy="6166338"/>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4" name="TextBox 3">
            <a:extLst>
              <a:ext uri="{FF2B5EF4-FFF2-40B4-BE49-F238E27FC236}">
                <a16:creationId xmlns:a16="http://schemas.microsoft.com/office/drawing/2014/main" id="{9C63569B-F0F4-EAE8-81EF-DA305C1D3E28}"/>
              </a:ext>
            </a:extLst>
          </p:cNvPr>
          <p:cNvSpPr txBox="1"/>
          <p:nvPr/>
        </p:nvSpPr>
        <p:spPr>
          <a:xfrm>
            <a:off x="996461" y="480835"/>
            <a:ext cx="9636369" cy="5931688"/>
          </a:xfrm>
          <a:prstGeom prst="rect">
            <a:avLst/>
          </a:prstGeom>
          <a:noFill/>
        </p:spPr>
        <p:txBody>
          <a:bodyPr wrap="square">
            <a:spAutoFit/>
          </a:bodyPr>
          <a:lstStyle/>
          <a:p>
            <a:pPr algn="just" rtl="1">
              <a:lnSpc>
                <a:spcPct val="115000"/>
              </a:lnSpc>
              <a:spcAft>
                <a:spcPts val="1000"/>
              </a:spcAft>
              <a:buNone/>
            </a:pPr>
            <a:r>
              <a:rPr lang="ar-MA" sz="2400" b="1" dirty="0">
                <a:effectLst/>
                <a:latin typeface="Calibri" panose="020F0502020204030204" pitchFamily="34" charset="0"/>
                <a:ea typeface="Calibri" panose="020F0502020204030204" pitchFamily="34" charset="0"/>
                <a:cs typeface="Arabic Typesetting" panose="03020402040406030203" pitchFamily="66" charset="-78"/>
              </a:rPr>
              <a:t>4</a:t>
            </a:r>
            <a:r>
              <a:rPr lang="ar-SA" sz="2400" b="1" dirty="0">
                <a:effectLst/>
                <a:latin typeface="Calibri" panose="020F0502020204030204" pitchFamily="34" charset="0"/>
                <a:ea typeface="Calibri" panose="020F0502020204030204" pitchFamily="34" charset="0"/>
                <a:cs typeface="+mj-cs"/>
              </a:rPr>
              <a:t>. شبكة التقويم</a:t>
            </a:r>
            <a:endParaRPr lang="fr-CA" sz="2400" b="1"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أداة فعالة وسريعة لحصر عناصر وعمليات معينة بقصد استثمارها وتحليلها، مما يساعد في إصدار حكم على منتج أو أداء معين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مجالات تطبيقهاستُخدمت في تقويم فروض المراقبة المستمرة المرتبطة بمكون القراءة، وكذلك لتقويم الأنشطة التعليمية في الكتب المدرسية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5</a:t>
            </a:r>
            <a:r>
              <a:rPr lang="ar-SA" sz="2400" b="1" dirty="0">
                <a:effectLst/>
                <a:latin typeface="Calibri" panose="020F0502020204030204" pitchFamily="34" charset="0"/>
                <a:ea typeface="Calibri" panose="020F0502020204030204" pitchFamily="34" charset="0"/>
                <a:cs typeface="+mj-cs"/>
              </a:rPr>
              <a:t>. تحليل المضمون</a:t>
            </a:r>
            <a:endParaRPr lang="fr-CA" sz="2400" b="1"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تقنية تُستخدم في دراسة مصادر المعلومات والبيانات مثل الوثائق التربوية والكتب المدرسية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هدفها: فهم مضمون الخطاب وتفكيكه وتحليله حتى يصبح ما هو غامض واضحاً، وهي تقنية تتسم بالدقة وتخضع لتحسين مستمر </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التكامل المنهجي: يسعى الباحث من خلالها إلى خلق انسجام وتكامل بين نتائج تحليل المضمون وبقية الأدوات الأخرى (الملاحظة، التقويم، الندوة، الورشة) لتحقيق أهداف البحث وجمع معطيات كمية وكيفية </a:t>
            </a:r>
            <a:endParaRPr lang="fr-CA" sz="2400" dirty="0">
              <a:effectLst/>
              <a:latin typeface="Calibri" panose="020F0502020204030204" pitchFamily="34" charset="0"/>
              <a:ea typeface="Calibri" panose="020F0502020204030204" pitchFamily="34" charset="0"/>
              <a:cs typeface="+mj-cs"/>
            </a:endParaRPr>
          </a:p>
        </p:txBody>
      </p:sp>
    </p:spTree>
    <p:extLst>
      <p:ext uri="{BB962C8B-B14F-4D97-AF65-F5344CB8AC3E}">
        <p14:creationId xmlns:p14="http://schemas.microsoft.com/office/powerpoint/2010/main" val="2900310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indent="0" algn="r">
              <a:buNone/>
            </a:pPr>
            <a:endParaRPr lang="en-US" sz="1050" dirty="0"/>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indent="0" algn="ctr">
              <a:buNone/>
            </a:pPr>
            <a:r>
              <a:rPr lang="en-US" sz="900" dirty="0">
                <a:solidFill>
                  <a:srgbClr val="8A8178"/>
                </a:solidFill>
                <a:latin typeface="Arial" pitchFamily="34" charset="0"/>
                <a:ea typeface="Arial" pitchFamily="34" charset="-122"/>
                <a:cs typeface="Arial" pitchFamily="34" charset="-120"/>
              </a:rPr>
              <a:t>04</a:t>
            </a:r>
            <a:endParaRPr lang="en-US" sz="900" dirty="0"/>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algn="just" rtl="1"/>
            <a:r>
              <a:rPr lang="en-US" sz="2600" b="1" dirty="0" err="1">
                <a:solidFill>
                  <a:srgbClr val="124559"/>
                </a:solidFill>
                <a:latin typeface="Arial" pitchFamily="34" charset="0"/>
                <a:ea typeface="Arial" pitchFamily="34" charset="-122"/>
              </a:rPr>
              <a:t>المحور</a:t>
            </a:r>
            <a:r>
              <a:rPr lang="en-US" sz="2600" b="1" dirty="0">
                <a:solidFill>
                  <a:srgbClr val="124559"/>
                </a:solidFill>
                <a:latin typeface="Arial" pitchFamily="34" charset="0"/>
                <a:ea typeface="Arial" pitchFamily="34" charset="-122"/>
              </a:rPr>
              <a:t> </a:t>
            </a:r>
            <a:r>
              <a:rPr lang="ar-SA" sz="2400" b="1" dirty="0"/>
              <a:t>التقويم التربوي في الوثائق التربوية</a:t>
            </a:r>
            <a:endParaRPr lang="en-US" sz="2400" b="1" dirty="0"/>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algn="just" rtl="1"/>
            <a:r>
              <a:rPr lang="en-US" sz="2800" dirty="0">
                <a:solidFill>
                  <a:srgbClr val="1F2933"/>
                </a:solidFill>
                <a:latin typeface="Arial" pitchFamily="34" charset="0"/>
                <a:ea typeface="Arial" pitchFamily="34" charset="-122"/>
                <a:cs typeface="Arial" pitchFamily="34" charset="-120"/>
              </a:rPr>
              <a:t>يتناول هذا المحور موضوع» التقويم التربوي في الوثائق التربوية «، وهو محور يندرج ضمن كتاب تقويم مكون القراءة في السلك الثانوي الإعدادي لنجاة اليوسفي. ويبدو أن غايته الأساسية هي الكشف عن موقع التقويم في الوثائق الرسمية المؤطرة لمادة اللغة العربية، ثم بيان مدى حضوره في الكتب المدرسية الخاصة بالسلك الثانوي الإعدادي، خاصة في علاقته بمكون القراءة.</a:t>
            </a:r>
            <a:endParaRPr lang="en-US"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indent="0" algn="r">
              <a:buNone/>
            </a:pPr>
            <a:r>
              <a:rPr lang="en-US" sz="1050" dirty="0">
                <a:solidFill>
                  <a:srgbClr val="6B5F55"/>
                </a:solidFill>
                <a:latin typeface="Arial" pitchFamily="34" charset="0"/>
                <a:ea typeface="Arial" pitchFamily="34" charset="-122"/>
                <a:cs typeface="Arial" pitchFamily="34" charset="-120"/>
              </a:rPr>
              <a:t>المحور الأول: التقويم التربوي في الوثائق التربوية</a:t>
            </a:r>
            <a:endParaRPr lang="en-US" sz="1050" dirty="0"/>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indent="0" algn="ctr">
              <a:buNone/>
            </a:pPr>
            <a:r>
              <a:rPr lang="en-US" sz="900" dirty="0">
                <a:solidFill>
                  <a:srgbClr val="8A8178"/>
                </a:solidFill>
                <a:latin typeface="Arial" pitchFamily="34" charset="0"/>
                <a:ea typeface="Arial" pitchFamily="34" charset="-122"/>
                <a:cs typeface="Arial" pitchFamily="34" charset="-120"/>
              </a:rPr>
              <a:t>05</a:t>
            </a:r>
            <a:endParaRPr lang="en-US" sz="900" dirty="0"/>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indent="0" algn="just" rtl="1">
              <a:buNone/>
            </a:pPr>
            <a:endParaRPr lang="en-US" sz="2600" dirty="0"/>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indent="0" algn="just" rtl="1">
              <a:buNone/>
            </a:pPr>
            <a:r>
              <a:rPr lang="en-US" sz="2800" dirty="0">
                <a:solidFill>
                  <a:srgbClr val="1F2933"/>
                </a:solidFill>
                <a:latin typeface="Arial" pitchFamily="34" charset="0"/>
                <a:ea typeface="Arial" pitchFamily="34" charset="-122"/>
                <a:cs typeface="Arial" pitchFamily="34" charset="-120"/>
              </a:rPr>
              <a:t>ينطلق المحور من فكرة مركزية مفادها أن التقويم لا يمكن النظر إليه باعتباره إجراء معزولا عن العملية التعليمية، بل هو عنصر بنيوي داخلها. لذلك تعود الباحثة إلى الوثائق التربوية الرسمية، مثل الميثاق الوطني للتربية والتكوين، والكتاب الأبيض، والوثيقة الإطار، والبرامج والتوجيهات التربوية، لتتبع الكيفية التي تنظر بها هذه الوثائق إلى التقويم. ويظهر من خلال هذا التتبع أن الوثائق الرسمية تمنح التقويم أهمية واضحة، وتربطه بقياس الكفايات، وتطوير التعلمات، وتحسين جودة التدريس.</a:t>
            </a:r>
            <a:endParaRPr lang="en-US"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indent="0" algn="r">
              <a:buNone/>
            </a:pPr>
            <a:r>
              <a:rPr lang="en-US" sz="1050" dirty="0">
                <a:solidFill>
                  <a:srgbClr val="6B5F55"/>
                </a:solidFill>
                <a:latin typeface="Arial" pitchFamily="34" charset="0"/>
                <a:ea typeface="Arial" pitchFamily="34" charset="-122"/>
                <a:cs typeface="Arial" pitchFamily="34" charset="-120"/>
              </a:rPr>
              <a:t>المحور الأول: التقويم التربوي في الوثائق التربوية</a:t>
            </a:r>
            <a:endParaRPr lang="en-US" sz="1050" dirty="0"/>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indent="0" algn="ctr">
              <a:buNone/>
            </a:pPr>
            <a:r>
              <a:rPr lang="en-US" sz="900" dirty="0">
                <a:solidFill>
                  <a:srgbClr val="8A8178"/>
                </a:solidFill>
                <a:latin typeface="Arial" pitchFamily="34" charset="0"/>
                <a:ea typeface="Arial" pitchFamily="34" charset="-122"/>
                <a:cs typeface="Arial" pitchFamily="34" charset="-120"/>
              </a:rPr>
              <a:t>06</a:t>
            </a:r>
            <a:endParaRPr lang="en-US" sz="900" dirty="0"/>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indent="0" algn="just" rtl="1">
              <a:buNone/>
            </a:pPr>
            <a:endParaRPr lang="en-US" sz="2800" dirty="0"/>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indent="0" algn="just" rtl="1">
              <a:buNone/>
            </a:pPr>
            <a:r>
              <a:rPr lang="en-US" sz="2800" dirty="0">
                <a:solidFill>
                  <a:srgbClr val="1F2933"/>
                </a:solidFill>
                <a:latin typeface="Arial" pitchFamily="34" charset="0"/>
                <a:ea typeface="Arial" pitchFamily="34" charset="-122"/>
                <a:cs typeface="Arial" pitchFamily="34" charset="-120"/>
              </a:rPr>
              <a:t>غير أن أهمية هذا المحور لا تكمن فقط في عرض حضور التقويم داخل الوثائق، بل في إبراز التحول الذي عرفه مفهوم التقويم نفسه. فالوثائق التربوية لم تعد تحصر التقويم في الامتحان أو التنقيط أو إصدار الحكم النهائي على المتعلم، بل ربطته بوظائف متعددة: وظيفة تشخيصية للكشف عن المكتسبات السابقة، ووظيفة تكوينية لمواكبة التعلم أثناء الإنجاز، ووظيفة إجمالية لقياس درجة تحقق الأهداف والكفايات في نهاية مرحلة معينة. ومن ثم يصبح التقويم أداة للمصاحبة والدعم، لا مجرد وسيلة للجزاء أو التصنيف</a:t>
            </a:r>
            <a:r>
              <a:rPr lang="en-US" sz="1800" dirty="0">
                <a:solidFill>
                  <a:srgbClr val="1F2933"/>
                </a:solidFill>
                <a:latin typeface="Arial" pitchFamily="34" charset="0"/>
                <a:ea typeface="Arial" pitchFamily="34" charset="-122"/>
                <a:cs typeface="Arial" pitchFamily="34" charset="-120"/>
              </a:rPr>
              <a:t>.</a:t>
            </a:r>
            <a:endParaRPr lang="en-US" sz="1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indent="0" algn="r">
              <a:buNone/>
            </a:pPr>
            <a:r>
              <a:rPr lang="en-US" sz="1050" dirty="0">
                <a:solidFill>
                  <a:srgbClr val="6B5F55"/>
                </a:solidFill>
                <a:latin typeface="Arial" pitchFamily="34" charset="0"/>
                <a:ea typeface="Arial" pitchFamily="34" charset="-122"/>
                <a:cs typeface="Arial" pitchFamily="34" charset="-120"/>
              </a:rPr>
              <a:t>المحور الأول: التقويم التربوي في الوثائق التربوية</a:t>
            </a:r>
            <a:endParaRPr lang="en-US" sz="1050" dirty="0"/>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indent="0" algn="ctr">
              <a:buNone/>
            </a:pPr>
            <a:r>
              <a:rPr lang="en-US" sz="900" dirty="0">
                <a:solidFill>
                  <a:srgbClr val="8A8178"/>
                </a:solidFill>
                <a:latin typeface="Arial" pitchFamily="34" charset="0"/>
                <a:ea typeface="Arial" pitchFamily="34" charset="-122"/>
                <a:cs typeface="Arial" pitchFamily="34" charset="-120"/>
              </a:rPr>
              <a:t>07</a:t>
            </a:r>
            <a:endParaRPr lang="en-US" sz="900" dirty="0"/>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indent="0" algn="just" rtl="1">
              <a:buNone/>
            </a:pPr>
            <a:endParaRPr lang="en-US" sz="2800" dirty="0"/>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indent="0" algn="just" rtl="1">
              <a:buNone/>
            </a:pPr>
            <a:r>
              <a:rPr lang="en-US" sz="2800" dirty="0">
                <a:solidFill>
                  <a:srgbClr val="1F2933"/>
                </a:solidFill>
                <a:latin typeface="Arial" pitchFamily="34" charset="0"/>
                <a:ea typeface="Arial" pitchFamily="34" charset="-122"/>
                <a:cs typeface="Arial" pitchFamily="34" charset="-120"/>
              </a:rPr>
              <a:t>ويبرز المحور أيضا علاقة التقويم بمدخل الكفايات، إذ تؤكد الباحثة أن اعتماد هذا المدخل يفرض تغييرا في طرائق التقويم وأدواته. فالكفاية لا تقاس فقط باسترجاع المعارف، بل بقدرة المتعلم على تعبئتها في وضعيات دالة ومركبة. لذلك يصبح التقويم مطالبا بأن يتجاوز الأسئلة المباشرة والبسيطة نحو وضعيات تقويمية تسمح بقياس الفهم، والتحليل، والتركيب، والاستنتاج، والتوظيف. وهذا الأمر له أهمية خاصة في مكون القراءة، لأن القراءة ليست مجرد تعرف على معاني النص، بل هي بناء للمعنى وتأويل وتحليل وربط بين المعطيات</a:t>
            </a:r>
            <a:r>
              <a:rPr lang="en-US" sz="1800" dirty="0">
                <a:solidFill>
                  <a:srgbClr val="1F2933"/>
                </a:solidFill>
                <a:latin typeface="Arial" pitchFamily="34" charset="0"/>
                <a:ea typeface="Arial" pitchFamily="34" charset="-122"/>
                <a:cs typeface="Arial" pitchFamily="34" charset="-120"/>
              </a:rPr>
              <a:t>.</a:t>
            </a:r>
            <a:endParaRPr lang="en-US" sz="1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indent="0" algn="r">
              <a:buNone/>
            </a:pPr>
            <a:r>
              <a:rPr lang="en-US" sz="1050" dirty="0">
                <a:solidFill>
                  <a:srgbClr val="6B5F55"/>
                </a:solidFill>
                <a:latin typeface="Arial" pitchFamily="34" charset="0"/>
                <a:ea typeface="Arial" pitchFamily="34" charset="-122"/>
                <a:cs typeface="Arial" pitchFamily="34" charset="-120"/>
              </a:rPr>
              <a:t>المحور الأول: التقويم التربوي في الوثائق التربوية</a:t>
            </a:r>
            <a:endParaRPr lang="en-US" sz="1050" dirty="0"/>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indent="0" algn="ctr">
              <a:buNone/>
            </a:pPr>
            <a:r>
              <a:rPr lang="en-US" sz="900" dirty="0">
                <a:solidFill>
                  <a:srgbClr val="8A8178"/>
                </a:solidFill>
                <a:latin typeface="Arial" pitchFamily="34" charset="0"/>
                <a:ea typeface="Arial" pitchFamily="34" charset="-122"/>
                <a:cs typeface="Arial" pitchFamily="34" charset="-120"/>
              </a:rPr>
              <a:t>08</a:t>
            </a:r>
            <a:endParaRPr lang="en-US" sz="900" dirty="0"/>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indent="0" algn="just" rtl="1">
              <a:buNone/>
            </a:pPr>
            <a:endParaRPr lang="en-US" sz="3200" dirty="0"/>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indent="0" algn="just" rtl="1">
              <a:buNone/>
            </a:pPr>
            <a:r>
              <a:rPr lang="en-US" sz="2800" dirty="0">
                <a:solidFill>
                  <a:srgbClr val="1F2933"/>
                </a:solidFill>
                <a:latin typeface="Arial" pitchFamily="34" charset="0"/>
                <a:ea typeface="Arial" pitchFamily="34" charset="-122"/>
                <a:cs typeface="Arial" pitchFamily="34" charset="-120"/>
              </a:rPr>
              <a:t>ثم ينتقل المحور إلى الحديث عن الكتاب المدرسي باعتباره وثيقة تربوية أساسية وموردا ديداكتيكيا مركزيا في القسم. فالكتاب المدرسي، حسب ما تعرضه الباحثة، ليس مجرد وعاء للنصوص والمعارف، بل أداة موجهة للتعلم والتقويم معا. ومن هنا تدرس الباحثة حضور التقويم في الكتب المدرسية للغة العربية بالسلك الثانوي الإعدادي، من خلال النظر في الأنشطة والأسئلة والوضعيات التي تقترحها هذه الكتب لتقويم مكون القراءة</a:t>
            </a:r>
            <a:r>
              <a:rPr lang="en-US" sz="1800" dirty="0">
                <a:solidFill>
                  <a:srgbClr val="1F2933"/>
                </a:solidFill>
                <a:latin typeface="Arial" pitchFamily="34" charset="0"/>
                <a:ea typeface="Arial" pitchFamily="34" charset="-122"/>
                <a:cs typeface="Arial" pitchFamily="34" charset="-120"/>
              </a:rPr>
              <a:t>.</a:t>
            </a:r>
            <a:endParaRPr lang="en-US" sz="1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indent="0" algn="r">
              <a:buNone/>
            </a:pPr>
            <a:r>
              <a:rPr lang="en-US" sz="1050" dirty="0">
                <a:solidFill>
                  <a:srgbClr val="6B5F55"/>
                </a:solidFill>
                <a:latin typeface="Arial" pitchFamily="34" charset="0"/>
                <a:ea typeface="Arial" pitchFamily="34" charset="-122"/>
                <a:cs typeface="Arial" pitchFamily="34" charset="-120"/>
              </a:rPr>
              <a:t>المحور الأول: التقويم التربوي في الوثائق التربوية</a:t>
            </a:r>
            <a:endParaRPr lang="en-US" sz="1050" dirty="0"/>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indent="0" algn="ctr">
              <a:buNone/>
            </a:pPr>
            <a:r>
              <a:rPr lang="en-US" sz="900" dirty="0">
                <a:solidFill>
                  <a:srgbClr val="8A8178"/>
                </a:solidFill>
                <a:latin typeface="Arial" pitchFamily="34" charset="0"/>
                <a:ea typeface="Arial" pitchFamily="34" charset="-122"/>
                <a:cs typeface="Arial" pitchFamily="34" charset="-120"/>
              </a:rPr>
              <a:t>09</a:t>
            </a:r>
            <a:endParaRPr lang="en-US" sz="900" dirty="0"/>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indent="0" algn="just" rtl="1">
              <a:buNone/>
            </a:pPr>
            <a:r>
              <a:rPr lang="en-US" sz="3200" b="1" dirty="0" err="1">
                <a:solidFill>
                  <a:srgbClr val="124559"/>
                </a:solidFill>
                <a:latin typeface="Arial" pitchFamily="34" charset="0"/>
                <a:ea typeface="Arial" pitchFamily="34" charset="-122"/>
                <a:cs typeface="Arial" pitchFamily="34" charset="-120"/>
              </a:rPr>
              <a:t>حدود</a:t>
            </a:r>
            <a:r>
              <a:rPr lang="en-US" sz="3200" b="1" dirty="0">
                <a:solidFill>
                  <a:srgbClr val="124559"/>
                </a:solidFill>
                <a:latin typeface="Arial" pitchFamily="34" charset="0"/>
                <a:ea typeface="Arial" pitchFamily="34" charset="-122"/>
                <a:cs typeface="Arial" pitchFamily="34" charset="-120"/>
              </a:rPr>
              <a:t> حضور التقويم في الكتب المدرسية</a:t>
            </a:r>
            <a:endParaRPr lang="en-US" sz="3200" dirty="0"/>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indent="0" algn="r">
              <a:buNone/>
            </a:pPr>
            <a:r>
              <a:rPr lang="en-US" sz="2800" dirty="0">
                <a:solidFill>
                  <a:srgbClr val="1F2933"/>
                </a:solidFill>
                <a:latin typeface="Arial" pitchFamily="34" charset="0"/>
                <a:ea typeface="Arial" pitchFamily="34" charset="-122"/>
                <a:cs typeface="Arial" pitchFamily="34" charset="-120"/>
              </a:rPr>
              <a:t>ويكشف هذا التحليل أن الكتب المدرسية تتضمن أنماطا متعددة من التقويم، لكنها لا تخلو من ملاحظات. فهي من جهة تحاول مسايرة التوجيهات الرسمية من خلال اعتماد مراحل القراءة المنهجية وأنشطة الفهم والتحليل والتركيب، لكنها من جهة أخرى قد تبقى أحيانا قريبة من الأسئلة التقليدية التي تركز على استرجاع المعلومات أكثر من قياس الكفايات القرائية المركبة. لذلك يوحي المحور بوجود مسافة بين ما تطمح إليه الوثائق الرسمية نظريا، وما يتحقق فعليا داخل الكتب المدرسية والممارسة الصفية</a:t>
            </a:r>
            <a:r>
              <a:rPr lang="en-US" sz="1800" dirty="0">
                <a:solidFill>
                  <a:srgbClr val="1F2933"/>
                </a:solidFill>
                <a:latin typeface="Arial" pitchFamily="34" charset="0"/>
                <a:ea typeface="Arial" pitchFamily="34" charset="-122"/>
                <a:cs typeface="Arial" pitchFamily="34" charset="-120"/>
              </a:rPr>
              <a:t>.</a:t>
            </a:r>
            <a:endParaRPr lang="en-US" sz="1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8F4EA"/>
        </a:solidFill>
        <a:effectLst/>
      </p:bgPr>
    </p:bg>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B5F55"/>
                </a:solidFill>
                <a:effectLst/>
                <a:uLnTx/>
                <a:uFillTx/>
                <a:latin typeface="Arial" pitchFamily="34" charset="0"/>
                <a:ea typeface="Arial" pitchFamily="34" charset="-122"/>
                <a:cs typeface="Arial" pitchFamily="34" charset="-120"/>
              </a:rPr>
              <a:t>المحور الأول: التقويم التربوي في الوثائق التربوية</a:t>
            </a:r>
            <a:endParaRPr kumimoji="0" lang="en-US" sz="105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8A8178"/>
                </a:solidFill>
                <a:effectLst/>
                <a:uLnTx/>
                <a:uFillTx/>
                <a:latin typeface="Arial" pitchFamily="34" charset="0"/>
                <a:ea typeface="Arial" pitchFamily="34" charset="-122"/>
                <a:cs typeface="Arial" pitchFamily="34" charset="-120"/>
              </a:rPr>
              <a:t>10</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24559"/>
                </a:solidFill>
                <a:effectLst/>
                <a:uLnTx/>
                <a:uFillTx/>
                <a:latin typeface="Arial" pitchFamily="34" charset="0"/>
                <a:ea typeface="Arial" pitchFamily="34" charset="-122"/>
                <a:cs typeface="Arial" pitchFamily="34" charset="-120"/>
              </a:rPr>
              <a:t>الكفايات</a:t>
            </a:r>
            <a:r>
              <a:rPr kumimoji="0" lang="en-US" sz="3200" b="1" i="0" u="none" strike="noStrike" kern="1200" cap="none" spc="0" normalizeH="0" baseline="0" noProof="0" dirty="0">
                <a:ln>
                  <a:noFill/>
                </a:ln>
                <a:solidFill>
                  <a:srgbClr val="124559"/>
                </a:solidFill>
                <a:effectLst/>
                <a:uLnTx/>
                <a:uFillTx/>
                <a:latin typeface="Arial" pitchFamily="34" charset="0"/>
                <a:ea typeface="Arial" pitchFamily="34" charset="-122"/>
                <a:cs typeface="Arial" pitchFamily="34" charset="-120"/>
              </a:rPr>
              <a:t> والمهارات</a:t>
            </a:r>
            <a:endParaRPr kumimoji="0" lang="en-US" sz="3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كما تشير الباحثة، من خلال الجداول الواردة في </a:t>
            </a:r>
            <a:r>
              <a:rPr kumimoji="0" lang="ar-DZ"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الكتاب</a:t>
            </a: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 إلى تصنيف الكفايات والمهارات المرتبطة بمكون القراءة، مثل الكفايات المنهجية، والتواصلية، والثقافية، والاستراتيجية. وهذا التصنيف يساعد على فهم أن تقويم القراءة ينبغي أن يكون شاملا، لا يقتصر على فهم مضمون النص، بل يشمل قدرة المتعلم على الملاحظة، والتحليل، والتأويل، والتعبير عن الموقف، واستثمار المقروء في سياقات أخرى.</a:t>
            </a:r>
            <a:endParaRPr kumimoji="0" lang="en-US" sz="28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8F4EA"/>
        </a:solidFill>
        <a:effectLst/>
      </p:bgPr>
    </p:bg>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B5F55"/>
                </a:solidFill>
                <a:effectLst/>
                <a:uLnTx/>
                <a:uFillTx/>
                <a:latin typeface="Arial" pitchFamily="34" charset="0"/>
                <a:ea typeface="Arial" pitchFamily="34" charset="-122"/>
                <a:cs typeface="Arial" pitchFamily="34" charset="-120"/>
              </a:rPr>
              <a:t>المحور الأول: التقويم التربوي في الوثائق التربوية</a:t>
            </a:r>
            <a:endParaRPr kumimoji="0" lang="en-US" sz="105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8A8178"/>
                </a:solidFill>
                <a:effectLst/>
                <a:uLnTx/>
                <a:uFillTx/>
                <a:latin typeface="Arial" pitchFamily="34" charset="0"/>
                <a:ea typeface="Arial" pitchFamily="34" charset="-122"/>
                <a:cs typeface="Arial" pitchFamily="34" charset="-120"/>
              </a:rPr>
              <a:t>11</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24559"/>
                </a:solidFill>
                <a:effectLst/>
                <a:uLnTx/>
                <a:uFillTx/>
                <a:latin typeface="Arial" pitchFamily="34" charset="0"/>
                <a:ea typeface="Arial" pitchFamily="34" charset="-122"/>
                <a:cs typeface="Arial" pitchFamily="34" charset="-120"/>
              </a:rPr>
              <a:t>خلاصة</a:t>
            </a:r>
            <a:r>
              <a:rPr kumimoji="0" lang="en-US" sz="3200" b="1" i="0" u="none" strike="noStrike" kern="1200" cap="none" spc="0" normalizeH="0" baseline="0" noProof="0" dirty="0">
                <a:ln>
                  <a:noFill/>
                </a:ln>
                <a:solidFill>
                  <a:srgbClr val="124559"/>
                </a:solidFill>
                <a:effectLst/>
                <a:uLnTx/>
                <a:uFillTx/>
                <a:latin typeface="Arial" pitchFamily="34" charset="0"/>
                <a:ea typeface="Arial" pitchFamily="34" charset="-122"/>
                <a:cs typeface="Arial" pitchFamily="34" charset="-120"/>
              </a:rPr>
              <a:t> المحور</a:t>
            </a:r>
            <a:endParaRPr kumimoji="0" lang="en-US" sz="3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خلاصة القول، يقدم هذا المحور قراءة في الأساس النظري والمؤسساتي للتقويم التربوي، من خلال تتبع حضوره في الوثائق الرسمية والكتب المدرسية. وتتمثل قيمته في أنه يكشف أن تطوير تقويم مكون القراءة لا يمكن أن يتم بمعزل عن المرجعيات التربوية المؤطرة، كما يبين أن التقويم المطلوب هو تقويم مندمج في التعلم، قائم على الكفايات، ومتنوع في أدواته ووظائفه. غير أن المحور يلمح أيضا إلى ضرورة تقليص الفجوة بين الخطاب التربوي الرسمي والممارسة الفعلية داخل الكتاب المدرسي والفصل الدراسي</a:t>
            </a:r>
            <a:r>
              <a:rPr kumimoji="0" lang="en-US" sz="1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826BFF7-2064-9147-00D5-71A20988B414}"/>
              </a:ext>
            </a:extLst>
          </p:cNvPr>
          <p:cNvSpPr/>
          <p:nvPr/>
        </p:nvSpPr>
        <p:spPr>
          <a:xfrm>
            <a:off x="457199" y="246185"/>
            <a:ext cx="11066585" cy="6166338"/>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ar-MA" sz="2400" b="1" dirty="0">
              <a:solidFill>
                <a:srgbClr val="FF0000"/>
              </a:solidFill>
            </a:endParaRPr>
          </a:p>
          <a:p>
            <a:pPr algn="ctr"/>
            <a:endParaRPr lang="fr-CA" sz="2400" b="1" dirty="0">
              <a:solidFill>
                <a:srgbClr val="FF0000"/>
              </a:solidFill>
            </a:endParaRPr>
          </a:p>
        </p:txBody>
      </p:sp>
      <p:sp>
        <p:nvSpPr>
          <p:cNvPr id="6" name="TextBox 5">
            <a:extLst>
              <a:ext uri="{FF2B5EF4-FFF2-40B4-BE49-F238E27FC236}">
                <a16:creationId xmlns:a16="http://schemas.microsoft.com/office/drawing/2014/main" id="{01369D36-3066-B356-58B3-0A9C02722BF8}"/>
              </a:ext>
            </a:extLst>
          </p:cNvPr>
          <p:cNvSpPr txBox="1"/>
          <p:nvPr/>
        </p:nvSpPr>
        <p:spPr>
          <a:xfrm>
            <a:off x="1207477" y="975818"/>
            <a:ext cx="10152186" cy="830997"/>
          </a:xfrm>
          <a:prstGeom prst="rect">
            <a:avLst/>
          </a:prstGeom>
          <a:noFill/>
        </p:spPr>
        <p:txBody>
          <a:bodyPr wrap="square">
            <a:spAutoFit/>
          </a:bodyPr>
          <a:lstStyle/>
          <a:p>
            <a:pPr algn="ctr"/>
            <a:r>
              <a:rPr lang="ar-MA" sz="2400" dirty="0">
                <a:solidFill>
                  <a:srgbClr val="FF0000"/>
                </a:solidFill>
                <a:latin typeface="Aldhabi" panose="01000000000000000000" pitchFamily="2" charset="-78"/>
                <a:cs typeface="+mj-cs"/>
              </a:rPr>
              <a:t>الفصل السابع من كتاب تقويم مكون القراءة في السلك الثانوي الإعدادي لنجاة اليوسفي</a:t>
            </a:r>
            <a:r>
              <a:rPr lang="ar-MA" sz="2400" dirty="0">
                <a:latin typeface="Aldhabi" panose="01000000000000000000" pitchFamily="2" charset="-78"/>
                <a:cs typeface="+mj-cs"/>
              </a:rPr>
              <a:t>:</a:t>
            </a:r>
          </a:p>
          <a:p>
            <a:pPr algn="ctr"/>
            <a:r>
              <a:rPr lang="ar-MA" sz="2400" dirty="0">
                <a:solidFill>
                  <a:srgbClr val="FF0066"/>
                </a:solidFill>
                <a:latin typeface="Sakkal Majalla" panose="02000000000000000000" pitchFamily="2" charset="-78"/>
                <a:cs typeface="+mj-cs"/>
              </a:rPr>
              <a:t>نتائج الدراسة </a:t>
            </a:r>
            <a:endParaRPr lang="fr-CA" sz="2400" dirty="0">
              <a:cs typeface="+mj-cs"/>
            </a:endParaRPr>
          </a:p>
        </p:txBody>
      </p:sp>
      <p:sp>
        <p:nvSpPr>
          <p:cNvPr id="10" name="TextBox 9">
            <a:extLst>
              <a:ext uri="{FF2B5EF4-FFF2-40B4-BE49-F238E27FC236}">
                <a16:creationId xmlns:a16="http://schemas.microsoft.com/office/drawing/2014/main" id="{A0BCB95C-2B1D-4BD6-2625-DBF98446A2FD}"/>
              </a:ext>
            </a:extLst>
          </p:cNvPr>
          <p:cNvSpPr txBox="1"/>
          <p:nvPr/>
        </p:nvSpPr>
        <p:spPr>
          <a:xfrm>
            <a:off x="668216" y="2536448"/>
            <a:ext cx="10351476" cy="1938992"/>
          </a:xfrm>
          <a:prstGeom prst="rect">
            <a:avLst/>
          </a:prstGeom>
          <a:noFill/>
        </p:spPr>
        <p:txBody>
          <a:bodyPr wrap="square">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r-FR" sz="2400" b="1" i="0" u="none" strike="noStrike" cap="none" normalizeH="0" baseline="0" dirty="0">
                <a:ln>
                  <a:noFill/>
                </a:ln>
                <a:effectLst/>
                <a:latin typeface="Google Sans Text"/>
                <a:cs typeface="Arial" panose="020B0604020202020204" pitchFamily="34" charset="0"/>
              </a:rPr>
              <a:t>الإطار العام والهدف من الفصل</a:t>
            </a:r>
            <a:r>
              <a:rPr lang="ar-MA" altLang="fr-FR" sz="2400" b="1" dirty="0">
                <a:latin typeface="Google Sans Text"/>
                <a:cs typeface="Arial" panose="020B0604020202020204" pitchFamily="34" charset="0"/>
              </a:rPr>
              <a:t>:</a:t>
            </a:r>
            <a:endParaRPr kumimoji="0" lang="fr-FR" altLang="fr-FR" sz="2400" b="1" i="0" u="none" strike="noStrike" cap="none" normalizeH="0" baseline="0" dirty="0">
              <a:ln>
                <a:noFill/>
              </a:ln>
              <a:effectLst/>
              <a:latin typeface="Google Sans"/>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r-FR" sz="2400" b="1" i="0" u="none" strike="noStrike" cap="none" normalizeH="0" baseline="0" dirty="0">
                <a:ln>
                  <a:noFill/>
                </a:ln>
                <a:effectLst/>
                <a:latin typeface="Google Sans Text"/>
                <a:cs typeface="Arial" panose="020B0604020202020204" pitchFamily="34" charset="0"/>
              </a:rPr>
              <a:t>يستهدف هذا الفصل تقديم قراءة كمية وكيفية للبيانات التي تم جمعها عبر مجموعة من الأدوات البحثية (الندوة التربوية، الورشة التطبيقية، شبكات التقويم، وشبكة الملاحظة الصفية)</a:t>
            </a:r>
            <a:r>
              <a:rPr kumimoji="0" lang="fr-FR" altLang="fr-FR" sz="2400" b="1" i="0" u="none" strike="noStrike" cap="none" normalizeH="0" baseline="0" dirty="0">
                <a:ln>
                  <a:noFill/>
                </a:ln>
                <a:effectLst/>
                <a:latin typeface="Google Sans Text"/>
              </a:rPr>
              <a:t>. </a:t>
            </a:r>
            <a:r>
              <a:rPr kumimoji="0" lang="ar-SA" altLang="fr-FR" sz="2400" b="1" i="0" u="none" strike="noStrike" cap="none" normalizeH="0" baseline="0" dirty="0">
                <a:ln>
                  <a:noFill/>
                </a:ln>
                <a:effectLst/>
                <a:latin typeface="Google Sans Text"/>
                <a:cs typeface="Arial" panose="020B0604020202020204" pitchFamily="34" charset="0"/>
              </a:rPr>
              <a:t>تسعى هذه الأدوات مجتمعة إلى تشخيص واقع تقويم الدرس القرائي في الكتب المدرسية وفي الممارسات الصفية الفعلية للأساتذة، والوقوف على مكامن الخلل واقتراح بدائل ديدكتيكية لتجويد التعلمات</a:t>
            </a:r>
            <a:r>
              <a:rPr lang="ar-MA" altLang="fr-FR" sz="2400" b="1" dirty="0">
                <a:latin typeface="Google Sans Text"/>
                <a:cs typeface="Arial" panose="020B0604020202020204" pitchFamily="34" charset="0"/>
              </a:rPr>
              <a:t>.</a:t>
            </a:r>
            <a:r>
              <a:rPr kumimoji="0" lang="fr-FR" altLang="fr-FR" sz="2400" b="1" i="0" u="none" strike="noStrike" cap="none" normalizeH="0" baseline="0" dirty="0">
                <a:ln>
                  <a:noFill/>
                </a:ln>
                <a:effectLst/>
                <a:latin typeface="Google Sans Text"/>
              </a:rPr>
              <a:t> </a:t>
            </a:r>
            <a:endParaRPr kumimoji="0" lang="fr-FR" altLang="fr-FR" sz="2400" b="1" i="0" u="none" strike="noStrike" cap="none" normalizeH="0" baseline="0" dirty="0">
              <a:ln>
                <a:noFill/>
              </a:ln>
              <a:effectLst/>
              <a:latin typeface="Google Sans"/>
            </a:endParaRPr>
          </a:p>
        </p:txBody>
      </p:sp>
    </p:spTree>
    <p:extLst>
      <p:ext uri="{BB962C8B-B14F-4D97-AF65-F5344CB8AC3E}">
        <p14:creationId xmlns:p14="http://schemas.microsoft.com/office/powerpoint/2010/main" val="1457191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4CED647-8587-164C-C780-7722F50D7852}"/>
              </a:ext>
            </a:extLst>
          </p:cNvPr>
          <p:cNvSpPr/>
          <p:nvPr/>
        </p:nvSpPr>
        <p:spPr>
          <a:xfrm>
            <a:off x="597876" y="609600"/>
            <a:ext cx="10820401" cy="497058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4" name="TextBox 3">
            <a:extLst>
              <a:ext uri="{FF2B5EF4-FFF2-40B4-BE49-F238E27FC236}">
                <a16:creationId xmlns:a16="http://schemas.microsoft.com/office/drawing/2014/main" id="{2F74B3A3-2B4C-35F9-BC72-1792392F4570}"/>
              </a:ext>
            </a:extLst>
          </p:cNvPr>
          <p:cNvSpPr txBox="1"/>
          <p:nvPr/>
        </p:nvSpPr>
        <p:spPr>
          <a:xfrm>
            <a:off x="597876" y="726832"/>
            <a:ext cx="10351477" cy="5177508"/>
          </a:xfrm>
          <a:prstGeom prst="rect">
            <a:avLst/>
          </a:prstGeom>
          <a:noFill/>
        </p:spPr>
        <p:txBody>
          <a:bodyPr wrap="square">
            <a:spAutoFit/>
          </a:bodyPr>
          <a:lstStyle/>
          <a:p>
            <a:pPr algn="r" rtl="1">
              <a:spcBef>
                <a:spcPts val="1500"/>
              </a:spcBef>
              <a:spcAft>
                <a:spcPts val="800"/>
              </a:spcAft>
              <a:buNone/>
            </a:pPr>
            <a:r>
              <a:rPr lang="ar-SA" sz="2800" b="1" dirty="0">
                <a:solidFill>
                  <a:srgbClr val="1F4E79"/>
                </a:solidFill>
                <a:effectLst/>
                <a:latin typeface="Arial" panose="020B0604020202020204" pitchFamily="34" charset="0"/>
                <a:ea typeface="Arial" panose="020B0604020202020204" pitchFamily="34" charset="0"/>
              </a:rPr>
              <a:t>رابعاً: أسئلة الكتاب الجوهرية</a:t>
            </a:r>
            <a:endParaRPr lang="fr-CA" sz="2800" b="1"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طرحت الباحثة خمسة أسئلة بحثية رئيسية تُؤطر إشكالية الكتاب وتُحدد مساره:</a:t>
            </a:r>
            <a:endParaRPr lang="fr-CA" sz="2400"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 كيف يُقوَّم مكون القراءة في السلك الثانوي الإعدادي؟</a:t>
            </a:r>
            <a:endParaRPr lang="fr-CA" sz="2400"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 ما الصعوبات التي يواجهها المدرسون والمدرسات في تقويم هذا المكون؟</a:t>
            </a:r>
            <a:endParaRPr lang="fr-CA" sz="2400"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 ما رزنامة التدخل لتطوير الواقع الراهن للممارسة التقويمية بالسلك الإعدادي؟</a:t>
            </a:r>
            <a:endParaRPr lang="fr-CA" sz="2400"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 ما الأدوات اللازمة لممارسة تقويم فعّال في تدريس مكون القراءة؟</a:t>
            </a:r>
            <a:endParaRPr lang="fr-CA" sz="2400" dirty="0">
              <a:effectLst/>
              <a:latin typeface="Arial" panose="020B0604020202020204" pitchFamily="34" charset="0"/>
              <a:ea typeface="Arial" panose="020B0604020202020204" pitchFamily="34" charset="0"/>
            </a:endParaRPr>
          </a:p>
          <a:p>
            <a:pPr algn="r" rtl="1">
              <a:lnSpc>
                <a:spcPct val="133000"/>
              </a:lnSpc>
              <a:spcAft>
                <a:spcPts val="800"/>
              </a:spcAft>
              <a:buNone/>
            </a:pPr>
            <a:r>
              <a:rPr lang="ar-SA" sz="2400" dirty="0">
                <a:solidFill>
                  <a:srgbClr val="000000"/>
                </a:solidFill>
                <a:effectLst/>
                <a:latin typeface="Arial" panose="020B0604020202020204" pitchFamily="34" charset="0"/>
                <a:ea typeface="Arial" panose="020B0604020202020204" pitchFamily="34" charset="0"/>
              </a:rPr>
              <a:t>- أي رهان على الخبرة البيداغوجية للمدرسين والمدرسات من أجل تقويم سليم وناجع للتعلمات وللتدبير المنهجي المعتمد في إقراء النصوص القرائية؟</a:t>
            </a:r>
            <a:endParaRPr lang="fr-CA" sz="2400" dirty="0">
              <a:effectLst/>
              <a:latin typeface="Arial" panose="020B0604020202020204" pitchFamily="34" charset="0"/>
              <a:ea typeface="Arial" panose="020B0604020202020204" pitchFamily="34" charset="0"/>
            </a:endParaRPr>
          </a:p>
          <a:p>
            <a:pPr algn="r" rtl="1">
              <a:spcBef>
                <a:spcPts val="1000"/>
              </a:spcBef>
              <a:spcAft>
                <a:spcPts val="1500"/>
              </a:spcAft>
              <a:buNone/>
            </a:pPr>
            <a:r>
              <a:rPr lang="ar-SA" sz="2400" dirty="0">
                <a:effectLst/>
                <a:latin typeface="Arial" panose="020B0604020202020204" pitchFamily="34" charset="0"/>
                <a:ea typeface="Arial" panose="020B0604020202020204" pitchFamily="34" charset="0"/>
              </a:rPr>
              <a:t> </a:t>
            </a:r>
            <a:endParaRPr lang="fr-CA" sz="2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9015052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A12D586-9692-D352-EC23-7E6EAC6B6C47}"/>
              </a:ext>
            </a:extLst>
          </p:cNvPr>
          <p:cNvSpPr/>
          <p:nvPr/>
        </p:nvSpPr>
        <p:spPr>
          <a:xfrm>
            <a:off x="457199" y="246185"/>
            <a:ext cx="11066585" cy="6166338"/>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5" name="TextBox 4">
            <a:extLst>
              <a:ext uri="{FF2B5EF4-FFF2-40B4-BE49-F238E27FC236}">
                <a16:creationId xmlns:a16="http://schemas.microsoft.com/office/drawing/2014/main" id="{266A6F9A-A052-625C-4148-371D06402CB0}"/>
              </a:ext>
            </a:extLst>
          </p:cNvPr>
          <p:cNvSpPr txBox="1"/>
          <p:nvPr/>
        </p:nvSpPr>
        <p:spPr>
          <a:xfrm>
            <a:off x="855784" y="790197"/>
            <a:ext cx="10034953" cy="3600986"/>
          </a:xfrm>
          <a:prstGeom prst="rect">
            <a:avLst/>
          </a:prstGeom>
          <a:noFill/>
        </p:spPr>
        <p:txBody>
          <a:bodyPr wrap="square">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r-FR" sz="2400" b="1" i="0" u="none" strike="noStrike" cap="none" normalizeH="0" baseline="0" dirty="0">
                <a:ln>
                  <a:noFill/>
                </a:ln>
                <a:effectLst/>
                <a:latin typeface="Google Sans Text"/>
                <a:cs typeface="Arial" panose="020B0604020202020204" pitchFamily="34" charset="0"/>
              </a:rPr>
              <a:t>المحور الأول: نتائج الندوة التربوية (التأطير والنقاش)</a:t>
            </a:r>
            <a:endParaRPr kumimoji="0" lang="fr-FR" altLang="fr-FR" sz="2400" b="1" i="0" u="none" strike="noStrike" cap="none" normalizeH="0" baseline="0" dirty="0">
              <a:ln>
                <a:noFill/>
              </a:ln>
              <a:effectLst/>
              <a:latin typeface="Google Sans"/>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r-FR" sz="2400" b="0" i="0" u="none" strike="noStrike" cap="none" normalizeH="0" baseline="0" dirty="0">
                <a:ln>
                  <a:noFill/>
                </a:ln>
                <a:effectLst/>
                <a:latin typeface="Google Sans Text"/>
                <a:cs typeface="Arial" panose="020B0604020202020204" pitchFamily="34" charset="0"/>
              </a:rPr>
              <a:t>نُظّمت الندوة التربوية تحت عنوان</a:t>
            </a:r>
            <a:r>
              <a:rPr kumimoji="0" lang="fr-FR" altLang="fr-FR" sz="2400" b="0" i="0" u="none" strike="noStrike" cap="none" normalizeH="0" baseline="0" dirty="0">
                <a:ln>
                  <a:noFill/>
                </a:ln>
                <a:effectLst/>
                <a:latin typeface="Google Sans Text"/>
                <a:cs typeface="Arial" panose="020B0604020202020204" pitchFamily="34" charset="0"/>
              </a:rPr>
              <a:t> </a:t>
            </a:r>
            <a:r>
              <a:rPr kumimoji="0" lang="fr-FR" altLang="fr-FR" sz="2400" b="1" i="0" u="none" strike="noStrike" cap="none" normalizeH="0" baseline="0" dirty="0">
                <a:ln>
                  <a:noFill/>
                </a:ln>
                <a:effectLst/>
                <a:latin typeface="Google Sans Text"/>
              </a:rPr>
              <a:t>"</a:t>
            </a:r>
            <a:r>
              <a:rPr kumimoji="0" lang="ar-SA" altLang="fr-FR" sz="2400" b="1" i="0" u="none" strike="noStrike" cap="none" normalizeH="0" baseline="0" dirty="0">
                <a:ln>
                  <a:noFill/>
                </a:ln>
                <a:effectLst/>
                <a:latin typeface="Google Sans Text"/>
                <a:cs typeface="Arial" panose="020B0604020202020204" pitchFamily="34" charset="0"/>
              </a:rPr>
              <a:t>التقويم في مكون القراءة في السلك الثانوي الإعدادي</a:t>
            </a:r>
            <a:r>
              <a:rPr kumimoji="0" lang="fr-FR" altLang="fr-FR" sz="2400" b="1" i="0" u="none" strike="noStrike" cap="none" normalizeH="0" baseline="0" dirty="0">
                <a:ln>
                  <a:noFill/>
                </a:ln>
                <a:effectLst/>
                <a:latin typeface="Google Sans Text"/>
              </a:rPr>
              <a:t>"</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بهدف تأهيل الأساتذة وإكسابهم الكفايات اللازمة لتخطيط وتدبير واستثمار التقويم</a:t>
            </a:r>
            <a:r>
              <a:rPr kumimoji="0" lang="fr-FR" altLang="fr-FR" sz="2400" b="0" i="0" u="none" strike="noStrike" cap="none" normalizeH="0" baseline="0" dirty="0">
                <a:ln>
                  <a:noFill/>
                </a:ln>
                <a:effectLst/>
                <a:latin typeface="Google Sans Text"/>
              </a:rPr>
              <a:t>. </a:t>
            </a:r>
            <a:endParaRPr kumimoji="0" lang="fr-FR" altLang="fr-FR" sz="2400" b="0" i="0" u="none" strike="noStrike" cap="none" normalizeH="0" baseline="0" dirty="0">
              <a:ln>
                <a:noFill/>
              </a:ln>
              <a:effectLst/>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altLang="fr-FR" sz="2400" b="1" i="0" u="none" strike="noStrike" cap="none" normalizeH="0" baseline="0" dirty="0">
                <a:ln>
                  <a:noFill/>
                </a:ln>
                <a:effectLst/>
                <a:latin typeface="Google Sans Text"/>
                <a:cs typeface="Arial" panose="020B0604020202020204" pitchFamily="34" charset="0"/>
              </a:rPr>
              <a:t>أبرز محاور الندوة</a:t>
            </a:r>
            <a:r>
              <a:rPr kumimoji="0" lang="fr-FR" altLang="fr-FR" sz="2400" b="1" i="0" u="none" strike="noStrike" cap="none" normalizeH="0" baseline="0" dirty="0">
                <a:ln>
                  <a:noFill/>
                </a:ln>
                <a:effectLst/>
                <a:latin typeface="Google Sans Text"/>
                <a:cs typeface="Arial" panose="020B0604020202020204" pitchFamily="34" charset="0"/>
              </a:rPr>
              <a:t>:</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ركزت على ضبط المفاهيم المجاورة (التقويم، التقييم، القياس، الامتحان)</a:t>
            </a:r>
            <a:r>
              <a:rPr kumimoji="0" lang="fr-FR" altLang="fr-FR" sz="2400" b="0" i="0" u="none" strike="noStrike" cap="none" normalizeH="0" baseline="0" dirty="0">
                <a:ln>
                  <a:noFill/>
                </a:ln>
                <a:effectLst/>
                <a:latin typeface="Google Sans Text"/>
              </a:rPr>
              <a:t> ، </a:t>
            </a:r>
            <a:r>
              <a:rPr kumimoji="0" lang="ar-SA" altLang="fr-FR" sz="2400" b="0" i="0" u="none" strike="noStrike" cap="none" normalizeH="0" baseline="0" dirty="0">
                <a:ln>
                  <a:noFill/>
                </a:ln>
                <a:effectLst/>
                <a:latin typeface="Google Sans Text"/>
                <a:cs typeface="Arial" panose="020B0604020202020204" pitchFamily="34" charset="0"/>
              </a:rPr>
              <a:t>وتحديد وظائف التقويم وأنواعه</a:t>
            </a:r>
            <a:r>
              <a:rPr kumimoji="0" lang="fr-FR" altLang="fr-FR" sz="2400" b="0" i="0" u="none" strike="noStrike" cap="none" normalizeH="0" baseline="0" dirty="0">
                <a:ln>
                  <a:noFill/>
                </a:ln>
                <a:effectLst/>
                <a:latin typeface="Google Sans Text"/>
              </a:rPr>
              <a:t> ، </a:t>
            </a:r>
            <a:r>
              <a:rPr kumimoji="0" lang="ar-SA" altLang="fr-FR" sz="2400" b="0" i="0" u="none" strike="noStrike" cap="none" normalizeH="0" baseline="0" dirty="0">
                <a:ln>
                  <a:noFill/>
                </a:ln>
                <a:effectLst/>
                <a:latin typeface="Google Sans Text"/>
                <a:cs typeface="Arial" panose="020B0604020202020204" pitchFamily="34" charset="0"/>
              </a:rPr>
              <a:t>مع الانفتاح على</a:t>
            </a:r>
            <a:r>
              <a:rPr kumimoji="0" lang="fr-FR" altLang="fr-FR" sz="2400" b="0" i="0" u="none" strike="noStrike" cap="none" normalizeH="0" baseline="0" dirty="0">
                <a:ln>
                  <a:noFill/>
                </a:ln>
                <a:effectLst/>
                <a:latin typeface="Google Sans Text"/>
              </a:rPr>
              <a:t> </a:t>
            </a:r>
            <a:r>
              <a:rPr kumimoji="0" lang="ar-SA" altLang="fr-FR" sz="2400" b="1" i="0" u="none" strike="noStrike" cap="none" normalizeH="0" baseline="0" dirty="0">
                <a:ln>
                  <a:noFill/>
                </a:ln>
                <a:effectLst/>
                <a:latin typeface="Google Sans Text"/>
                <a:cs typeface="Arial" panose="020B0604020202020204" pitchFamily="34" charset="0"/>
              </a:rPr>
              <a:t>التقويم الحديث</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كالتقويم الإلكتروني باستخدام تطبيقات مثل</a:t>
            </a:r>
            <a:r>
              <a:rPr kumimoji="0" lang="fr-FR" altLang="fr-FR" sz="2400" b="0" i="0" u="none" strike="noStrike" cap="none" normalizeH="0" baseline="0" dirty="0">
                <a:ln>
                  <a:noFill/>
                </a:ln>
                <a:effectLst/>
                <a:latin typeface="Google Sans Text"/>
              </a:rPr>
              <a:t> </a:t>
            </a:r>
            <a:r>
              <a:rPr kumimoji="0" lang="fr-FR" altLang="fr-FR" sz="2400" b="0" i="1" u="none" strike="noStrike" cap="none" normalizeH="0" baseline="0" dirty="0">
                <a:ln>
                  <a:noFill/>
                </a:ln>
                <a:effectLst/>
                <a:latin typeface="Google Sans Text"/>
              </a:rPr>
              <a:t>Google Forms</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والتقويم الشبكي</a:t>
            </a:r>
            <a:r>
              <a:rPr kumimoji="0" lang="fr-FR" altLang="fr-FR" sz="2400" b="0" i="0" u="none" strike="noStrike" cap="none" normalizeH="0" baseline="0" dirty="0">
                <a:ln>
                  <a:noFill/>
                </a:ln>
                <a:effectLst/>
                <a:latin typeface="Google Sans Text"/>
              </a:rPr>
              <a:t>). </a:t>
            </a: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altLang="fr-FR" sz="2400" b="1" i="0" u="none" strike="noStrike" cap="none" normalizeH="0" baseline="0" dirty="0">
                <a:ln>
                  <a:noFill/>
                </a:ln>
                <a:effectLst/>
                <a:latin typeface="Google Sans Text"/>
                <a:cs typeface="Arial" panose="020B0604020202020204" pitchFamily="34" charset="0"/>
              </a:rPr>
              <a:t>أهمية مكون القراءة (حسب مخرجات الندوة)</a:t>
            </a:r>
            <a:r>
              <a:rPr kumimoji="0" lang="fr-FR" altLang="fr-FR" sz="2400" b="1" i="0" u="none" strike="noStrike" cap="none" normalizeH="0" baseline="0" dirty="0">
                <a:ln>
                  <a:noFill/>
                </a:ln>
                <a:effectLst/>
                <a:latin typeface="Google Sans Text"/>
                <a:cs typeface="Arial" panose="020B0604020202020204" pitchFamily="34" charset="0"/>
              </a:rPr>
              <a:t>:</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يُعدّ المكون جسراً للمتعلم نحو الثقافة والفكر، ووسيلة لاكتساب المهارات اللغوية والكفايات المنهجية والتواصلية عبر التقاطع مع باقي مكونات المادة (الدرس اللغوي، التعبير والإنشاء)</a:t>
            </a:r>
            <a:r>
              <a:rPr kumimoji="0" lang="fr-FR" altLang="fr-FR" sz="2400" b="0" i="0" u="none" strike="noStrike" cap="none" normalizeH="0" baseline="0" dirty="0">
                <a:ln>
                  <a:noFill/>
                </a:ln>
                <a:effectLst/>
                <a:latin typeface="Google Sans Text"/>
              </a:rPr>
              <a:t>.</a:t>
            </a:r>
          </a:p>
          <a:p>
            <a:pPr marL="0" marR="0" lvl="0" indent="0" algn="just" defTabSz="914400" rtl="1" eaLnBrk="0" fontAlgn="base" latinLnBrk="0" hangingPunct="0">
              <a:lnSpc>
                <a:spcPct val="100000"/>
              </a:lnSpc>
              <a:spcBef>
                <a:spcPct val="0"/>
              </a:spcBef>
              <a:spcAft>
                <a:spcPct val="0"/>
              </a:spcAft>
              <a:buClrTx/>
              <a:buSzTx/>
              <a:buFontTx/>
              <a:buChar char="•"/>
              <a:tabLst/>
            </a:pPr>
            <a:endParaRPr kumimoji="0" lang="fr-FR" altLang="fr-FR" sz="1200" b="0" i="0" u="none" strike="noStrike" cap="none" normalizeH="0" baseline="0" dirty="0">
              <a:ln>
                <a:noFill/>
              </a:ln>
              <a:effectLst/>
              <a:latin typeface="Google Sans Text"/>
            </a:endParaRPr>
          </a:p>
        </p:txBody>
      </p:sp>
    </p:spTree>
    <p:extLst>
      <p:ext uri="{BB962C8B-B14F-4D97-AF65-F5344CB8AC3E}">
        <p14:creationId xmlns:p14="http://schemas.microsoft.com/office/powerpoint/2010/main" val="42670366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A4EE553-7F12-E41C-07A5-154A3F11D463}"/>
              </a:ext>
            </a:extLst>
          </p:cNvPr>
          <p:cNvSpPr/>
          <p:nvPr/>
        </p:nvSpPr>
        <p:spPr>
          <a:xfrm>
            <a:off x="457199" y="246185"/>
            <a:ext cx="11066585" cy="6166338"/>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4" name="TextBox 3">
            <a:extLst>
              <a:ext uri="{FF2B5EF4-FFF2-40B4-BE49-F238E27FC236}">
                <a16:creationId xmlns:a16="http://schemas.microsoft.com/office/drawing/2014/main" id="{064B8076-B17D-E81C-2812-96A0E2AE6A81}"/>
              </a:ext>
            </a:extLst>
          </p:cNvPr>
          <p:cNvSpPr txBox="1"/>
          <p:nvPr/>
        </p:nvSpPr>
        <p:spPr>
          <a:xfrm>
            <a:off x="1031631" y="1446854"/>
            <a:ext cx="9741877" cy="3416320"/>
          </a:xfrm>
          <a:prstGeom prst="rect">
            <a:avLst/>
          </a:prstGeom>
          <a:noFill/>
        </p:spPr>
        <p:txBody>
          <a:bodyPr wrap="square">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r-FR" sz="2400" b="1" i="0" u="none" strike="noStrike" cap="none" normalizeH="0" baseline="0" dirty="0">
                <a:ln>
                  <a:noFill/>
                </a:ln>
                <a:effectLst/>
                <a:latin typeface="Google Sans Text"/>
                <a:cs typeface="Arial" panose="020B0604020202020204" pitchFamily="34" charset="0"/>
              </a:rPr>
              <a:t>الصعوبات والإكراهات المرصودة (خلال المناقشة)</a:t>
            </a:r>
            <a:r>
              <a:rPr kumimoji="0" lang="fr-FR" altLang="fr-FR" sz="2400" b="1" i="0" u="none" strike="noStrike" cap="none" normalizeH="0" baseline="0" dirty="0">
                <a:ln>
                  <a:noFill/>
                </a:ln>
                <a:effectLst/>
                <a:latin typeface="Google Sans Text"/>
                <a:cs typeface="Arial" panose="020B0604020202020204" pitchFamily="34" charset="0"/>
              </a:rPr>
              <a:t>:</a:t>
            </a:r>
            <a:endParaRPr kumimoji="0" lang="fr-FR" altLang="fr-FR" sz="2400" b="0" i="0" u="none" strike="noStrike" cap="none" normalizeH="0" baseline="0" dirty="0">
              <a:ln>
                <a:noFill/>
              </a:ln>
              <a:effectLst/>
            </a:endParaRPr>
          </a:p>
          <a:p>
            <a:pPr marL="0" marR="0" lvl="0" indent="0" algn="just" defTabSz="914400" rtl="1" eaLnBrk="0" fontAlgn="base" latinLnBrk="0" hangingPunct="0">
              <a:lnSpc>
                <a:spcPct val="100000"/>
              </a:lnSpc>
              <a:spcBef>
                <a:spcPct val="0"/>
              </a:spcBef>
              <a:spcAft>
                <a:spcPct val="0"/>
              </a:spcAft>
              <a:buClrTx/>
              <a:buSzTx/>
              <a:buFontTx/>
              <a:buAutoNum type="arabicPeriod"/>
              <a:tabLst/>
            </a:pPr>
            <a:r>
              <a:rPr kumimoji="0" lang="ar-SA" altLang="fr-FR" sz="2400" b="0" i="0" u="none" strike="noStrike" cap="none" normalizeH="0" baseline="0" dirty="0">
                <a:ln>
                  <a:noFill/>
                </a:ln>
                <a:effectLst/>
                <a:latin typeface="Google Sans Text"/>
                <a:cs typeface="Arial" panose="020B0604020202020204" pitchFamily="34" charset="0"/>
              </a:rPr>
              <a:t>نمطية وصورية "القراءة المنهجية" المعتمدة حالياً، والتي أصبحت تشكل عائقاً ديدكتيكياً يُجزئ النصوص</a:t>
            </a:r>
            <a:r>
              <a:rPr kumimoji="0" lang="fr-FR" altLang="fr-FR" sz="2400" b="0" i="0" u="none" strike="noStrike" cap="none" normalizeH="0" baseline="0" dirty="0">
                <a:ln>
                  <a:noFill/>
                </a:ln>
                <a:effectLst/>
                <a:latin typeface="Google Sans Text"/>
              </a:rPr>
              <a:t>. </a:t>
            </a:r>
          </a:p>
          <a:p>
            <a:pPr marL="0" marR="0" lvl="0" indent="0" algn="just" defTabSz="914400" rtl="1" eaLnBrk="0" fontAlgn="base" latinLnBrk="0" hangingPunct="0">
              <a:lnSpc>
                <a:spcPct val="100000"/>
              </a:lnSpc>
              <a:spcBef>
                <a:spcPct val="0"/>
              </a:spcBef>
              <a:spcAft>
                <a:spcPct val="0"/>
              </a:spcAft>
              <a:buClrTx/>
              <a:buSzTx/>
              <a:buFontTx/>
              <a:buAutoNum type="arabicPeriod" startAt="2"/>
              <a:tabLst/>
            </a:pPr>
            <a:r>
              <a:rPr kumimoji="0" lang="ar-SA" altLang="fr-FR" sz="2400" b="0" i="0" u="none" strike="noStrike" cap="none" normalizeH="0" baseline="0" dirty="0">
                <a:ln>
                  <a:noFill/>
                </a:ln>
                <a:effectLst/>
                <a:latin typeface="Google Sans Text"/>
                <a:cs typeface="Arial" panose="020B0604020202020204" pitchFamily="34" charset="0"/>
              </a:rPr>
              <a:t>صعوبة اختيار "نص انطلاق" متوازن يناسب قدرات المتعلمين الوجدانية والاجتماعية والمعرفية</a:t>
            </a:r>
            <a:r>
              <a:rPr kumimoji="0" lang="fr-FR" altLang="fr-FR" sz="2400" b="0" i="0" u="none" strike="noStrike" cap="none" normalizeH="0" baseline="0" dirty="0">
                <a:ln>
                  <a:noFill/>
                </a:ln>
                <a:effectLst/>
                <a:latin typeface="Google Sans Text"/>
              </a:rPr>
              <a:t>. </a:t>
            </a:r>
          </a:p>
          <a:p>
            <a:pPr marL="0" marR="0" lvl="0" indent="0" algn="just" defTabSz="914400" rtl="1" eaLnBrk="0" fontAlgn="base" latinLnBrk="0" hangingPunct="0">
              <a:lnSpc>
                <a:spcPct val="100000"/>
              </a:lnSpc>
              <a:spcBef>
                <a:spcPct val="0"/>
              </a:spcBef>
              <a:spcAft>
                <a:spcPct val="0"/>
              </a:spcAft>
              <a:buClrTx/>
              <a:buSzTx/>
              <a:buFontTx/>
              <a:buAutoNum type="arabicPeriod" startAt="3"/>
              <a:tabLst/>
            </a:pPr>
            <a:r>
              <a:rPr kumimoji="0" lang="ar-SA" altLang="fr-FR" sz="2400" b="0" i="0" u="none" strike="noStrike" cap="none" normalizeH="0" baseline="0" dirty="0">
                <a:ln>
                  <a:noFill/>
                </a:ln>
                <a:effectLst/>
                <a:latin typeface="Google Sans Text"/>
                <a:cs typeface="Arial" panose="020B0604020202020204" pitchFamily="34" charset="0"/>
              </a:rPr>
              <a:t>ضعف مهارات بناء الأسئلة التقويمية المحفّزة والمستثيرة للتفكير</a:t>
            </a:r>
            <a:r>
              <a:rPr kumimoji="0" lang="fr-FR" altLang="fr-FR" sz="2400" b="0" i="0" u="none" strike="noStrike" cap="none" normalizeH="0" baseline="0" dirty="0">
                <a:ln>
                  <a:noFill/>
                </a:ln>
                <a:effectLst/>
                <a:latin typeface="Google Sans Text"/>
              </a:rPr>
              <a:t>. </a:t>
            </a:r>
          </a:p>
          <a:p>
            <a:pPr marL="0" marR="0" lvl="0" indent="0" algn="just" defTabSz="914400" rtl="1" eaLnBrk="0" fontAlgn="base" latinLnBrk="0" hangingPunct="0">
              <a:lnSpc>
                <a:spcPct val="100000"/>
              </a:lnSpc>
              <a:spcBef>
                <a:spcPct val="0"/>
              </a:spcBef>
              <a:spcAft>
                <a:spcPct val="0"/>
              </a:spcAft>
              <a:buClrTx/>
              <a:buSzTx/>
              <a:buFontTx/>
              <a:buAutoNum type="arabicPeriod" startAt="4"/>
              <a:tabLst/>
            </a:pPr>
            <a:r>
              <a:rPr kumimoji="0" lang="ar-SA" altLang="fr-FR" sz="2400" b="0" i="0" u="none" strike="noStrike" cap="none" normalizeH="0" baseline="0" dirty="0">
                <a:ln>
                  <a:noFill/>
                </a:ln>
                <a:effectLst/>
                <a:latin typeface="Google Sans Text"/>
                <a:cs typeface="Arial" panose="020B0604020202020204" pitchFamily="34" charset="0"/>
              </a:rPr>
              <a:t>حاجة الأساتذة (خاصة أطر الأكاديميات الذين لم يتلقوا تكويناً أساسياً بالمراكز الجهوية) إلى التكوين الذاتي المستمر في مجالات التخطيط والتنفيذ والتقويم</a:t>
            </a:r>
            <a:r>
              <a:rPr kumimoji="0" lang="fr-FR" altLang="fr-FR" sz="2400" b="0" i="0" u="none" strike="noStrike" cap="none" normalizeH="0" baseline="0" dirty="0">
                <a:ln>
                  <a:noFill/>
                </a:ln>
                <a:effectLst/>
                <a:latin typeface="Google Sans Text"/>
              </a:rPr>
              <a:t>. </a:t>
            </a:r>
          </a:p>
          <a:p>
            <a:pPr marL="0" marR="0" lvl="0" indent="0" algn="just" defTabSz="914400" rtl="1" eaLnBrk="0" fontAlgn="base" latinLnBrk="0" hangingPunct="0">
              <a:lnSpc>
                <a:spcPct val="100000"/>
              </a:lnSpc>
              <a:spcBef>
                <a:spcPct val="0"/>
              </a:spcBef>
              <a:spcAft>
                <a:spcPct val="0"/>
              </a:spcAft>
              <a:buClrTx/>
              <a:buSzTx/>
              <a:buFontTx/>
              <a:buAutoNum type="arabicPeriod" startAt="5"/>
              <a:tabLst/>
            </a:pPr>
            <a:r>
              <a:rPr kumimoji="0" lang="ar-SA" altLang="fr-FR" sz="2400" b="0" i="0" u="none" strike="noStrike" cap="none" normalizeH="0" baseline="0" dirty="0">
                <a:ln>
                  <a:noFill/>
                </a:ln>
                <a:effectLst/>
                <a:latin typeface="Google Sans Text"/>
                <a:cs typeface="Arial" panose="020B0604020202020204" pitchFamily="34" charset="0"/>
              </a:rPr>
              <a:t>قصور الأدوات التقويمية التقليدية المعتمدة داخل الفصول، والتي تقتصر على قياس مهارات التذكر والحفظ لمعلومات جزئية مباشرة</a:t>
            </a:r>
            <a:r>
              <a:rPr kumimoji="0" lang="fr-FR" altLang="fr-FR" sz="2400" b="0" i="0" u="none" strike="noStrike" cap="none" normalizeH="0" baseline="0" dirty="0">
                <a:ln>
                  <a:noFill/>
                </a:ln>
                <a:effectLst/>
                <a:latin typeface="Google Sans Text"/>
              </a:rPr>
              <a:t>.</a:t>
            </a:r>
          </a:p>
        </p:txBody>
      </p:sp>
    </p:spTree>
    <p:extLst>
      <p:ext uri="{BB962C8B-B14F-4D97-AF65-F5344CB8AC3E}">
        <p14:creationId xmlns:p14="http://schemas.microsoft.com/office/powerpoint/2010/main" val="2439100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0A74031-7832-7720-5033-7D3FBDC63475}"/>
              </a:ext>
            </a:extLst>
          </p:cNvPr>
          <p:cNvSpPr/>
          <p:nvPr/>
        </p:nvSpPr>
        <p:spPr>
          <a:xfrm>
            <a:off x="457199" y="246185"/>
            <a:ext cx="11066585" cy="6166338"/>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4" name="TextBox 3">
            <a:extLst>
              <a:ext uri="{FF2B5EF4-FFF2-40B4-BE49-F238E27FC236}">
                <a16:creationId xmlns:a16="http://schemas.microsoft.com/office/drawing/2014/main" id="{5511AF8B-2FBA-FB7D-EBAB-3FBBAA9C0163}"/>
              </a:ext>
            </a:extLst>
          </p:cNvPr>
          <p:cNvSpPr txBox="1"/>
          <p:nvPr/>
        </p:nvSpPr>
        <p:spPr>
          <a:xfrm>
            <a:off x="1113693" y="1101969"/>
            <a:ext cx="9237784" cy="4154984"/>
          </a:xfrm>
          <a:prstGeom prst="rect">
            <a:avLst/>
          </a:prstGeom>
          <a:noFill/>
        </p:spPr>
        <p:txBody>
          <a:bodyPr wrap="square">
            <a:spAutoFit/>
          </a:bodyPr>
          <a:lstStyle/>
          <a:p>
            <a:pPr lvl="0" algn="just" rtl="1" eaLnBrk="0" fontAlgn="base" hangingPunct="0">
              <a:spcBef>
                <a:spcPct val="0"/>
              </a:spcBef>
              <a:spcAft>
                <a:spcPct val="0"/>
              </a:spcAft>
            </a:pPr>
            <a:r>
              <a:rPr lang="ar-SA" altLang="fr-FR" sz="2400" b="1" dirty="0">
                <a:latin typeface="Google Sans Text"/>
              </a:rPr>
              <a:t>المحور الثاني: نتائج الورشة التطبيقية (تقويم الكتاب المدرسي)</a:t>
            </a:r>
            <a:endParaRPr kumimoji="0" lang="fr-FR" altLang="fr-FR" sz="2400" b="1" i="0" u="none" strike="noStrike" cap="none" normalizeH="0" baseline="0" dirty="0">
              <a:ln>
                <a:noFill/>
              </a:ln>
              <a:effectLst/>
              <a:latin typeface="Google Sans"/>
            </a:endParaRPr>
          </a:p>
          <a:p>
            <a:pPr lvl="0" algn="just" rtl="1" eaLnBrk="0" fontAlgn="base" hangingPunct="0">
              <a:spcBef>
                <a:spcPct val="0"/>
              </a:spcBef>
              <a:spcAft>
                <a:spcPct val="0"/>
              </a:spcAft>
            </a:pPr>
            <a:r>
              <a:rPr lang="ar-SA" altLang="fr-FR" sz="2400" dirty="0">
                <a:latin typeface="Google Sans Text"/>
              </a:rPr>
              <a:t>انتقل المشاركون في هذا الجزء إلى تقويم الأنشطة القرائية الواردة في كتب السنة الأولى من السلك الثانوي الإعدادي، بالاعتماد على شبكة تقويمية مبنية على معايير محددة تم تحليل بياناتها إحصائياً عبر برنامج</a:t>
            </a:r>
            <a:r>
              <a:rPr kumimoji="0" lang="fr-FR" altLang="fr-FR" sz="2400" b="0" i="0" u="none" strike="noStrike" cap="none" normalizeH="0" baseline="0" dirty="0">
                <a:ln>
                  <a:noFill/>
                </a:ln>
                <a:effectLst/>
                <a:latin typeface="Google Sans Text"/>
                <a:cs typeface="Arial" panose="020B0604020202020204" pitchFamily="34" charset="0"/>
              </a:rPr>
              <a:t> </a:t>
            </a:r>
            <a:r>
              <a:rPr kumimoji="0" lang="fr-FR" altLang="fr-FR" sz="2400" b="1" i="0" u="none" strike="noStrike" cap="none" normalizeH="0" baseline="0" dirty="0">
                <a:ln>
                  <a:noFill/>
                </a:ln>
                <a:effectLst/>
                <a:latin typeface="Google Sans Text"/>
              </a:rPr>
              <a:t>SPSS</a:t>
            </a:r>
            <a:r>
              <a:rPr kumimoji="0" lang="fr-FR" altLang="fr-FR" sz="2400" b="0" i="0" u="none" strike="noStrike" cap="none" normalizeH="0" baseline="0" dirty="0">
                <a:ln>
                  <a:noFill/>
                </a:ln>
                <a:effectLst/>
                <a:latin typeface="Google Sans Text"/>
              </a:rPr>
              <a:t>: </a:t>
            </a:r>
            <a:endParaRPr kumimoji="0" lang="fr-FR" altLang="fr-FR" sz="2400" b="0" i="0" u="none" strike="noStrike" cap="none" normalizeH="0" baseline="0" dirty="0">
              <a:ln>
                <a:noFill/>
              </a:ln>
              <a:effectLst/>
            </a:endParaRPr>
          </a:p>
          <a:p>
            <a:pPr lvl="0" algn="just" rtl="1" eaLnBrk="0" fontAlgn="base" hangingPunct="0">
              <a:spcBef>
                <a:spcPct val="0"/>
              </a:spcBef>
              <a:spcAft>
                <a:spcPct val="0"/>
              </a:spcAft>
            </a:pPr>
            <a:r>
              <a:rPr lang="ar-SA" altLang="fr-FR" sz="2400" b="1" dirty="0">
                <a:latin typeface="Google Sans Text"/>
              </a:rPr>
              <a:t>أولاً: معيار حضور أنواع التقويم (نسبة التحقق الإجمالية: 30%)</a:t>
            </a:r>
            <a:r>
              <a:rPr kumimoji="0" lang="fr-FR" altLang="fr-FR" sz="2400" b="0" i="0" u="none" strike="noStrike" cap="none" normalizeH="0" baseline="0" dirty="0">
                <a:ln>
                  <a:noFill/>
                </a:ln>
                <a:effectLst/>
                <a:latin typeface="Google Sans Text"/>
              </a:rPr>
              <a:t> </a:t>
            </a:r>
            <a:endParaRPr kumimoji="0" lang="fr-FR" altLang="fr-FR" sz="2400" b="0" i="0" u="none" strike="noStrike" cap="none" normalizeH="0" baseline="0" dirty="0">
              <a:ln>
                <a:noFill/>
              </a:ln>
              <a:effectLst/>
            </a:endParaRPr>
          </a:p>
          <a:p>
            <a:pPr lvl="0" algn="just" rtl="1" eaLnBrk="0" fontAlgn="base" hangingPunct="0">
              <a:spcBef>
                <a:spcPct val="0"/>
              </a:spcBef>
              <a:spcAft>
                <a:spcPct val="0"/>
              </a:spcAft>
              <a:buFontTx/>
              <a:buChar char="•"/>
            </a:pPr>
            <a:r>
              <a:rPr lang="ar-SA" altLang="fr-FR" sz="2400" b="1" dirty="0">
                <a:latin typeface="Google Sans Text"/>
              </a:rPr>
              <a:t>التقويم التشخيصي</a:t>
            </a:r>
            <a:r>
              <a:rPr kumimoji="0" lang="fr-FR" altLang="fr-FR" sz="2400" b="1" i="0" u="none" strike="noStrike" cap="none" normalizeH="0" baseline="0" dirty="0">
                <a:ln>
                  <a:noFill/>
                </a:ln>
                <a:effectLst/>
                <a:latin typeface="Google Sans Text"/>
                <a:cs typeface="Arial" panose="020B0604020202020204" pitchFamily="34" charset="0"/>
              </a:rPr>
              <a:t>:</a:t>
            </a:r>
            <a:r>
              <a:rPr kumimoji="0" lang="fr-FR" altLang="fr-FR" sz="2400" b="0" i="0" u="none" strike="noStrike" cap="none" normalizeH="0" baseline="0" dirty="0">
                <a:ln>
                  <a:noFill/>
                </a:ln>
                <a:effectLst/>
                <a:latin typeface="Google Sans Text"/>
              </a:rPr>
              <a:t> </a:t>
            </a:r>
            <a:r>
              <a:rPr lang="ar-SA" altLang="fr-FR" sz="2400" dirty="0">
                <a:latin typeface="Google Sans Text"/>
              </a:rPr>
              <a:t>سجل غياباً تاماً بنسبة</a:t>
            </a:r>
            <a:r>
              <a:rPr kumimoji="0" lang="fr-FR" altLang="fr-FR" sz="2400" b="0" i="0" u="none" strike="noStrike" cap="none" normalizeH="0" baseline="0" dirty="0">
                <a:ln>
                  <a:noFill/>
                </a:ln>
                <a:effectLst/>
                <a:latin typeface="Google Sans Text"/>
              </a:rPr>
              <a:t> </a:t>
            </a:r>
            <a:r>
              <a:rPr kumimoji="0" lang="fr-FR" altLang="fr-FR" sz="2400" b="1" i="0" u="none" strike="noStrike" cap="none" normalizeH="0" baseline="0" dirty="0">
                <a:ln>
                  <a:noFill/>
                </a:ln>
                <a:effectLst/>
                <a:latin typeface="Google Sans Text"/>
              </a:rPr>
              <a:t>100%</a:t>
            </a:r>
            <a:r>
              <a:rPr kumimoji="0" lang="fr-FR" altLang="fr-FR" sz="2400" b="0" i="0" u="none" strike="noStrike" cap="none" normalizeH="0" baseline="0" dirty="0">
                <a:ln>
                  <a:noFill/>
                </a:ln>
                <a:effectLst/>
                <a:latin typeface="Google Sans Text"/>
              </a:rPr>
              <a:t> </a:t>
            </a:r>
            <a:r>
              <a:rPr lang="ar-SA" altLang="fr-FR" sz="2400" dirty="0">
                <a:latin typeface="Google Sans Text"/>
              </a:rPr>
              <a:t>في بداية الكتب المدرسية وبداية الوحدات</a:t>
            </a:r>
            <a:r>
              <a:rPr kumimoji="0" lang="fr-FR" altLang="fr-FR" sz="2400" b="0" i="0" u="none" strike="noStrike" cap="none" normalizeH="0" baseline="0" dirty="0">
                <a:ln>
                  <a:noFill/>
                </a:ln>
                <a:effectLst/>
                <a:latin typeface="Google Sans Text"/>
              </a:rPr>
              <a:t>. </a:t>
            </a:r>
          </a:p>
          <a:p>
            <a:pPr lvl="0" algn="just" rtl="1" eaLnBrk="0" fontAlgn="base" hangingPunct="0">
              <a:spcBef>
                <a:spcPct val="0"/>
              </a:spcBef>
              <a:spcAft>
                <a:spcPct val="0"/>
              </a:spcAft>
              <a:buFontTx/>
              <a:buChar char="•"/>
            </a:pPr>
            <a:r>
              <a:rPr lang="ar-SA" altLang="fr-FR" sz="2400" b="1" dirty="0">
                <a:latin typeface="Google Sans Text"/>
              </a:rPr>
              <a:t>التقويم الإجمالي</a:t>
            </a:r>
            <a:r>
              <a:rPr kumimoji="0" lang="fr-FR" altLang="fr-FR" sz="2400" b="1" i="0" u="none" strike="noStrike" cap="none" normalizeH="0" baseline="0" dirty="0">
                <a:ln>
                  <a:noFill/>
                </a:ln>
                <a:effectLst/>
                <a:latin typeface="Google Sans Text"/>
                <a:cs typeface="Arial" panose="020B0604020202020204" pitchFamily="34" charset="0"/>
              </a:rPr>
              <a:t>:</a:t>
            </a:r>
            <a:r>
              <a:rPr kumimoji="0" lang="fr-FR" altLang="fr-FR" sz="2400" b="0" i="0" u="none" strike="noStrike" cap="none" normalizeH="0" baseline="0" dirty="0">
                <a:ln>
                  <a:noFill/>
                </a:ln>
                <a:effectLst/>
                <a:latin typeface="Google Sans Text"/>
              </a:rPr>
              <a:t> </a:t>
            </a:r>
            <a:r>
              <a:rPr lang="ar-SA" altLang="fr-FR" sz="2400" dirty="0">
                <a:latin typeface="Google Sans Text"/>
              </a:rPr>
              <a:t>سجل حضوراً مقبولاً بنسبة</a:t>
            </a:r>
            <a:r>
              <a:rPr kumimoji="0" lang="fr-FR" altLang="fr-FR" sz="2400" b="0" i="0" u="none" strike="noStrike" cap="none" normalizeH="0" baseline="0" dirty="0">
                <a:ln>
                  <a:noFill/>
                </a:ln>
                <a:effectLst/>
                <a:latin typeface="Google Sans Text"/>
              </a:rPr>
              <a:t> </a:t>
            </a:r>
            <a:r>
              <a:rPr kumimoji="0" lang="fr-FR" altLang="fr-FR" sz="2400" b="1" i="0" u="none" strike="noStrike" cap="none" normalizeH="0" baseline="0" dirty="0">
                <a:ln>
                  <a:noFill/>
                </a:ln>
                <a:effectLst/>
                <a:latin typeface="Google Sans Text"/>
              </a:rPr>
              <a:t>66.7%</a:t>
            </a:r>
            <a:r>
              <a:rPr kumimoji="0" lang="fr-FR" altLang="fr-FR" sz="2400" b="0" i="0" u="none" strike="noStrike" cap="none" normalizeH="0" baseline="0" dirty="0">
                <a:ln>
                  <a:noFill/>
                </a:ln>
                <a:effectLst/>
                <a:latin typeface="Google Sans Text"/>
              </a:rPr>
              <a:t> </a:t>
            </a:r>
            <a:r>
              <a:rPr lang="ar-SA" altLang="fr-FR" sz="2400" dirty="0">
                <a:latin typeface="Google Sans Text"/>
              </a:rPr>
              <a:t>(بتردد 4 من أصل 6) في نهايات المجالات/الوحدات</a:t>
            </a:r>
            <a:r>
              <a:rPr kumimoji="0" lang="fr-FR" altLang="fr-FR" sz="2400" b="0" i="0" u="none" strike="noStrike" cap="none" normalizeH="0" baseline="0" dirty="0">
                <a:ln>
                  <a:noFill/>
                </a:ln>
                <a:effectLst/>
                <a:latin typeface="Google Sans Text"/>
              </a:rPr>
              <a:t>. </a:t>
            </a:r>
          </a:p>
          <a:p>
            <a:pPr lvl="0" algn="just" rtl="1" eaLnBrk="0" fontAlgn="base" hangingPunct="0">
              <a:spcBef>
                <a:spcPct val="0"/>
              </a:spcBef>
              <a:spcAft>
                <a:spcPct val="0"/>
              </a:spcAft>
              <a:buFontTx/>
              <a:buChar char="•"/>
            </a:pPr>
            <a:r>
              <a:rPr lang="ar-SA" altLang="fr-FR" sz="2400" b="1" dirty="0">
                <a:latin typeface="Google Sans Text"/>
              </a:rPr>
              <a:t>التقويم المرحلي (التكويني)</a:t>
            </a:r>
            <a:r>
              <a:rPr kumimoji="0" lang="fr-FR" altLang="fr-FR" sz="2400" b="1" i="0" u="none" strike="noStrike" cap="none" normalizeH="0" baseline="0" dirty="0">
                <a:ln>
                  <a:noFill/>
                </a:ln>
                <a:effectLst/>
                <a:latin typeface="Google Sans Text"/>
                <a:cs typeface="Arial" panose="020B0604020202020204" pitchFamily="34" charset="0"/>
              </a:rPr>
              <a:t>:</a:t>
            </a:r>
            <a:r>
              <a:rPr kumimoji="0" lang="fr-FR" altLang="fr-FR" sz="2400" b="0" i="0" u="none" strike="noStrike" cap="none" normalizeH="0" baseline="0" dirty="0">
                <a:ln>
                  <a:noFill/>
                </a:ln>
                <a:effectLst/>
                <a:latin typeface="Google Sans Text"/>
              </a:rPr>
              <a:t> </a:t>
            </a:r>
            <a:r>
              <a:rPr lang="ar-SA" altLang="fr-FR" sz="2400" dirty="0">
                <a:latin typeface="Google Sans Text"/>
              </a:rPr>
              <a:t>سجل حضوراً ضعيفاً جداً لم يتجاوز</a:t>
            </a:r>
            <a:r>
              <a:rPr kumimoji="0" lang="fr-FR" altLang="fr-FR" sz="2400" b="0" i="0" u="none" strike="noStrike" cap="none" normalizeH="0" baseline="0" dirty="0">
                <a:ln>
                  <a:noFill/>
                </a:ln>
                <a:effectLst/>
                <a:latin typeface="Google Sans Text"/>
              </a:rPr>
              <a:t> </a:t>
            </a:r>
            <a:r>
              <a:rPr kumimoji="0" lang="fr-FR" altLang="fr-FR" sz="2400" b="1" i="0" u="none" strike="noStrike" cap="none" normalizeH="0" baseline="0" dirty="0">
                <a:ln>
                  <a:noFill/>
                </a:ln>
                <a:effectLst/>
                <a:latin typeface="Google Sans Text"/>
              </a:rPr>
              <a:t>16.7%</a:t>
            </a:r>
            <a:r>
              <a:rPr kumimoji="0" lang="fr-FR" altLang="fr-FR" sz="2400" b="0" i="0" u="none" strike="noStrike" cap="none" normalizeH="0" baseline="0" dirty="0">
                <a:ln>
                  <a:noFill/>
                </a:ln>
                <a:effectLst/>
                <a:latin typeface="Google Sans Text"/>
              </a:rPr>
              <a:t>. </a:t>
            </a:r>
          </a:p>
          <a:p>
            <a:pPr lvl="0" algn="just" rtl="1" eaLnBrk="0" fontAlgn="base" hangingPunct="0">
              <a:spcBef>
                <a:spcPct val="0"/>
              </a:spcBef>
              <a:spcAft>
                <a:spcPct val="0"/>
              </a:spcAft>
              <a:buFontTx/>
              <a:buChar char="•"/>
            </a:pPr>
            <a:r>
              <a:rPr lang="ar-SA" altLang="fr-FR" sz="2400" i="1" dirty="0">
                <a:latin typeface="Google Sans Text"/>
              </a:rPr>
              <a:t>الاستنتاج</a:t>
            </a:r>
            <a:r>
              <a:rPr lang="fr-FR" altLang="fr-FR" sz="2400" i="1" dirty="0">
                <a:latin typeface="Google Sans Text"/>
                <a:cs typeface="Arial" panose="020B0604020202020204" pitchFamily="34" charset="0"/>
              </a:rPr>
              <a:t>:</a:t>
            </a:r>
            <a:r>
              <a:rPr lang="fr-FR" altLang="fr-FR" sz="2400" dirty="0">
                <a:latin typeface="Google Sans Text"/>
              </a:rPr>
              <a:t> </a:t>
            </a:r>
            <a:r>
              <a:rPr lang="ar-SA" altLang="fr-FR" sz="2400" dirty="0">
                <a:latin typeface="Google Sans Text"/>
              </a:rPr>
              <a:t>هناك خلل كبير في التوازن بين أنواع التقويم داخل الكتب المقررة، مع إغفال تام للمحطة التشخيصية</a:t>
            </a:r>
            <a:r>
              <a:rPr kumimoji="0" lang="fr-FR" altLang="fr-FR" sz="2400" b="0" i="0" u="none" strike="noStrike" cap="none" normalizeH="0" baseline="0" dirty="0">
                <a:ln>
                  <a:noFill/>
                </a:ln>
                <a:effectLst/>
                <a:latin typeface="Google Sans Text"/>
              </a:rPr>
              <a:t>. </a:t>
            </a:r>
            <a:endParaRPr lang="fr-CA" sz="2400" dirty="0"/>
          </a:p>
        </p:txBody>
      </p:sp>
    </p:spTree>
    <p:extLst>
      <p:ext uri="{BB962C8B-B14F-4D97-AF65-F5344CB8AC3E}">
        <p14:creationId xmlns:p14="http://schemas.microsoft.com/office/powerpoint/2010/main" val="20916082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90F0723-9D02-58E8-3867-83676AA2D2EA}"/>
              </a:ext>
            </a:extLst>
          </p:cNvPr>
          <p:cNvSpPr/>
          <p:nvPr/>
        </p:nvSpPr>
        <p:spPr>
          <a:xfrm>
            <a:off x="457199" y="246185"/>
            <a:ext cx="11066585" cy="6166338"/>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4" name="TextBox 3">
            <a:extLst>
              <a:ext uri="{FF2B5EF4-FFF2-40B4-BE49-F238E27FC236}">
                <a16:creationId xmlns:a16="http://schemas.microsoft.com/office/drawing/2014/main" id="{2F1E39D4-279C-2289-D517-2CCE2060A9E0}"/>
              </a:ext>
            </a:extLst>
          </p:cNvPr>
          <p:cNvSpPr txBox="1"/>
          <p:nvPr/>
        </p:nvSpPr>
        <p:spPr>
          <a:xfrm>
            <a:off x="1031631" y="794717"/>
            <a:ext cx="9319846" cy="4154984"/>
          </a:xfrm>
          <a:prstGeom prst="rect">
            <a:avLst/>
          </a:prstGeom>
          <a:noFill/>
        </p:spPr>
        <p:txBody>
          <a:bodyPr wrap="square">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r-FR" sz="2400" b="1" i="0" u="none" strike="noStrike" cap="none" normalizeH="0" baseline="0" dirty="0">
                <a:ln>
                  <a:noFill/>
                </a:ln>
                <a:effectLst/>
                <a:latin typeface="Google Sans Text"/>
                <a:cs typeface="Arial" panose="020B0604020202020204" pitchFamily="34" charset="0"/>
              </a:rPr>
              <a:t>ثانياً: معيار وظيفية الأنشطة التعليمية (نسبة التحقق الإجمالية: 33.34%)</a:t>
            </a:r>
            <a:r>
              <a:rPr kumimoji="0" lang="fr-FR" altLang="fr-FR" sz="2400" b="0" i="0" u="none" strike="noStrike" cap="none" normalizeH="0" baseline="0" dirty="0">
                <a:ln>
                  <a:noFill/>
                </a:ln>
                <a:effectLst/>
                <a:latin typeface="Google Sans Text"/>
              </a:rPr>
              <a:t> </a:t>
            </a:r>
            <a:endParaRPr kumimoji="0" lang="fr-FR" altLang="fr-FR" sz="2400" b="0" i="0" u="none" strike="noStrike" cap="none" normalizeH="0" baseline="0" dirty="0">
              <a:ln>
                <a:noFill/>
              </a:ln>
              <a:effectLst/>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altLang="fr-FR" sz="2400" b="1" i="0" u="none" strike="noStrike" cap="none" normalizeH="0" baseline="0" dirty="0">
                <a:ln>
                  <a:noFill/>
                </a:ln>
                <a:effectLst/>
                <a:latin typeface="Google Sans Text"/>
                <a:cs typeface="Arial" panose="020B0604020202020204" pitchFamily="34" charset="0"/>
              </a:rPr>
              <a:t>النقاط الإيجابية</a:t>
            </a:r>
            <a:r>
              <a:rPr kumimoji="0" lang="fr-FR" altLang="fr-FR" sz="2400" b="1" i="0" u="none" strike="noStrike" cap="none" normalizeH="0" baseline="0" dirty="0">
                <a:ln>
                  <a:noFill/>
                </a:ln>
                <a:effectLst/>
                <a:latin typeface="Google Sans Text"/>
                <a:cs typeface="Arial" panose="020B0604020202020204" pitchFamily="34" charset="0"/>
              </a:rPr>
              <a:t>:</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انسجام الأنشطة مع خطوات ومراحل القراءة المنهجية بنسبة</a:t>
            </a:r>
            <a:r>
              <a:rPr kumimoji="0" lang="fr-FR" altLang="fr-FR" sz="2400" b="0" i="0" u="none" strike="noStrike" cap="none" normalizeH="0" baseline="0" dirty="0">
                <a:ln>
                  <a:noFill/>
                </a:ln>
                <a:effectLst/>
                <a:latin typeface="Google Sans Text"/>
              </a:rPr>
              <a:t> </a:t>
            </a:r>
            <a:r>
              <a:rPr kumimoji="0" lang="fr-FR" altLang="fr-FR" sz="2400" b="1" i="0" u="none" strike="noStrike" cap="none" normalizeH="0" baseline="0" dirty="0">
                <a:ln>
                  <a:noFill/>
                </a:ln>
                <a:effectLst/>
                <a:latin typeface="Google Sans Text"/>
              </a:rPr>
              <a:t>66.7%</a:t>
            </a:r>
            <a:r>
              <a:rPr kumimoji="0" lang="fr-FR" altLang="fr-FR" sz="2400" b="0" i="0" u="none" strike="noStrike" cap="none" normalizeH="0" baseline="0" dirty="0">
                <a:ln>
                  <a:noFill/>
                </a:ln>
                <a:effectLst/>
                <a:latin typeface="Google Sans Text"/>
              </a:rPr>
              <a:t> ، </a:t>
            </a:r>
            <a:r>
              <a:rPr kumimoji="0" lang="ar-SA" altLang="fr-FR" sz="2400" b="0" i="0" u="none" strike="noStrike" cap="none" normalizeH="0" baseline="0" dirty="0">
                <a:ln>
                  <a:noFill/>
                </a:ln>
                <a:effectLst/>
                <a:latin typeface="Google Sans Text"/>
                <a:cs typeface="Arial" panose="020B0604020202020204" pitchFamily="34" charset="0"/>
              </a:rPr>
              <a:t>وقدرتها على رصد مواطن القوة والضعف بنسبة</a:t>
            </a:r>
            <a:r>
              <a:rPr kumimoji="0" lang="fr-FR" altLang="fr-FR" sz="2400" b="0" i="0" u="none" strike="noStrike" cap="none" normalizeH="0" baseline="0" dirty="0">
                <a:ln>
                  <a:noFill/>
                </a:ln>
                <a:effectLst/>
                <a:latin typeface="Google Sans Text"/>
              </a:rPr>
              <a:t> </a:t>
            </a:r>
            <a:r>
              <a:rPr kumimoji="0" lang="fr-FR" altLang="fr-FR" sz="2400" b="1" i="0" u="none" strike="noStrike" cap="none" normalizeH="0" baseline="0" dirty="0">
                <a:ln>
                  <a:noFill/>
                </a:ln>
                <a:effectLst/>
                <a:latin typeface="Google Sans Text"/>
              </a:rPr>
              <a:t>83.3%</a:t>
            </a:r>
            <a:r>
              <a:rPr kumimoji="0" lang="fr-FR" altLang="fr-FR" sz="2400" b="0" i="0" u="none" strike="noStrike" cap="none" normalizeH="0" baseline="0" dirty="0">
                <a:ln>
                  <a:noFill/>
                </a:ln>
                <a:effectLst/>
                <a:latin typeface="Google Sans Text"/>
              </a:rPr>
              <a:t>. </a:t>
            </a: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altLang="fr-FR" sz="2400" b="1" i="0" u="none" strike="noStrike" cap="none" normalizeH="0" baseline="0" dirty="0">
                <a:ln>
                  <a:noFill/>
                </a:ln>
                <a:effectLst/>
                <a:latin typeface="Google Sans Text"/>
                <a:cs typeface="Arial" panose="020B0604020202020204" pitchFamily="34" charset="0"/>
              </a:rPr>
              <a:t>النقاط السلبية</a:t>
            </a:r>
            <a:r>
              <a:rPr kumimoji="0" lang="fr-FR" altLang="fr-FR" sz="2400" b="1" i="0" u="none" strike="noStrike" cap="none" normalizeH="0" baseline="0" dirty="0">
                <a:ln>
                  <a:noFill/>
                </a:ln>
                <a:effectLst/>
                <a:latin typeface="Google Sans Text"/>
                <a:cs typeface="Arial" panose="020B0604020202020204" pitchFamily="34" charset="0"/>
              </a:rPr>
              <a:t>:</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عدم مراعاة الفروق الفردية للمتعلمين، واقتصار الأنشطة على قياس الجوانب المعرفية (الحفظ والفهم المباشر) على حساب الجوانب المهارية</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بالإضافة إلى عجزها عن ربط المتعلم بوضعيات اجتماعية تسهل اندماجه في الحياة العامة</a:t>
            </a:r>
            <a:r>
              <a:rPr kumimoji="0" lang="fr-FR" altLang="fr-FR" sz="2400" b="0" i="0" u="none" strike="noStrike" cap="none" normalizeH="0" baseline="0" dirty="0">
                <a:ln>
                  <a:noFill/>
                </a:ln>
                <a:effectLst/>
                <a:latin typeface="Google Sans Text"/>
              </a:rPr>
              <a:t>. </a:t>
            </a: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r-FR" sz="2400" b="1" i="0" u="none" strike="noStrike" cap="none" normalizeH="0" baseline="0" dirty="0">
                <a:ln>
                  <a:noFill/>
                </a:ln>
                <a:effectLst/>
                <a:latin typeface="Google Sans Text"/>
                <a:cs typeface="Arial" panose="020B0604020202020204" pitchFamily="34" charset="0"/>
              </a:rPr>
              <a:t>ثالثاً: معيار صياغة الأنشطة التعليمية (نسبة التحقق الإجمالية: 63.32%)</a:t>
            </a:r>
            <a:r>
              <a:rPr kumimoji="0" lang="fr-FR" altLang="fr-FR" sz="2400" b="0" i="0" u="none" strike="noStrike" cap="none" normalizeH="0" baseline="0" dirty="0">
                <a:ln>
                  <a:noFill/>
                </a:ln>
                <a:effectLst/>
                <a:latin typeface="Google Sans Text"/>
              </a:rPr>
              <a:t> </a:t>
            </a:r>
            <a:endParaRPr kumimoji="0" lang="fr-FR" altLang="fr-FR" sz="2400" b="0" i="0" u="none" strike="noStrike" cap="none" normalizeH="0" baseline="0" dirty="0">
              <a:ln>
                <a:noFill/>
              </a:ln>
              <a:effectLst/>
            </a:endParaRPr>
          </a:p>
          <a:p>
            <a:pPr lvl="0" algn="just" rtl="1" eaLnBrk="0" fontAlgn="base" hangingPunct="0">
              <a:spcBef>
                <a:spcPct val="0"/>
              </a:spcBef>
              <a:spcAft>
                <a:spcPct val="0"/>
              </a:spcAft>
              <a:buFontTx/>
              <a:buChar char="•"/>
            </a:pPr>
            <a:r>
              <a:rPr kumimoji="0" lang="ar-SA" altLang="fr-FR" sz="2400" b="0" i="0" u="none" strike="noStrike" cap="none" normalizeH="0" baseline="0" dirty="0">
                <a:ln>
                  <a:noFill/>
                </a:ln>
                <a:effectLst/>
                <a:latin typeface="Google Sans Text"/>
                <a:cs typeface="Arial" panose="020B0604020202020204" pitchFamily="34" charset="0"/>
              </a:rPr>
              <a:t>حظي هذا المعيار بأعلى نسبة تحقق؛</a:t>
            </a:r>
            <a:r>
              <a:rPr kumimoji="0" lang="fr-FR" altLang="fr-FR" sz="2400" b="0" i="0" u="none" strike="noStrike" cap="none" normalizeH="0" baseline="0" dirty="0">
                <a:ln>
                  <a:noFill/>
                </a:ln>
                <a:effectLst/>
                <a:latin typeface="Google Sans Text"/>
                <a:cs typeface="Arial" panose="020B0604020202020204" pitchFamily="34" charset="0"/>
              </a:rPr>
              <a:t> </a:t>
            </a:r>
            <a:r>
              <a:rPr kumimoji="0" lang="ar-SA" altLang="fr-FR" sz="2400" b="0" i="0" u="none" strike="noStrike" cap="none" normalizeH="0" baseline="0" dirty="0">
                <a:ln>
                  <a:noFill/>
                </a:ln>
                <a:effectLst/>
                <a:latin typeface="Google Sans Text"/>
                <a:cs typeface="Arial" panose="020B0604020202020204" pitchFamily="34" charset="0"/>
              </a:rPr>
              <a:t>نظراً لتنوع صياغة الأنشطة بنسبة</a:t>
            </a:r>
            <a:r>
              <a:rPr kumimoji="0" lang="fr-FR" altLang="fr-FR" sz="2400" b="0" i="0" u="none" strike="noStrike" cap="none" normalizeH="0" baseline="0" dirty="0">
                <a:ln>
                  <a:noFill/>
                </a:ln>
                <a:effectLst/>
                <a:latin typeface="Google Sans Text"/>
                <a:cs typeface="Arial" panose="020B0604020202020204" pitchFamily="34" charset="0"/>
              </a:rPr>
              <a:t> </a:t>
            </a:r>
            <a:r>
              <a:rPr kumimoji="0" lang="fr-FR" altLang="fr-FR" sz="2400" b="1" i="0" u="none" strike="noStrike" cap="none" normalizeH="0" baseline="0" dirty="0">
                <a:ln>
                  <a:noFill/>
                </a:ln>
                <a:effectLst/>
                <a:latin typeface="Google Sans Text"/>
              </a:rPr>
              <a:t>100%</a:t>
            </a:r>
            <a:r>
              <a:rPr kumimoji="0" lang="fr-FR" altLang="fr-FR" sz="2400" b="0" i="0" u="none" strike="noStrike" cap="none" normalizeH="0" baseline="0" dirty="0">
                <a:ln>
                  <a:noFill/>
                </a:ln>
                <a:effectLst/>
                <a:latin typeface="Google Sans Text"/>
              </a:rPr>
              <a:t> ، </a:t>
            </a:r>
            <a:r>
              <a:rPr kumimoji="0" lang="ar-SA" altLang="fr-FR" sz="2400" b="0" i="0" u="none" strike="noStrike" cap="none" normalizeH="0" baseline="0" dirty="0">
                <a:ln>
                  <a:noFill/>
                </a:ln>
                <a:effectLst/>
                <a:latin typeface="Google Sans Text"/>
                <a:cs typeface="Arial" panose="020B0604020202020204" pitchFamily="34" charset="0"/>
              </a:rPr>
              <a:t>ووضوح ودقة المطلب بنسبة تفوق</a:t>
            </a:r>
            <a:r>
              <a:rPr kumimoji="0" lang="fr-FR" altLang="fr-FR" sz="2400" b="0" i="0" u="none" strike="noStrike" cap="none" normalizeH="0" baseline="0" dirty="0">
                <a:ln>
                  <a:noFill/>
                </a:ln>
                <a:effectLst/>
                <a:latin typeface="Google Sans Text"/>
              </a:rPr>
              <a:t> </a:t>
            </a:r>
            <a:r>
              <a:rPr kumimoji="0" lang="fr-FR" altLang="fr-FR" sz="2400" b="1" i="0" u="none" strike="noStrike" cap="none" normalizeH="0" baseline="0" dirty="0">
                <a:ln>
                  <a:noFill/>
                </a:ln>
                <a:effectLst/>
                <a:latin typeface="Google Sans Text"/>
              </a:rPr>
              <a:t>83%</a:t>
            </a:r>
            <a:r>
              <a:rPr kumimoji="0" lang="fr-FR" altLang="fr-FR" sz="2400" b="0" i="0" u="none" strike="noStrike" cap="none" normalizeH="0" baseline="0" dirty="0">
                <a:ln>
                  <a:noFill/>
                </a:ln>
                <a:effectLst/>
                <a:latin typeface="Google Sans Text"/>
              </a:rPr>
              <a:t> (5 </a:t>
            </a:r>
            <a:r>
              <a:rPr kumimoji="0" lang="ar-SA" altLang="fr-FR" sz="2400" b="0" i="0" u="none" strike="noStrike" cap="none" normalizeH="0" baseline="0" dirty="0">
                <a:ln>
                  <a:noFill/>
                </a:ln>
                <a:effectLst/>
                <a:latin typeface="Google Sans Text"/>
                <a:cs typeface="Arial" panose="020B0604020202020204" pitchFamily="34" charset="0"/>
              </a:rPr>
              <a:t>من أصل 6</a:t>
            </a:r>
            <a:r>
              <a:rPr kumimoji="0" lang="fr-FR" altLang="fr-FR" sz="2400" b="0" i="0" u="none" strike="noStrike" cap="none" normalizeH="0" baseline="0" dirty="0">
                <a:ln>
                  <a:noFill/>
                </a:ln>
                <a:effectLst/>
                <a:latin typeface="Google Sans Text"/>
              </a:rPr>
              <a:t>) ، </a:t>
            </a:r>
            <a:r>
              <a:rPr kumimoji="0" lang="ar-SA" altLang="fr-FR" sz="2400" b="0" i="0" u="none" strike="noStrike" cap="none" normalizeH="0" baseline="0" dirty="0">
                <a:ln>
                  <a:noFill/>
                </a:ln>
                <a:effectLst/>
                <a:latin typeface="Google Sans Text"/>
                <a:cs typeface="Arial" panose="020B0604020202020204" pitchFamily="34" charset="0"/>
              </a:rPr>
              <a:t>والتدرج من البسيط إلى المركب بنسبة</a:t>
            </a:r>
            <a:r>
              <a:rPr kumimoji="0" lang="fr-FR" altLang="fr-FR" sz="2400" b="0" i="0" u="none" strike="noStrike" cap="none" normalizeH="0" baseline="0" dirty="0">
                <a:ln>
                  <a:noFill/>
                </a:ln>
                <a:effectLst/>
                <a:latin typeface="Google Sans Text"/>
              </a:rPr>
              <a:t> </a:t>
            </a:r>
            <a:r>
              <a:rPr kumimoji="0" lang="fr-FR" altLang="fr-FR" sz="2400" b="1" i="0" u="none" strike="noStrike" cap="none" normalizeH="0" baseline="0" dirty="0">
                <a:ln>
                  <a:noFill/>
                </a:ln>
                <a:effectLst/>
                <a:latin typeface="Google Sans Text"/>
              </a:rPr>
              <a:t>66.7%</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بينما كانت النقطة الأضعف هي ملاءمة الأنشطة لمستوى المتعلمين ومن حيث العدد</a:t>
            </a:r>
            <a:r>
              <a:rPr kumimoji="0" lang="fr-FR" altLang="fr-FR" sz="2400" b="0" i="0" u="none" strike="noStrike" cap="none" normalizeH="0" baseline="0" dirty="0">
                <a:ln>
                  <a:noFill/>
                </a:ln>
                <a:effectLst/>
                <a:latin typeface="Google Sans Text"/>
                <a:cs typeface="Arial" panose="020B0604020202020204" pitchFamily="34" charset="0"/>
              </a:rPr>
              <a:t> </a:t>
            </a:r>
            <a:r>
              <a:rPr kumimoji="0" lang="fr-FR" altLang="fr-FR" sz="2400" b="1" i="0" u="none" strike="noStrike" cap="none" normalizeH="0" baseline="0" dirty="0">
                <a:ln>
                  <a:noFill/>
                </a:ln>
                <a:effectLst/>
                <a:latin typeface="Google Sans Text"/>
              </a:rPr>
              <a:t>%</a:t>
            </a:r>
            <a:r>
              <a:rPr kumimoji="0" lang="ar-SA" altLang="fr-FR" sz="2400" b="0" i="0" u="none" strike="noStrike" cap="none" normalizeH="0" baseline="0" dirty="0">
                <a:ln>
                  <a:noFill/>
                </a:ln>
                <a:effectLst/>
                <a:latin typeface="Google Sans Text"/>
                <a:cs typeface="Arial" panose="020B0604020202020204" pitchFamily="34" charset="0"/>
              </a:rPr>
              <a:t>33.3</a:t>
            </a:r>
            <a:r>
              <a:rPr kumimoji="0" lang="fr-FR" altLang="fr-FR" sz="2400" b="0" i="0" u="none" strike="noStrike" cap="none" normalizeH="0" baseline="0" dirty="0">
                <a:ln>
                  <a:noFill/>
                </a:ln>
                <a:effectLst/>
                <a:latin typeface="Google Sans Text"/>
              </a:rPr>
              <a:t>.</a:t>
            </a:r>
          </a:p>
        </p:txBody>
      </p:sp>
    </p:spTree>
    <p:extLst>
      <p:ext uri="{BB962C8B-B14F-4D97-AF65-F5344CB8AC3E}">
        <p14:creationId xmlns:p14="http://schemas.microsoft.com/office/powerpoint/2010/main" val="41834029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766984D-9526-5B9F-F4C4-97DB20395314}"/>
              </a:ext>
            </a:extLst>
          </p:cNvPr>
          <p:cNvSpPr/>
          <p:nvPr/>
        </p:nvSpPr>
        <p:spPr>
          <a:xfrm>
            <a:off x="457199" y="246185"/>
            <a:ext cx="11066585" cy="6166338"/>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4" name="TextBox 3">
            <a:extLst>
              <a:ext uri="{FF2B5EF4-FFF2-40B4-BE49-F238E27FC236}">
                <a16:creationId xmlns:a16="http://schemas.microsoft.com/office/drawing/2014/main" id="{3160742D-753B-375A-5DA1-EE514E7C5685}"/>
              </a:ext>
            </a:extLst>
          </p:cNvPr>
          <p:cNvSpPr txBox="1"/>
          <p:nvPr/>
        </p:nvSpPr>
        <p:spPr>
          <a:xfrm>
            <a:off x="926123" y="722202"/>
            <a:ext cx="9882554" cy="3416320"/>
          </a:xfrm>
          <a:prstGeom prst="rect">
            <a:avLst/>
          </a:prstGeom>
          <a:noFill/>
        </p:spPr>
        <p:txBody>
          <a:bodyPr wrap="square">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r-FR" sz="2400" b="1" i="0" u="none" strike="noStrike" cap="none" normalizeH="0" baseline="0" dirty="0">
                <a:ln>
                  <a:noFill/>
                </a:ln>
                <a:effectLst/>
                <a:latin typeface="Google Sans Text"/>
                <a:cs typeface="Arial" panose="020B0604020202020204" pitchFamily="34" charset="0"/>
              </a:rPr>
              <a:t>المحور الثالث: نتائج الملاحظة الصفية (الممارسة الفعلية)</a:t>
            </a:r>
            <a:endParaRPr kumimoji="0" lang="fr-FR" altLang="fr-FR" sz="2400" b="1" i="0" u="none" strike="noStrike" cap="none" normalizeH="0" baseline="0" dirty="0">
              <a:ln>
                <a:noFill/>
              </a:ln>
              <a:effectLst/>
              <a:latin typeface="Google Sans"/>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r-FR" sz="2400" b="0" i="0" u="none" strike="noStrike" cap="none" normalizeH="0" baseline="0" dirty="0">
                <a:ln>
                  <a:noFill/>
                </a:ln>
                <a:effectLst/>
                <a:latin typeface="Google Sans Text"/>
                <a:cs typeface="Arial" panose="020B0604020202020204" pitchFamily="34" charset="0"/>
              </a:rPr>
              <a:t>شكلت الزيارات الصفية أداة لمعاينة تنزيل التقويم واقعياً في الجذاذات وداخل الفصول بناءً على ثلاثة معايير (التخطيط، التنفيذ، والاستثمار)</a:t>
            </a:r>
            <a:r>
              <a:rPr kumimoji="0" lang="fr-FR" altLang="fr-FR" sz="2400" b="0" i="0" u="none" strike="noStrike" cap="none" normalizeH="0" baseline="0" dirty="0">
                <a:ln>
                  <a:noFill/>
                </a:ln>
                <a:effectLst/>
                <a:latin typeface="Google Sans Text"/>
                <a:cs typeface="Arial" panose="020B0604020202020204" pitchFamily="34" charset="0"/>
              </a:rPr>
              <a:t>:</a:t>
            </a:r>
            <a:endParaRPr kumimoji="0" lang="fr-FR" altLang="fr-FR" sz="2400" b="0" i="0" u="none" strike="noStrike" cap="none" normalizeH="0" baseline="0" dirty="0">
              <a:ln>
                <a:noFill/>
              </a:ln>
              <a:effectLst/>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altLang="fr-FR" sz="2400" b="1" i="0" u="none" strike="noStrike" cap="none" normalizeH="0" baseline="0" dirty="0">
                <a:ln>
                  <a:noFill/>
                </a:ln>
                <a:effectLst/>
                <a:latin typeface="Google Sans Text"/>
                <a:cs typeface="Arial" panose="020B0604020202020204" pitchFamily="34" charset="0"/>
              </a:rPr>
              <a:t>معيار التخطيط (نسبة التحقق 70%)</a:t>
            </a:r>
            <a:r>
              <a:rPr kumimoji="0" lang="fr-FR" altLang="fr-FR" sz="2400" b="1" i="0" u="none" strike="noStrike" cap="none" normalizeH="0" baseline="0" dirty="0">
                <a:ln>
                  <a:noFill/>
                </a:ln>
                <a:effectLst/>
                <a:latin typeface="Google Sans Text"/>
                <a:cs typeface="Arial" panose="020B0604020202020204" pitchFamily="34" charset="0"/>
              </a:rPr>
              <a:t>:</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أكدت الملاحظة أن نسبة</a:t>
            </a:r>
            <a:r>
              <a:rPr kumimoji="0" lang="fr-FR" altLang="fr-FR" sz="2400" b="0" i="0" u="none" strike="noStrike" cap="none" normalizeH="0" baseline="0" dirty="0">
                <a:ln>
                  <a:noFill/>
                </a:ln>
                <a:effectLst/>
                <a:latin typeface="Google Sans Text"/>
              </a:rPr>
              <a:t> </a:t>
            </a:r>
            <a:r>
              <a:rPr kumimoji="0" lang="fr-FR" altLang="fr-FR" sz="2400" b="1" i="0" u="none" strike="noStrike" cap="none" normalizeH="0" baseline="0" dirty="0">
                <a:ln>
                  <a:noFill/>
                </a:ln>
                <a:effectLst/>
                <a:latin typeface="Google Sans Text"/>
              </a:rPr>
              <a:t>100%</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من الأساتذة يدمجون عنصر التقويم في جذاذاتهم</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ومع ذلك، وُجد اختلاف في طريقة توطينه؛</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فمنهم من يضعه في نهاية كل مرحلة تعليمية، ومنهم من يرجئه إلى نهاية الدرس ككل</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كما أن مؤشر "اختيار الوقت المناسب للتقويم" سجل نسبة متوسطة بلغت</a:t>
            </a:r>
            <a:r>
              <a:rPr kumimoji="0" lang="fr-FR" altLang="fr-FR" sz="2400" b="0" i="0" u="none" strike="noStrike" cap="none" normalizeH="0" baseline="0" dirty="0">
                <a:ln>
                  <a:noFill/>
                </a:ln>
                <a:effectLst/>
                <a:latin typeface="Google Sans Text"/>
                <a:cs typeface="Arial" panose="020B0604020202020204" pitchFamily="34" charset="0"/>
              </a:rPr>
              <a:t> </a:t>
            </a:r>
            <a:r>
              <a:rPr kumimoji="0" lang="fr-FR" altLang="fr-FR" sz="2400" b="1" i="0" u="none" strike="noStrike" cap="none" normalizeH="0" baseline="0" dirty="0">
                <a:ln>
                  <a:noFill/>
                </a:ln>
                <a:effectLst/>
                <a:latin typeface="Google Sans Text"/>
              </a:rPr>
              <a:t>40%</a:t>
            </a:r>
            <a:r>
              <a:rPr kumimoji="0" lang="fr-FR" altLang="fr-FR" sz="2400" b="0" i="0" u="none" strike="noStrike" cap="none" normalizeH="0" baseline="0" dirty="0">
                <a:ln>
                  <a:noFill/>
                </a:ln>
                <a:effectLst/>
                <a:latin typeface="Google Sans Text"/>
              </a:rPr>
              <a:t>. </a:t>
            </a: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altLang="fr-FR" sz="2400" b="1" i="0" u="none" strike="noStrike" cap="none" normalizeH="0" baseline="0" dirty="0">
                <a:ln>
                  <a:noFill/>
                </a:ln>
                <a:effectLst/>
                <a:latin typeface="Google Sans Text"/>
                <a:cs typeface="Arial" panose="020B0604020202020204" pitchFamily="34" charset="0"/>
              </a:rPr>
              <a:t>معيار التنفيذ والاستثمار</a:t>
            </a:r>
            <a:r>
              <a:rPr kumimoji="0" lang="fr-FR" altLang="fr-FR" sz="2400" b="1" i="0" u="none" strike="noStrike" cap="none" normalizeH="0" baseline="0" dirty="0">
                <a:ln>
                  <a:noFill/>
                </a:ln>
                <a:effectLst/>
                <a:latin typeface="Google Sans Text"/>
                <a:cs typeface="Arial" panose="020B0604020202020204" pitchFamily="34" charset="0"/>
              </a:rPr>
              <a:t>:</a:t>
            </a:r>
            <a:r>
              <a:rPr kumimoji="0" lang="fr-FR" altLang="fr-FR" sz="2400" b="0" i="0" u="none" strike="noStrike" cap="none" normalizeH="0" baseline="0" dirty="0">
                <a:ln>
                  <a:noFill/>
                </a:ln>
                <a:effectLst/>
                <a:latin typeface="Google Sans Text"/>
              </a:rPr>
              <a:t> (</a:t>
            </a:r>
            <a:r>
              <a:rPr kumimoji="0" lang="ar-SA" altLang="fr-FR" sz="2400" b="0" i="0" u="none" strike="noStrike" cap="none" normalizeH="0" baseline="0" dirty="0">
                <a:ln>
                  <a:noFill/>
                </a:ln>
                <a:effectLst/>
                <a:latin typeface="Google Sans Text"/>
                <a:cs typeface="Arial" panose="020B0604020202020204" pitchFamily="34" charset="0"/>
              </a:rPr>
              <a:t>أشارت البداية إلى رصد كيفية الانتقال من التخطيط إلى الأجرأة، والتركيز على مدى استثمار النتائج لمعالجة تعثرات المتعلمين وبناء خطط الدعم</a:t>
            </a:r>
            <a:r>
              <a:rPr kumimoji="0" lang="fr-FR" altLang="fr-FR" sz="2400" b="0" i="0" u="none" strike="noStrike" cap="none" normalizeH="0" baseline="0" dirty="0">
                <a:ln>
                  <a:noFill/>
                </a:ln>
                <a:effectLst/>
                <a:latin typeface="Google Sans Text"/>
              </a:rPr>
              <a:t>).</a:t>
            </a:r>
          </a:p>
        </p:txBody>
      </p:sp>
    </p:spTree>
    <p:extLst>
      <p:ext uri="{BB962C8B-B14F-4D97-AF65-F5344CB8AC3E}">
        <p14:creationId xmlns:p14="http://schemas.microsoft.com/office/powerpoint/2010/main" val="14996578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52D4CA0-F71F-2FCD-E1F9-D7B5CCE08F48}"/>
              </a:ext>
            </a:extLst>
          </p:cNvPr>
          <p:cNvSpPr/>
          <p:nvPr/>
        </p:nvSpPr>
        <p:spPr>
          <a:xfrm>
            <a:off x="457199" y="246185"/>
            <a:ext cx="11066585" cy="6166338"/>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4" name="TextBox 3">
            <a:extLst>
              <a:ext uri="{FF2B5EF4-FFF2-40B4-BE49-F238E27FC236}">
                <a16:creationId xmlns:a16="http://schemas.microsoft.com/office/drawing/2014/main" id="{B2B5F2BD-AD41-77D8-C280-231CF04B9C8A}"/>
              </a:ext>
            </a:extLst>
          </p:cNvPr>
          <p:cNvSpPr txBox="1"/>
          <p:nvPr/>
        </p:nvSpPr>
        <p:spPr>
          <a:xfrm>
            <a:off x="668216" y="533797"/>
            <a:ext cx="10585938" cy="5262979"/>
          </a:xfrm>
          <a:prstGeom prst="rect">
            <a:avLst/>
          </a:prstGeom>
          <a:noFill/>
        </p:spPr>
        <p:txBody>
          <a:bodyPr wrap="square">
            <a:spAutoFit/>
          </a:bodyPr>
          <a:lstStyle/>
          <a:p>
            <a:pPr algn="just" rtl="1"/>
            <a:r>
              <a:rPr lang="fr-FR" sz="2400" b="1" dirty="0" err="1">
                <a:solidFill>
                  <a:srgbClr val="FF0000"/>
                </a:solidFill>
              </a:rPr>
              <a:t>التوصيات</a:t>
            </a:r>
            <a:r>
              <a:rPr lang="fr-FR" sz="2400" b="1" dirty="0">
                <a:solidFill>
                  <a:srgbClr val="FF0000"/>
                </a:solidFill>
              </a:rPr>
              <a:t> </a:t>
            </a:r>
            <a:r>
              <a:rPr lang="fr-FR" sz="2400" b="1" dirty="0" err="1">
                <a:solidFill>
                  <a:srgbClr val="FF0000"/>
                </a:solidFill>
              </a:rPr>
              <a:t>والمقترحات</a:t>
            </a:r>
            <a:r>
              <a:rPr lang="fr-FR" sz="2400" b="1" dirty="0">
                <a:solidFill>
                  <a:srgbClr val="FF0000"/>
                </a:solidFill>
              </a:rPr>
              <a:t> </a:t>
            </a:r>
            <a:r>
              <a:rPr lang="fr-FR" sz="2400" b="1" dirty="0" err="1">
                <a:solidFill>
                  <a:srgbClr val="FF0000"/>
                </a:solidFill>
              </a:rPr>
              <a:t>الديدكتيكية</a:t>
            </a:r>
            <a:r>
              <a:rPr lang="fr-FR" sz="2400" b="1" dirty="0">
                <a:solidFill>
                  <a:srgbClr val="FF0000"/>
                </a:solidFill>
              </a:rPr>
              <a:t> </a:t>
            </a:r>
            <a:r>
              <a:rPr lang="fr-FR" sz="2400" b="1" dirty="0" err="1">
                <a:solidFill>
                  <a:srgbClr val="FF0000"/>
                </a:solidFill>
              </a:rPr>
              <a:t>المنبثقة</a:t>
            </a:r>
            <a:r>
              <a:rPr lang="fr-FR" sz="2400" b="1" dirty="0">
                <a:solidFill>
                  <a:srgbClr val="FF0000"/>
                </a:solidFill>
              </a:rPr>
              <a:t> </a:t>
            </a:r>
            <a:r>
              <a:rPr lang="fr-FR" sz="2400" b="1" dirty="0" err="1">
                <a:solidFill>
                  <a:srgbClr val="FF0000"/>
                </a:solidFill>
              </a:rPr>
              <a:t>عن</a:t>
            </a:r>
            <a:r>
              <a:rPr lang="fr-FR" sz="2400" b="1" dirty="0">
                <a:solidFill>
                  <a:srgbClr val="FF0000"/>
                </a:solidFill>
              </a:rPr>
              <a:t> </a:t>
            </a:r>
            <a:r>
              <a:rPr lang="fr-FR" sz="2400" b="1" dirty="0" err="1">
                <a:solidFill>
                  <a:srgbClr val="FF0000"/>
                </a:solidFill>
              </a:rPr>
              <a:t>الفصل</a:t>
            </a:r>
            <a:endParaRPr lang="fr-FR" sz="2400" b="1" dirty="0">
              <a:solidFill>
                <a:srgbClr val="FF0000"/>
              </a:solidFill>
            </a:endParaRPr>
          </a:p>
          <a:p>
            <a:pPr algn="just" rtl="1"/>
            <a:r>
              <a:rPr lang="fr-FR" sz="2400" dirty="0" err="1"/>
              <a:t>أفرزت</a:t>
            </a:r>
            <a:r>
              <a:rPr lang="fr-FR" sz="2400" dirty="0"/>
              <a:t> </a:t>
            </a:r>
            <a:r>
              <a:rPr lang="fr-FR" sz="2400" dirty="0" err="1"/>
              <a:t>أشغال</a:t>
            </a:r>
            <a:r>
              <a:rPr lang="fr-FR" sz="2400" dirty="0"/>
              <a:t> </a:t>
            </a:r>
            <a:r>
              <a:rPr lang="fr-FR" sz="2400" dirty="0" err="1"/>
              <a:t>هذا</a:t>
            </a:r>
            <a:r>
              <a:rPr lang="fr-FR" sz="2400" dirty="0"/>
              <a:t> </a:t>
            </a:r>
            <a:r>
              <a:rPr lang="fr-FR" sz="2400" dirty="0" err="1"/>
              <a:t>الفصل</a:t>
            </a:r>
            <a:r>
              <a:rPr lang="fr-FR" sz="2400" dirty="0"/>
              <a:t> </a:t>
            </a:r>
            <a:r>
              <a:rPr lang="fr-FR" sz="2400" dirty="0" err="1"/>
              <a:t>مجموعة</a:t>
            </a:r>
            <a:r>
              <a:rPr lang="fr-FR" sz="2400" dirty="0"/>
              <a:t> </a:t>
            </a:r>
            <a:r>
              <a:rPr lang="fr-FR" sz="2400" dirty="0" err="1"/>
              <a:t>من</a:t>
            </a:r>
            <a:r>
              <a:rPr lang="fr-FR" sz="2400" dirty="0"/>
              <a:t> </a:t>
            </a:r>
            <a:r>
              <a:rPr lang="fr-FR" sz="2400" dirty="0" err="1"/>
              <a:t>التوصيات</a:t>
            </a:r>
            <a:r>
              <a:rPr lang="fr-FR" sz="2400" dirty="0"/>
              <a:t> </a:t>
            </a:r>
            <a:r>
              <a:rPr lang="fr-FR" sz="2400" dirty="0" err="1"/>
              <a:t>العملية</a:t>
            </a:r>
            <a:r>
              <a:rPr lang="fr-FR" sz="2400" dirty="0"/>
              <a:t> </a:t>
            </a:r>
            <a:r>
              <a:rPr lang="fr-FR" sz="2400" dirty="0" err="1"/>
              <a:t>لتطوير</a:t>
            </a:r>
            <a:r>
              <a:rPr lang="fr-FR" sz="2400" dirty="0"/>
              <a:t> </a:t>
            </a:r>
            <a:r>
              <a:rPr lang="fr-FR" sz="2400" dirty="0" err="1"/>
              <a:t>تقويم</a:t>
            </a:r>
            <a:r>
              <a:rPr lang="fr-FR" sz="2400" dirty="0"/>
              <a:t> </a:t>
            </a:r>
            <a:r>
              <a:rPr lang="fr-FR" sz="2400" dirty="0" err="1"/>
              <a:t>الدرس</a:t>
            </a:r>
            <a:r>
              <a:rPr lang="fr-FR" sz="2400" dirty="0"/>
              <a:t> </a:t>
            </a:r>
            <a:r>
              <a:rPr lang="fr-FR" sz="2400" dirty="0" err="1"/>
              <a:t>القرائي</a:t>
            </a:r>
            <a:r>
              <a:rPr lang="fr-FR" sz="2400" dirty="0"/>
              <a:t>:</a:t>
            </a:r>
          </a:p>
          <a:p>
            <a:pPr algn="just" rtl="1"/>
            <a:r>
              <a:rPr lang="fr-FR" sz="2400" b="1" dirty="0" err="1"/>
              <a:t>مأسسة</a:t>
            </a:r>
            <a:r>
              <a:rPr lang="fr-FR" sz="2400" b="1" dirty="0"/>
              <a:t> </a:t>
            </a:r>
            <a:r>
              <a:rPr lang="fr-FR" sz="2400" b="1" dirty="0" err="1"/>
              <a:t>التقويم</a:t>
            </a:r>
            <a:r>
              <a:rPr lang="fr-FR" sz="2400" b="1" dirty="0"/>
              <a:t> </a:t>
            </a:r>
            <a:r>
              <a:rPr lang="fr-FR" sz="2400" b="1" dirty="0" err="1"/>
              <a:t>التشخيصي</a:t>
            </a:r>
            <a:r>
              <a:rPr lang="fr-FR" sz="2400" b="1" dirty="0"/>
              <a:t>:</a:t>
            </a:r>
            <a:r>
              <a:rPr lang="fr-FR" sz="2400" dirty="0"/>
              <a:t> </a:t>
            </a:r>
            <a:r>
              <a:rPr lang="fr-FR" sz="2400" dirty="0" err="1"/>
              <a:t>ضرورة</a:t>
            </a:r>
            <a:r>
              <a:rPr lang="fr-FR" sz="2400" dirty="0"/>
              <a:t> </a:t>
            </a:r>
            <a:r>
              <a:rPr lang="fr-FR" sz="2400" dirty="0" err="1"/>
              <a:t>إدراجه</a:t>
            </a:r>
            <a:r>
              <a:rPr lang="fr-FR" sz="2400" dirty="0"/>
              <a:t> </a:t>
            </a:r>
            <a:r>
              <a:rPr lang="fr-FR" sz="2400" dirty="0" err="1"/>
              <a:t>بشكل</a:t>
            </a:r>
            <a:r>
              <a:rPr lang="fr-FR" sz="2400" dirty="0"/>
              <a:t> </a:t>
            </a:r>
            <a:r>
              <a:rPr lang="fr-FR" sz="2400" dirty="0" err="1"/>
              <a:t>صريح</a:t>
            </a:r>
            <a:r>
              <a:rPr lang="fr-FR" sz="2400" dirty="0"/>
              <a:t> </a:t>
            </a:r>
            <a:r>
              <a:rPr lang="fr-FR" sz="2400" dirty="0" err="1"/>
              <a:t>في</a:t>
            </a:r>
            <a:r>
              <a:rPr lang="fr-FR" sz="2400" dirty="0"/>
              <a:t> </a:t>
            </a:r>
            <a:r>
              <a:rPr lang="fr-FR" sz="2400" dirty="0" err="1"/>
              <a:t>بداية</a:t>
            </a:r>
            <a:r>
              <a:rPr lang="fr-FR" sz="2400" dirty="0"/>
              <a:t> </a:t>
            </a:r>
            <a:r>
              <a:rPr lang="fr-FR" sz="2400" dirty="0" err="1"/>
              <a:t>السنة</a:t>
            </a:r>
            <a:r>
              <a:rPr lang="fr-FR" sz="2400" dirty="0"/>
              <a:t> </a:t>
            </a:r>
            <a:r>
              <a:rPr lang="fr-FR" sz="2400" dirty="0" err="1"/>
              <a:t>الدراسية</a:t>
            </a:r>
            <a:r>
              <a:rPr lang="fr-FR" sz="2400" dirty="0"/>
              <a:t> </a:t>
            </a:r>
            <a:r>
              <a:rPr lang="fr-FR" sz="2400" dirty="0" err="1"/>
              <a:t>وفي</a:t>
            </a:r>
            <a:r>
              <a:rPr lang="fr-FR" sz="2400" dirty="0"/>
              <a:t> </a:t>
            </a:r>
            <a:r>
              <a:rPr lang="fr-FR" sz="2400" dirty="0" err="1"/>
              <a:t>بداية</a:t>
            </a:r>
            <a:r>
              <a:rPr lang="fr-FR" sz="2400" dirty="0"/>
              <a:t> </a:t>
            </a:r>
            <a:r>
              <a:rPr lang="fr-FR" sz="2400" dirty="0" err="1"/>
              <a:t>كل</a:t>
            </a:r>
            <a:r>
              <a:rPr lang="fr-FR" sz="2400" dirty="0"/>
              <a:t> </a:t>
            </a:r>
            <a:r>
              <a:rPr lang="fr-FR" sz="2400" dirty="0" err="1"/>
              <a:t>وحدة</a:t>
            </a:r>
            <a:r>
              <a:rPr lang="fr-FR" sz="2400" dirty="0"/>
              <a:t> </a:t>
            </a:r>
            <a:r>
              <a:rPr lang="fr-FR" sz="2400" dirty="0" err="1"/>
              <a:t>قرائية</a:t>
            </a:r>
            <a:r>
              <a:rPr lang="fr-FR" sz="2400" dirty="0"/>
              <a:t> </a:t>
            </a:r>
            <a:r>
              <a:rPr lang="fr-FR" sz="2400" dirty="0" err="1"/>
              <a:t>لتحديد</a:t>
            </a:r>
            <a:r>
              <a:rPr lang="fr-FR" sz="2400" dirty="0"/>
              <a:t> </a:t>
            </a:r>
            <a:r>
              <a:rPr lang="fr-FR" sz="2400" dirty="0" err="1"/>
              <a:t>المكتسبات</a:t>
            </a:r>
            <a:r>
              <a:rPr lang="fr-FR" sz="2400" dirty="0"/>
              <a:t> </a:t>
            </a:r>
            <a:r>
              <a:rPr lang="fr-FR" sz="2400" dirty="0" err="1"/>
              <a:t>السابقة</a:t>
            </a:r>
            <a:r>
              <a:rPr lang="fr-FR" sz="2400" dirty="0"/>
              <a:t> </a:t>
            </a:r>
            <a:r>
              <a:rPr lang="fr-FR" sz="2400" dirty="0" err="1"/>
              <a:t>والمستلزمات</a:t>
            </a:r>
            <a:r>
              <a:rPr lang="fr-FR" sz="2400" dirty="0"/>
              <a:t>.</a:t>
            </a:r>
          </a:p>
          <a:p>
            <a:pPr algn="just" rtl="1"/>
            <a:r>
              <a:rPr lang="fr-FR" sz="2400" b="1" dirty="0" err="1"/>
              <a:t>تفعيل</a:t>
            </a:r>
            <a:r>
              <a:rPr lang="fr-FR" sz="2400" b="1" dirty="0"/>
              <a:t> </a:t>
            </a:r>
            <a:r>
              <a:rPr lang="fr-FR" sz="2400" b="1" dirty="0" err="1"/>
              <a:t>التقويم</a:t>
            </a:r>
            <a:r>
              <a:rPr lang="fr-FR" sz="2400" b="1" dirty="0"/>
              <a:t> </a:t>
            </a:r>
            <a:r>
              <a:rPr lang="fr-FR" sz="2400" b="1" dirty="0" err="1"/>
              <a:t>التكويني</a:t>
            </a:r>
            <a:r>
              <a:rPr lang="fr-FR" sz="2400" b="1" dirty="0"/>
              <a:t>:</a:t>
            </a:r>
            <a:r>
              <a:rPr lang="fr-FR" sz="2400" dirty="0"/>
              <a:t> </a:t>
            </a:r>
            <a:r>
              <a:rPr lang="fr-FR" sz="2400" dirty="0" err="1"/>
              <a:t>إدماج</a:t>
            </a:r>
            <a:r>
              <a:rPr lang="fr-FR" sz="2400" dirty="0"/>
              <a:t> </a:t>
            </a:r>
            <a:r>
              <a:rPr lang="fr-FR" sz="2400" dirty="0" err="1"/>
              <a:t>التقويم</a:t>
            </a:r>
            <a:r>
              <a:rPr lang="fr-FR" sz="2400" dirty="0"/>
              <a:t> </a:t>
            </a:r>
            <a:r>
              <a:rPr lang="fr-FR" sz="2400" dirty="0" err="1"/>
              <a:t>المرحلي</a:t>
            </a:r>
            <a:r>
              <a:rPr lang="fr-FR" sz="2400" dirty="0"/>
              <a:t> </a:t>
            </a:r>
            <a:r>
              <a:rPr lang="fr-FR" sz="2400" dirty="0" err="1"/>
              <a:t>ليرفق</a:t>
            </a:r>
            <a:r>
              <a:rPr lang="fr-FR" sz="2400" dirty="0"/>
              <a:t> </a:t>
            </a:r>
            <a:r>
              <a:rPr lang="fr-FR" sz="2400" dirty="0" err="1"/>
              <a:t>سيرورة</a:t>
            </a:r>
            <a:r>
              <a:rPr lang="fr-FR" sz="2400" dirty="0"/>
              <a:t> </a:t>
            </a:r>
            <a:r>
              <a:rPr lang="fr-FR" sz="2400" dirty="0" err="1"/>
              <a:t>بناء</a:t>
            </a:r>
            <a:r>
              <a:rPr lang="fr-FR" sz="2400" dirty="0"/>
              <a:t> </a:t>
            </a:r>
            <a:r>
              <a:rPr lang="fr-FR" sz="2400" dirty="0" err="1"/>
              <a:t>التعلمات</a:t>
            </a:r>
            <a:r>
              <a:rPr lang="fr-FR" sz="2400" dirty="0"/>
              <a:t>، </a:t>
            </a:r>
            <a:r>
              <a:rPr lang="fr-FR" sz="2400" dirty="0" err="1"/>
              <a:t>عوض</a:t>
            </a:r>
            <a:r>
              <a:rPr lang="fr-FR" sz="2400" dirty="0"/>
              <a:t> </a:t>
            </a:r>
            <a:r>
              <a:rPr lang="fr-FR" sz="2400" dirty="0" err="1"/>
              <a:t>الاكتفاء</a:t>
            </a:r>
            <a:r>
              <a:rPr lang="fr-FR" sz="2400" dirty="0"/>
              <a:t> </a:t>
            </a:r>
            <a:r>
              <a:rPr lang="fr-FR" sz="2400" dirty="0" err="1"/>
              <a:t>بالتقويمات</a:t>
            </a:r>
            <a:r>
              <a:rPr lang="fr-FR" sz="2400" dirty="0"/>
              <a:t> </a:t>
            </a:r>
            <a:r>
              <a:rPr lang="fr-FR" sz="2400" dirty="0" err="1"/>
              <a:t>الإجمالية</a:t>
            </a:r>
            <a:r>
              <a:rPr lang="fr-FR" sz="2400" dirty="0"/>
              <a:t> </a:t>
            </a:r>
            <a:r>
              <a:rPr lang="fr-FR" sz="2400" dirty="0" err="1"/>
              <a:t>الختامية</a:t>
            </a:r>
            <a:r>
              <a:rPr lang="fr-FR" sz="2400" dirty="0"/>
              <a:t>.</a:t>
            </a:r>
          </a:p>
          <a:p>
            <a:pPr algn="just" rtl="1"/>
            <a:r>
              <a:rPr lang="fr-FR" sz="2400" b="1" dirty="0" err="1"/>
              <a:t>مراعاة</a:t>
            </a:r>
            <a:r>
              <a:rPr lang="fr-FR" sz="2400" b="1" dirty="0"/>
              <a:t> </a:t>
            </a:r>
            <a:r>
              <a:rPr lang="fr-FR" sz="2400" b="1" dirty="0" err="1"/>
              <a:t>الفروق</a:t>
            </a:r>
            <a:r>
              <a:rPr lang="fr-FR" sz="2400" b="1" dirty="0"/>
              <a:t> </a:t>
            </a:r>
            <a:r>
              <a:rPr lang="fr-FR" sz="2400" b="1" dirty="0" err="1"/>
              <a:t>الفردية</a:t>
            </a:r>
            <a:r>
              <a:rPr lang="fr-FR" sz="2400" b="1" dirty="0"/>
              <a:t>:</a:t>
            </a:r>
            <a:r>
              <a:rPr lang="fr-FR" sz="2400" dirty="0"/>
              <a:t> </a:t>
            </a:r>
            <a:r>
              <a:rPr lang="fr-FR" sz="2400" dirty="0" err="1"/>
              <a:t>تكييف</a:t>
            </a:r>
            <a:r>
              <a:rPr lang="fr-FR" sz="2400" dirty="0"/>
              <a:t> </a:t>
            </a:r>
            <a:r>
              <a:rPr lang="fr-FR" sz="2400" dirty="0" err="1"/>
              <a:t>الأنشطة</a:t>
            </a:r>
            <a:r>
              <a:rPr lang="fr-FR" sz="2400" dirty="0"/>
              <a:t> </a:t>
            </a:r>
            <a:r>
              <a:rPr lang="fr-FR" sz="2400" dirty="0" err="1"/>
              <a:t>والأسئلة</a:t>
            </a:r>
            <a:r>
              <a:rPr lang="fr-FR" sz="2400" dirty="0"/>
              <a:t> </a:t>
            </a:r>
            <a:r>
              <a:rPr lang="fr-FR" sz="2400" dirty="0" err="1"/>
              <a:t>التقويمية</a:t>
            </a:r>
            <a:r>
              <a:rPr lang="fr-FR" sz="2400" dirty="0"/>
              <a:t> </a:t>
            </a:r>
            <a:r>
              <a:rPr lang="fr-FR" sz="2400" dirty="0" err="1"/>
              <a:t>لتلائم</a:t>
            </a:r>
            <a:r>
              <a:rPr lang="fr-FR" sz="2400" dirty="0"/>
              <a:t> </a:t>
            </a:r>
            <a:r>
              <a:rPr lang="fr-FR" sz="2400" dirty="0" err="1"/>
              <a:t>المستويات</a:t>
            </a:r>
            <a:r>
              <a:rPr lang="fr-FR" sz="2400" dirty="0"/>
              <a:t> </a:t>
            </a:r>
            <a:r>
              <a:rPr lang="fr-FR" sz="2400" dirty="0" err="1"/>
              <a:t>المتباينة</a:t>
            </a:r>
            <a:r>
              <a:rPr lang="fr-FR" sz="2400" dirty="0"/>
              <a:t> </a:t>
            </a:r>
            <a:r>
              <a:rPr lang="fr-FR" sz="2400" dirty="0" err="1"/>
              <a:t>للمتعلمين</a:t>
            </a:r>
            <a:r>
              <a:rPr lang="fr-FR" sz="2400" dirty="0"/>
              <a:t> </a:t>
            </a:r>
            <a:r>
              <a:rPr lang="fr-FR" sz="2400" dirty="0" err="1"/>
              <a:t>داخل</a:t>
            </a:r>
            <a:r>
              <a:rPr lang="fr-FR" sz="2400" dirty="0"/>
              <a:t> </a:t>
            </a:r>
            <a:r>
              <a:rPr lang="fr-FR" sz="2400" dirty="0" err="1"/>
              <a:t>الفصل</a:t>
            </a:r>
            <a:r>
              <a:rPr lang="fr-FR" sz="2400" dirty="0"/>
              <a:t> </a:t>
            </a:r>
            <a:r>
              <a:rPr lang="fr-FR" sz="2400" dirty="0" err="1"/>
              <a:t>الواحد</a:t>
            </a:r>
            <a:r>
              <a:rPr lang="fr-FR" sz="2400" dirty="0"/>
              <a:t>.</a:t>
            </a:r>
          </a:p>
          <a:p>
            <a:pPr algn="just" rtl="1"/>
            <a:r>
              <a:rPr lang="fr-FR" sz="2400" b="1" dirty="0" err="1"/>
              <a:t>تطوير</a:t>
            </a:r>
            <a:r>
              <a:rPr lang="fr-FR" sz="2400" b="1" dirty="0"/>
              <a:t> </a:t>
            </a:r>
            <a:r>
              <a:rPr lang="fr-FR" sz="2400" b="1" dirty="0" err="1"/>
              <a:t>وظيفية</a:t>
            </a:r>
            <a:r>
              <a:rPr lang="fr-FR" sz="2400" b="1" dirty="0"/>
              <a:t> </a:t>
            </a:r>
            <a:r>
              <a:rPr lang="fr-FR" sz="2400" b="1" dirty="0" err="1"/>
              <a:t>الأنشطة</a:t>
            </a:r>
            <a:r>
              <a:rPr lang="fr-FR" sz="2400" b="1" dirty="0"/>
              <a:t>:</a:t>
            </a:r>
            <a:r>
              <a:rPr lang="fr-FR" sz="2400" dirty="0"/>
              <a:t> </a:t>
            </a:r>
            <a:r>
              <a:rPr lang="fr-FR" sz="2400" dirty="0" err="1"/>
              <a:t>إعادة</a:t>
            </a:r>
            <a:r>
              <a:rPr lang="fr-FR" sz="2400" dirty="0"/>
              <a:t> </a:t>
            </a:r>
            <a:r>
              <a:rPr lang="fr-FR" sz="2400" dirty="0" err="1"/>
              <a:t>النظر</a:t>
            </a:r>
            <a:r>
              <a:rPr lang="fr-FR" sz="2400" dirty="0"/>
              <a:t> </a:t>
            </a:r>
            <a:r>
              <a:rPr lang="fr-FR" sz="2400" dirty="0" err="1"/>
              <a:t>في</a:t>
            </a:r>
            <a:r>
              <a:rPr lang="fr-FR" sz="2400" dirty="0"/>
              <a:t> </a:t>
            </a:r>
            <a:r>
              <a:rPr lang="fr-FR" sz="2400" dirty="0" err="1"/>
              <a:t>مضامين</a:t>
            </a:r>
            <a:r>
              <a:rPr lang="fr-FR" sz="2400" dirty="0"/>
              <a:t> </a:t>
            </a:r>
            <a:r>
              <a:rPr lang="fr-FR" sz="2400" dirty="0" err="1"/>
              <a:t>الكتب</a:t>
            </a:r>
            <a:r>
              <a:rPr lang="fr-FR" sz="2400" dirty="0"/>
              <a:t> </a:t>
            </a:r>
            <a:r>
              <a:rPr lang="fr-FR" sz="2400" dirty="0" err="1"/>
              <a:t>المدرسية</a:t>
            </a:r>
            <a:r>
              <a:rPr lang="fr-FR" sz="2400" dirty="0"/>
              <a:t> </a:t>
            </a:r>
            <a:r>
              <a:rPr lang="fr-FR" sz="2400" dirty="0" err="1"/>
              <a:t>لتتجاوز</a:t>
            </a:r>
            <a:r>
              <a:rPr lang="fr-FR" sz="2400" dirty="0"/>
              <a:t> </a:t>
            </a:r>
            <a:r>
              <a:rPr lang="fr-FR" sz="2400" dirty="0" err="1"/>
              <a:t>قياس</a:t>
            </a:r>
            <a:r>
              <a:rPr lang="fr-FR" sz="2400" dirty="0"/>
              <a:t> "</a:t>
            </a:r>
            <a:r>
              <a:rPr lang="fr-FR" sz="2400" dirty="0" err="1"/>
              <a:t>الكم</a:t>
            </a:r>
            <a:r>
              <a:rPr lang="fr-FR" sz="2400" dirty="0"/>
              <a:t> </a:t>
            </a:r>
            <a:r>
              <a:rPr lang="fr-FR" sz="2400" dirty="0" err="1"/>
              <a:t>المعرفي</a:t>
            </a:r>
            <a:r>
              <a:rPr lang="fr-FR" sz="2400" dirty="0"/>
              <a:t>"، </a:t>
            </a:r>
            <a:r>
              <a:rPr lang="fr-FR" sz="2400" dirty="0" err="1"/>
              <a:t>والتركيز</a:t>
            </a:r>
            <a:r>
              <a:rPr lang="fr-FR" sz="2400" dirty="0"/>
              <a:t> </a:t>
            </a:r>
            <a:r>
              <a:rPr lang="fr-FR" sz="2400" dirty="0" err="1"/>
              <a:t>على</a:t>
            </a:r>
            <a:r>
              <a:rPr lang="fr-FR" sz="2400" dirty="0"/>
              <a:t> "</a:t>
            </a:r>
            <a:r>
              <a:rPr lang="fr-FR" sz="2400" dirty="0" err="1"/>
              <a:t>الكيف</a:t>
            </a:r>
            <a:r>
              <a:rPr lang="fr-FR" sz="2400" dirty="0"/>
              <a:t> </a:t>
            </a:r>
            <a:r>
              <a:rPr lang="fr-FR" sz="2400" dirty="0" err="1"/>
              <a:t>المهاراتي</a:t>
            </a:r>
            <a:r>
              <a:rPr lang="fr-FR" sz="2400" dirty="0"/>
              <a:t>" </a:t>
            </a:r>
            <a:r>
              <a:rPr lang="fr-FR" sz="2400" dirty="0" err="1"/>
              <a:t>الذي</a:t>
            </a:r>
            <a:r>
              <a:rPr lang="fr-FR" sz="2400" dirty="0"/>
              <a:t> </a:t>
            </a:r>
            <a:r>
              <a:rPr lang="fr-FR" sz="2400" dirty="0" err="1"/>
              <a:t>يربط</a:t>
            </a:r>
            <a:r>
              <a:rPr lang="fr-FR" sz="2400" dirty="0"/>
              <a:t> </a:t>
            </a:r>
            <a:r>
              <a:rPr lang="fr-FR" sz="2400" dirty="0" err="1"/>
              <a:t>المتعلم</a:t>
            </a:r>
            <a:r>
              <a:rPr lang="fr-FR" sz="2400" dirty="0"/>
              <a:t> </a:t>
            </a:r>
            <a:r>
              <a:rPr lang="fr-FR" sz="2400" dirty="0" err="1"/>
              <a:t>بالواقع</a:t>
            </a:r>
            <a:r>
              <a:rPr lang="fr-FR" sz="2400" dirty="0"/>
              <a:t> </a:t>
            </a:r>
            <a:r>
              <a:rPr lang="fr-FR" sz="2400" dirty="0" err="1"/>
              <a:t>المعاش</a:t>
            </a:r>
            <a:r>
              <a:rPr lang="fr-FR" sz="2400" dirty="0"/>
              <a:t>.</a:t>
            </a:r>
          </a:p>
          <a:p>
            <a:pPr algn="just" rtl="1"/>
            <a:r>
              <a:rPr lang="fr-FR" sz="2400" b="1" dirty="0" err="1"/>
              <a:t>تطوير</a:t>
            </a:r>
            <a:r>
              <a:rPr lang="fr-FR" sz="2400" b="1" dirty="0"/>
              <a:t> </a:t>
            </a:r>
            <a:r>
              <a:rPr lang="fr-FR" sz="2400" b="1" dirty="0" err="1"/>
              <a:t>أدوات</a:t>
            </a:r>
            <a:r>
              <a:rPr lang="fr-FR" sz="2400" b="1" dirty="0"/>
              <a:t> </a:t>
            </a:r>
            <a:r>
              <a:rPr lang="fr-FR" sz="2400" b="1" dirty="0" err="1"/>
              <a:t>التقويم</a:t>
            </a:r>
            <a:r>
              <a:rPr lang="fr-FR" sz="2400" b="1" dirty="0"/>
              <a:t>:</a:t>
            </a:r>
            <a:r>
              <a:rPr lang="fr-FR" sz="2400" dirty="0"/>
              <a:t> </a:t>
            </a:r>
            <a:r>
              <a:rPr lang="fr-FR" sz="2400" dirty="0" err="1"/>
              <a:t>تقليص</a:t>
            </a:r>
            <a:r>
              <a:rPr lang="fr-FR" sz="2400" dirty="0"/>
              <a:t> </a:t>
            </a:r>
            <a:r>
              <a:rPr lang="fr-FR" sz="2400" dirty="0" err="1"/>
              <a:t>عدد</a:t>
            </a:r>
            <a:r>
              <a:rPr lang="fr-FR" sz="2400" dirty="0"/>
              <a:t> </a:t>
            </a:r>
            <a:r>
              <a:rPr lang="fr-FR" sz="2400" dirty="0" err="1"/>
              <a:t>الأسئلة</a:t>
            </a:r>
            <a:r>
              <a:rPr lang="fr-FR" sz="2400" dirty="0"/>
              <a:t> </a:t>
            </a:r>
            <a:r>
              <a:rPr lang="fr-FR" sz="2400" dirty="0" err="1"/>
              <a:t>الهامشية</a:t>
            </a:r>
            <a:r>
              <a:rPr lang="fr-FR" sz="2400" dirty="0"/>
              <a:t> </a:t>
            </a:r>
            <a:r>
              <a:rPr lang="fr-FR" sz="2400" dirty="0" err="1"/>
              <a:t>وتفادي</a:t>
            </a:r>
            <a:r>
              <a:rPr lang="fr-FR" sz="2400" dirty="0"/>
              <a:t> </a:t>
            </a:r>
            <a:r>
              <a:rPr lang="fr-FR" sz="2400" dirty="0" err="1"/>
              <a:t>تشتيت</a:t>
            </a:r>
            <a:r>
              <a:rPr lang="fr-FR" sz="2400" dirty="0"/>
              <a:t> </a:t>
            </a:r>
            <a:r>
              <a:rPr lang="fr-FR" sz="2400" dirty="0" err="1"/>
              <a:t>انتباه</a:t>
            </a:r>
            <a:r>
              <a:rPr lang="fr-FR" sz="2400" dirty="0"/>
              <a:t> </a:t>
            </a:r>
            <a:r>
              <a:rPr lang="fr-FR" sz="2400" dirty="0" err="1"/>
              <a:t>المتعلم</a:t>
            </a:r>
            <a:r>
              <a:rPr lang="fr-FR" sz="2400" dirty="0"/>
              <a:t>، </a:t>
            </a:r>
            <a:r>
              <a:rPr lang="fr-FR" sz="2400" dirty="0" err="1"/>
              <a:t>مع</a:t>
            </a:r>
            <a:r>
              <a:rPr lang="fr-FR" sz="2400" dirty="0"/>
              <a:t> </a:t>
            </a:r>
            <a:r>
              <a:rPr lang="fr-FR" sz="2400" dirty="0" err="1"/>
              <a:t>إرفاق</a:t>
            </a:r>
            <a:r>
              <a:rPr lang="fr-FR" sz="2400" dirty="0"/>
              <a:t> </a:t>
            </a:r>
            <a:r>
              <a:rPr lang="fr-FR" sz="2400" dirty="0" err="1"/>
              <a:t>النصوص</a:t>
            </a:r>
            <a:r>
              <a:rPr lang="fr-FR" sz="2400" dirty="0"/>
              <a:t> </a:t>
            </a:r>
            <a:r>
              <a:rPr lang="fr-FR" sz="2400" dirty="0" err="1"/>
              <a:t>بالصور</a:t>
            </a:r>
            <a:r>
              <a:rPr lang="fr-FR" sz="2400" dirty="0"/>
              <a:t> </a:t>
            </a:r>
            <a:r>
              <a:rPr lang="fr-FR" sz="2400" dirty="0" err="1"/>
              <a:t>والمشاهد</a:t>
            </a:r>
            <a:r>
              <a:rPr lang="fr-FR" sz="2400" dirty="0"/>
              <a:t> </a:t>
            </a:r>
            <a:r>
              <a:rPr lang="fr-FR" sz="2400" dirty="0" err="1"/>
              <a:t>التي</a:t>
            </a:r>
            <a:r>
              <a:rPr lang="fr-FR" sz="2400" dirty="0"/>
              <a:t> </a:t>
            </a:r>
            <a:r>
              <a:rPr lang="fr-FR" sz="2400" dirty="0" err="1"/>
              <a:t>تُنمي</a:t>
            </a:r>
            <a:r>
              <a:rPr lang="fr-FR" sz="2400" dirty="0"/>
              <a:t> </a:t>
            </a:r>
            <a:r>
              <a:rPr lang="fr-FR" sz="2400" dirty="0" err="1"/>
              <a:t>مهارة</a:t>
            </a:r>
            <a:r>
              <a:rPr lang="fr-FR" sz="2400" dirty="0"/>
              <a:t> </a:t>
            </a:r>
            <a:r>
              <a:rPr lang="fr-FR" sz="2400" dirty="0" err="1"/>
              <a:t>التوقع</a:t>
            </a:r>
            <a:r>
              <a:rPr lang="fr-FR" sz="2400" dirty="0"/>
              <a:t>.</a:t>
            </a:r>
          </a:p>
          <a:p>
            <a:pPr algn="just" rtl="1"/>
            <a:r>
              <a:rPr lang="fr-FR" sz="2400" b="1" dirty="0" err="1"/>
              <a:t>الرقمنة</a:t>
            </a:r>
            <a:r>
              <a:rPr lang="fr-FR" sz="2400" b="1" dirty="0"/>
              <a:t>:</a:t>
            </a:r>
            <a:r>
              <a:rPr lang="fr-FR" sz="2400" dirty="0"/>
              <a:t> </a:t>
            </a:r>
            <a:r>
              <a:rPr lang="fr-FR" sz="2400" dirty="0" err="1"/>
              <a:t>الانفتاح</a:t>
            </a:r>
            <a:r>
              <a:rPr lang="fr-FR" sz="2400" dirty="0"/>
              <a:t> </a:t>
            </a:r>
            <a:r>
              <a:rPr lang="fr-FR" sz="2400" dirty="0" err="1"/>
              <a:t>على</a:t>
            </a:r>
            <a:r>
              <a:rPr lang="fr-FR" sz="2400" dirty="0"/>
              <a:t> </a:t>
            </a:r>
            <a:r>
              <a:rPr lang="fr-FR" sz="2400" dirty="0" err="1"/>
              <a:t>تكنولوجيا</a:t>
            </a:r>
            <a:r>
              <a:rPr lang="fr-FR" sz="2400" dirty="0"/>
              <a:t> </a:t>
            </a:r>
            <a:r>
              <a:rPr lang="fr-FR" sz="2400" dirty="0" err="1"/>
              <a:t>المعلومات</a:t>
            </a:r>
            <a:r>
              <a:rPr lang="fr-FR" sz="2400" dirty="0"/>
              <a:t> </a:t>
            </a:r>
            <a:r>
              <a:rPr lang="fr-FR" sz="2400" dirty="0" err="1"/>
              <a:t>والاتصالات</a:t>
            </a:r>
            <a:r>
              <a:rPr lang="fr-FR" sz="2400" dirty="0"/>
              <a:t> </a:t>
            </a:r>
            <a:r>
              <a:rPr lang="fr-FR" sz="2400" dirty="0" err="1"/>
              <a:t>وإدماج</a:t>
            </a:r>
            <a:r>
              <a:rPr lang="fr-FR" sz="2400" dirty="0"/>
              <a:t> </a:t>
            </a:r>
            <a:r>
              <a:rPr lang="fr-FR" sz="2400" dirty="0" err="1"/>
              <a:t>التقويم</a:t>
            </a:r>
            <a:r>
              <a:rPr lang="fr-FR" sz="2400" dirty="0"/>
              <a:t> </a:t>
            </a:r>
            <a:r>
              <a:rPr lang="fr-FR" sz="2400" dirty="0" err="1"/>
              <a:t>الإلكتروني</a:t>
            </a:r>
            <a:r>
              <a:rPr lang="fr-FR" sz="2400" dirty="0"/>
              <a:t> </a:t>
            </a:r>
            <a:r>
              <a:rPr lang="fr-FR" sz="2400" dirty="0" err="1"/>
              <a:t>والموارد</a:t>
            </a:r>
            <a:r>
              <a:rPr lang="fr-FR" sz="2400" dirty="0"/>
              <a:t> </a:t>
            </a:r>
            <a:r>
              <a:rPr lang="fr-FR" sz="2400" dirty="0" err="1"/>
              <a:t>الرقمية</a:t>
            </a:r>
            <a:r>
              <a:rPr lang="fr-FR" sz="2400" dirty="0"/>
              <a:t> </a:t>
            </a:r>
            <a:r>
              <a:rPr lang="fr-FR" sz="2400" dirty="0" err="1"/>
              <a:t>لإضفاء</a:t>
            </a:r>
            <a:r>
              <a:rPr lang="fr-FR" sz="2400" dirty="0"/>
              <a:t> </a:t>
            </a:r>
            <a:r>
              <a:rPr lang="fr-FR" sz="2400" dirty="0" err="1"/>
              <a:t>التفاعلية</a:t>
            </a:r>
            <a:r>
              <a:rPr lang="fr-FR" sz="2400" dirty="0"/>
              <a:t> </a:t>
            </a:r>
            <a:r>
              <a:rPr lang="fr-FR" sz="2400" dirty="0" err="1"/>
              <a:t>والديناميكية</a:t>
            </a:r>
            <a:r>
              <a:rPr lang="fr-FR" sz="2400" dirty="0"/>
              <a:t> </a:t>
            </a:r>
            <a:r>
              <a:rPr lang="fr-FR" sz="2400" dirty="0" err="1"/>
              <a:t>على</a:t>
            </a:r>
            <a:r>
              <a:rPr lang="fr-FR" sz="2400" dirty="0"/>
              <a:t> </a:t>
            </a:r>
            <a:r>
              <a:rPr lang="fr-FR" sz="2400" dirty="0" err="1"/>
              <a:t>الفعل</a:t>
            </a:r>
            <a:r>
              <a:rPr lang="fr-FR" sz="2400" dirty="0"/>
              <a:t> </a:t>
            </a:r>
            <a:r>
              <a:rPr lang="fr-FR" sz="2400" dirty="0" err="1"/>
              <a:t>التقويمي</a:t>
            </a:r>
            <a:r>
              <a:rPr lang="fr-FR" sz="2400" dirty="0"/>
              <a:t>.</a:t>
            </a:r>
          </a:p>
        </p:txBody>
      </p:sp>
    </p:spTree>
    <p:extLst>
      <p:ext uri="{BB962C8B-B14F-4D97-AF65-F5344CB8AC3E}">
        <p14:creationId xmlns:p14="http://schemas.microsoft.com/office/powerpoint/2010/main" val="33111172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8F4EA"/>
        </a:solidFill>
        <a:effectLst/>
      </p:bgPr>
    </p:bg>
    <p:spTree>
      <p:nvGrpSpPr>
        <p:cNvPr id="1" name=""/>
        <p:cNvGrpSpPr/>
        <p:nvPr/>
      </p:nvGrpSpPr>
      <p:grpSpPr>
        <a:xfrm>
          <a:off x="0" y="0"/>
          <a:ext cx="0" cy="0"/>
          <a:chOff x="0" y="0"/>
          <a:chExt cx="0" cy="0"/>
        </a:xfrm>
      </p:grpSpPr>
      <p:sp>
        <p:nvSpPr>
          <p:cNvPr id="3" name="Text 1"/>
          <p:cNvSpPr/>
          <p:nvPr/>
        </p:nvSpPr>
        <p:spPr>
          <a:xfrm>
            <a:off x="10835640" y="6327648"/>
            <a:ext cx="822960" cy="228600"/>
          </a:xfrm>
          <a:prstGeom prst="rect">
            <a:avLst/>
          </a:prstGeom>
          <a:noFill/>
          <a:ln/>
        </p:spPr>
        <p:txBody>
          <a:bodyPr wrap="square" lIns="127" tIns="127" rIns="127" bIns="12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8A8178"/>
                </a:solidFill>
                <a:effectLst/>
                <a:uLnTx/>
                <a:uFillTx/>
                <a:latin typeface="Arial" pitchFamily="34" charset="0"/>
                <a:ea typeface="Arial" pitchFamily="34" charset="-122"/>
                <a:cs typeface="Arial" pitchFamily="34" charset="-120"/>
              </a:rPr>
              <a:t>13</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يتضح من هذا المحور، وهو من فصل » خلاصات ومقترحات «في كتاب تقويم مكوّن القراءة في السلك الثانوي الإعدادي لنجاة اليوسفي، أن الباحثة تنتقل من مرحلة التشخيص والتحليل إلى مرحلة اقتراح حلول عملية لتطوير تقويم القراءة داخل الفصل الدراسي. فالمنطلق الأساسي للمحور هو أن التقويم لا ينبغي أن يظل نشاطا جزئيا مرتبطا بالفروض والامتحانات، بل يجب أن يصير ممارسة تربوية مرافقة لسيرورة التعلم، تساعد المدرس على تشخيص تعثرات المتعلمين، وتساعد المتعلم على الوعي بمكتسباته ونواقصه</a:t>
            </a:r>
            <a:r>
              <a:rPr kumimoji="0" lang="en-US" sz="1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8F4EA"/>
        </a:solidFill>
        <a:effectLst/>
      </p:bgPr>
    </p:bg>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B5F55"/>
                </a:solidFill>
                <a:effectLst/>
                <a:uLnTx/>
                <a:uFillTx/>
                <a:latin typeface="Arial" pitchFamily="34" charset="0"/>
                <a:ea typeface="Arial" pitchFamily="34" charset="-122"/>
                <a:cs typeface="Arial" pitchFamily="34" charset="-120"/>
              </a:rPr>
              <a:t>المحور الثاني: خلاصات ومقترحات</a:t>
            </a:r>
            <a:endParaRPr kumimoji="0" lang="en-US" sz="105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8A8178"/>
                </a:solidFill>
                <a:effectLst/>
                <a:uLnTx/>
                <a:uFillTx/>
                <a:latin typeface="Arial" pitchFamily="34" charset="0"/>
                <a:ea typeface="Arial" pitchFamily="34" charset="-122"/>
                <a:cs typeface="Arial" pitchFamily="34" charset="-120"/>
              </a:rPr>
              <a:t>14</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835640" cy="566928"/>
          </a:xfrm>
          <a:prstGeom prst="rect">
            <a:avLst/>
          </a:prstGeom>
          <a:noFill/>
          <a:ln/>
        </p:spPr>
        <p:txBody>
          <a:bodyPr wrap="square" lIns="254" tIns="254" rIns="254" bIns="254"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24559"/>
                </a:solidFill>
                <a:effectLst/>
                <a:uLnTx/>
                <a:uFillTx/>
                <a:latin typeface="Arial" pitchFamily="34" charset="0"/>
                <a:ea typeface="Arial" pitchFamily="34" charset="-122"/>
                <a:cs typeface="Arial" pitchFamily="34" charset="-120"/>
              </a:rPr>
              <a:t>نقد</a:t>
            </a:r>
            <a:r>
              <a:rPr kumimoji="0" lang="en-US" sz="3200" b="1" i="0" u="none" strike="noStrike" kern="1200" cap="none" spc="0" normalizeH="0" baseline="0" noProof="0" dirty="0">
                <a:ln>
                  <a:noFill/>
                </a:ln>
                <a:solidFill>
                  <a:srgbClr val="124559"/>
                </a:solidFill>
                <a:effectLst/>
                <a:uLnTx/>
                <a:uFillTx/>
                <a:latin typeface="Arial" pitchFamily="34" charset="0"/>
                <a:ea typeface="Arial" pitchFamily="34" charset="-122"/>
                <a:cs typeface="Arial" pitchFamily="34" charset="-120"/>
              </a:rPr>
              <a:t> الممارسة التقويمية السائدة</a:t>
            </a:r>
            <a:endParaRPr kumimoji="0" lang="en-US" sz="3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يركز المحور أولا على نقد الممارسة التقويمية السائدة في مكون القراءة، حيث تشير الباحثة إلى محدودية أسئلة فروض المراقبة المستمرة، وغلبة الأسئلة الجزئية البسيطة التي تختبر الفهم المباشر أكثر مما تختبر الكفايات القرائية المركبة، مثل التحليل، التأويل، التركيب، وبناء المعنى. كما تبرز أن كثيرا من الأساتذة ينهون العملية التقويمية بمجرد إنجاز الفرض وتصحيحه، دون استثمار نتائجه في بناء خطط للدعم والمعالجة. وهذا يجعل التقويم، في صورته التقليدية، معزولا عن التعلم، بدل أن يكون أداة لتطويره</a:t>
            </a:r>
            <a:r>
              <a:rPr kumimoji="0" lang="en-US" sz="1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8F4EA"/>
        </a:solidFill>
        <a:effectLst/>
      </p:bgPr>
    </p:bg>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B5F55"/>
                </a:solidFill>
                <a:effectLst/>
                <a:uLnTx/>
                <a:uFillTx/>
                <a:latin typeface="Arial" pitchFamily="34" charset="0"/>
                <a:ea typeface="Arial" pitchFamily="34" charset="-122"/>
                <a:cs typeface="Arial" pitchFamily="34" charset="-120"/>
              </a:rPr>
              <a:t>المحور الثاني: خلاصات ومقترحات</a:t>
            </a:r>
            <a:endParaRPr kumimoji="0" lang="en-US" sz="105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8A8178"/>
                </a:solidFill>
                <a:effectLst/>
                <a:uLnTx/>
                <a:uFillTx/>
                <a:latin typeface="Arial" pitchFamily="34" charset="0"/>
                <a:ea typeface="Arial" pitchFamily="34" charset="-122"/>
                <a:cs typeface="Arial" pitchFamily="34" charset="-120"/>
              </a:rPr>
              <a:t>15</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24559"/>
                </a:solidFill>
                <a:effectLst/>
                <a:uLnTx/>
                <a:uFillTx/>
                <a:latin typeface="Arial" pitchFamily="34" charset="0"/>
                <a:ea typeface="Arial" pitchFamily="34" charset="-122"/>
                <a:cs typeface="Arial" pitchFamily="34" charset="-120"/>
              </a:rPr>
              <a:t>الانتقال</a:t>
            </a:r>
            <a:r>
              <a:rPr kumimoji="0" lang="en-US" sz="3200" b="1" i="0" u="none" strike="noStrike" kern="1200" cap="none" spc="0" normalizeH="0" baseline="0" noProof="0" dirty="0">
                <a:ln>
                  <a:noFill/>
                </a:ln>
                <a:solidFill>
                  <a:srgbClr val="124559"/>
                </a:solidFill>
                <a:effectLst/>
                <a:uLnTx/>
                <a:uFillTx/>
                <a:latin typeface="Arial" pitchFamily="34" charset="0"/>
                <a:ea typeface="Arial" pitchFamily="34" charset="-122"/>
                <a:cs typeface="Arial" pitchFamily="34" charset="-120"/>
              </a:rPr>
              <a:t> إلى تقويم مندمج</a:t>
            </a:r>
            <a:endParaRPr kumimoji="0" lang="en-US" sz="3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ثم تقترح الباحثة ضرورة الانتقال إلى تقويم أكثر تنوعا واندماجا، يقوم على الجمع بين التقويم التشخيصي، والتكويني، والإجمالي. فالتقويم التشخيصي يسمح بالتعرف إلى مكتسبات المتعلمين قبل بناء الدرس القرائي، والتقويم التكويني يرافق مراحل القراءة المنهجية أثناء الحصة، أما التقويم الإجمالي فيقيس مدى تحقق الأهداف في </a:t>
            </a:r>
            <a:r>
              <a:rPr kumimoji="0" lang="en-US" sz="2800" b="0" i="0" u="none" strike="noStrike" kern="1200" cap="none" spc="0" normalizeH="0" baseline="0" noProof="0" dirty="0" err="1">
                <a:ln>
                  <a:noFill/>
                </a:ln>
                <a:solidFill>
                  <a:srgbClr val="1F2933"/>
                </a:solidFill>
                <a:effectLst/>
                <a:uLnTx/>
                <a:uFillTx/>
                <a:latin typeface="Arial" pitchFamily="34" charset="0"/>
                <a:ea typeface="Arial" pitchFamily="34" charset="-122"/>
                <a:cs typeface="Arial" pitchFamily="34" charset="-120"/>
              </a:rPr>
              <a:t>نهاية</a:t>
            </a: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 </a:t>
            </a:r>
            <a:r>
              <a:rPr kumimoji="0" lang="en-US" sz="2800" b="0" i="0" u="none" strike="noStrike" kern="1200" cap="none" spc="0" normalizeH="0" baseline="0" noProof="0" dirty="0" err="1">
                <a:ln>
                  <a:noFill/>
                </a:ln>
                <a:solidFill>
                  <a:srgbClr val="1F2933"/>
                </a:solidFill>
                <a:effectLst/>
                <a:uLnTx/>
                <a:uFillTx/>
                <a:latin typeface="Arial" pitchFamily="34" charset="0"/>
                <a:ea typeface="Arial" pitchFamily="34" charset="-122"/>
                <a:cs typeface="Arial" pitchFamily="34" charset="-120"/>
              </a:rPr>
              <a:t>التعلم</a:t>
            </a: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 ومن هنا يصبح التقويم جزءا من بناء الدرس، لا مجرد لحظة لاحقة له</a:t>
            </a:r>
            <a:r>
              <a:rPr kumimoji="0" lang="en-US" sz="1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8F4EA"/>
        </a:solidFill>
        <a:effectLst/>
      </p:bgPr>
    </p:bg>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B5F55"/>
                </a:solidFill>
                <a:effectLst/>
                <a:uLnTx/>
                <a:uFillTx/>
                <a:latin typeface="Arial" pitchFamily="34" charset="0"/>
                <a:ea typeface="Arial" pitchFamily="34" charset="-122"/>
                <a:cs typeface="Arial" pitchFamily="34" charset="-120"/>
              </a:rPr>
              <a:t>المحور الثاني: خلاصات ومقترحات</a:t>
            </a:r>
            <a:endParaRPr kumimoji="0" lang="en-US" sz="105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8A8178"/>
                </a:solidFill>
                <a:effectLst/>
                <a:uLnTx/>
                <a:uFillTx/>
                <a:latin typeface="Arial" pitchFamily="34" charset="0"/>
                <a:ea typeface="Arial" pitchFamily="34" charset="-122"/>
                <a:cs typeface="Arial" pitchFamily="34" charset="-120"/>
              </a:rPr>
              <a:t>16</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24559"/>
                </a:solidFill>
                <a:effectLst/>
                <a:uLnTx/>
                <a:uFillTx/>
                <a:latin typeface="Arial" pitchFamily="34" charset="0"/>
                <a:ea typeface="Arial" pitchFamily="34" charset="-122"/>
                <a:cs typeface="Arial" pitchFamily="34" charset="-120"/>
              </a:rPr>
              <a:t>مقترحات</a:t>
            </a:r>
            <a:r>
              <a:rPr kumimoji="0" lang="en-US" sz="3200" b="1" i="0" u="none" strike="noStrike" kern="1200" cap="none" spc="0" normalizeH="0" baseline="0" noProof="0" dirty="0">
                <a:ln>
                  <a:noFill/>
                </a:ln>
                <a:solidFill>
                  <a:srgbClr val="124559"/>
                </a:solidFill>
                <a:effectLst/>
                <a:uLnTx/>
                <a:uFillTx/>
                <a:latin typeface="Arial" pitchFamily="34" charset="0"/>
                <a:ea typeface="Arial" pitchFamily="34" charset="-122"/>
                <a:cs typeface="Arial" pitchFamily="34" charset="-120"/>
              </a:rPr>
              <a:t> عملية لبناء الفروض</a:t>
            </a:r>
            <a:endParaRPr kumimoji="0" lang="en-US" sz="3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ومن أهم ما يميز هذا المحور أنه لا يكتفي بالدعوة العامة إلى تطوير التقويم، بل يقدم مقترحات عملية مرتبطة ببناء فروض المراقبة المستمرة. من ذلك: اختيار نصوص مناسبة لمستوى المتعلمين، توثيق النصوص، وضبط صياغة الأسئلة، وتنويعها بين الأسئلة المفتوحة والمغلقة، وأسئلة الخطأ والصواب، والوصل، والتكملة، والوضعيات المركبة. كما تؤكد الباحثة أهمية احترام مراحل القراءة المنهجية في صياغة الأسئلة، بحيث تنتقل من الملاحظة والفهم إلى التحليل ثم التركيب، مع إدراج سلم التنقيط بشكل واضح حتى يكون التقويم شفافا ومنصفا</a:t>
            </a:r>
            <a:r>
              <a:rPr kumimoji="0" lang="en-US" sz="1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1BFE662-79BA-A1D4-2EF0-F8CF4940ACEB}"/>
              </a:ext>
            </a:extLst>
          </p:cNvPr>
          <p:cNvSpPr/>
          <p:nvPr/>
        </p:nvSpPr>
        <p:spPr>
          <a:xfrm>
            <a:off x="328246" y="621324"/>
            <a:ext cx="10996245" cy="5486400"/>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r" rtl="1"/>
            <a:r>
              <a:rPr lang="ar-SA" sz="2400" b="1" dirty="0">
                <a:solidFill>
                  <a:schemeClr val="bg2">
                    <a:lumMod val="75000"/>
                  </a:schemeClr>
                </a:solidFill>
              </a:rPr>
              <a:t>خامساً: المنهجية المعتمدة</a:t>
            </a:r>
            <a:endParaRPr lang="fr-CA" sz="2400" dirty="0">
              <a:solidFill>
                <a:schemeClr val="bg2">
                  <a:lumMod val="75000"/>
                </a:schemeClr>
              </a:solidFill>
            </a:endParaRPr>
          </a:p>
          <a:p>
            <a:pPr algn="r" rtl="1"/>
            <a:r>
              <a:rPr lang="ar-SA" sz="2400" dirty="0"/>
              <a:t>اعتمدت الباحثة نجاة اليوسفي منهجية علمية رصينة تجمع بين التحليل النظري والعمل الميداني التطبيقي، مستندةً في ذلك إلى جملة من الأدوات البحثية:</a:t>
            </a:r>
            <a:endParaRPr lang="fr-CA" sz="2400" dirty="0"/>
          </a:p>
          <a:p>
            <a:pPr algn="r" rtl="1"/>
            <a:r>
              <a:rPr lang="ar-SA" sz="2400" dirty="0"/>
              <a:t>- تقنية الملاحظة المباشرة لسيرورة العملية التعليمية التعلمية داخل الفصول الدراسية.</a:t>
            </a:r>
            <a:endParaRPr lang="fr-CA" sz="2400" dirty="0"/>
          </a:p>
          <a:p>
            <a:pPr algn="r" rtl="1"/>
            <a:r>
              <a:rPr lang="ar-SA" sz="2400" dirty="0"/>
              <a:t>- دراسة فروض المراقبة المستمرة وتحليل نتائجها.</a:t>
            </a:r>
            <a:endParaRPr lang="fr-CA" sz="2400" dirty="0"/>
          </a:p>
          <a:p>
            <a:pPr algn="r" rtl="1"/>
            <a:r>
              <a:rPr lang="ar-SA" sz="2400" dirty="0"/>
              <a:t>- الاختبارات الكتابية وورشات العمل التطبيقية للوقوف على الواقع الفعلي للممارسة التقويمية.</a:t>
            </a:r>
            <a:endParaRPr lang="fr-CA" sz="2400" dirty="0"/>
          </a:p>
          <a:p>
            <a:pPr algn="r" rtl="1"/>
            <a:r>
              <a:rPr lang="ar-SA" sz="2400" dirty="0"/>
              <a:t>وقد بنت كتابها على قسمين رئيسيين متكاملين:</a:t>
            </a:r>
            <a:endParaRPr lang="fr-CA" sz="2400" dirty="0"/>
          </a:p>
          <a:p>
            <a:pPr algn="r" rtl="1"/>
            <a:r>
              <a:rPr lang="ar-SA" sz="2400" dirty="0"/>
              <a:t>- القسم الأول (نظري): يتكون من ثلاثة فصول تناولت فيها المفاهيم الأساسية وتوحيد التصورات، ثم واقع العملية التقويمية في الأدبيات التربوية بالوقوف على أنواعها وشروطها ووظائفها وأساليبها، وأخيراً دراسة الفعل القرائي بين المرجعيات البيداغوجية والقراءة المنهجية.</a:t>
            </a:r>
            <a:endParaRPr lang="fr-CA" sz="2400" dirty="0"/>
          </a:p>
          <a:p>
            <a:pPr algn="r" rtl="1"/>
            <a:r>
              <a:rPr lang="ar-SA" sz="2400" dirty="0"/>
              <a:t>- القسم الثاني (ميداني): يتكون من أربعة فصول تضمّنت التعريف بالأدوات المنهجية المعتمدة في الدراسة، والدراسة الوثائقية للخطاب التربوي المؤسسي المرتبط بتقويم مكون القراءة، ثم عرض نتائج الدراسة، وصولاً إلى الخلاصات العامة والمقترحات العملية في الفصل الرابع</a:t>
            </a:r>
            <a:r>
              <a:rPr lang="ar-SA" dirty="0"/>
              <a:t>.</a:t>
            </a:r>
            <a:endParaRPr lang="fr-CA" dirty="0"/>
          </a:p>
        </p:txBody>
      </p:sp>
    </p:spTree>
    <p:extLst>
      <p:ext uri="{BB962C8B-B14F-4D97-AF65-F5344CB8AC3E}">
        <p14:creationId xmlns:p14="http://schemas.microsoft.com/office/powerpoint/2010/main" val="41676289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8F4EA"/>
        </a:solidFill>
        <a:effectLst/>
      </p:bgPr>
    </p:bg>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B5F55"/>
                </a:solidFill>
                <a:effectLst/>
                <a:uLnTx/>
                <a:uFillTx/>
                <a:latin typeface="Arial" pitchFamily="34" charset="0"/>
                <a:ea typeface="Arial" pitchFamily="34" charset="-122"/>
                <a:cs typeface="Arial" pitchFamily="34" charset="-120"/>
              </a:rPr>
              <a:t>المحور الثاني: خلاصات ومقترحات</a:t>
            </a:r>
            <a:endParaRPr kumimoji="0" lang="en-US" sz="105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8A8178"/>
                </a:solidFill>
                <a:effectLst/>
                <a:uLnTx/>
                <a:uFillTx/>
                <a:latin typeface="Arial" pitchFamily="34" charset="0"/>
                <a:ea typeface="Arial" pitchFamily="34" charset="-122"/>
                <a:cs typeface="Arial" pitchFamily="34" charset="-120"/>
              </a:rPr>
              <a:t>17</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24559"/>
                </a:solidFill>
                <a:effectLst/>
                <a:uLnTx/>
                <a:uFillTx/>
                <a:latin typeface="Arial" pitchFamily="34" charset="0"/>
                <a:ea typeface="Arial" pitchFamily="34" charset="-122"/>
                <a:cs typeface="Arial" pitchFamily="34" charset="-120"/>
              </a:rPr>
              <a:t>الدعم</a:t>
            </a:r>
            <a:r>
              <a:rPr kumimoji="0" lang="en-US" sz="3200" b="1" i="0" u="none" strike="noStrike" kern="1200" cap="none" spc="0" normalizeH="0" baseline="0" noProof="0" dirty="0">
                <a:ln>
                  <a:noFill/>
                </a:ln>
                <a:solidFill>
                  <a:srgbClr val="124559"/>
                </a:solidFill>
                <a:effectLst/>
                <a:uLnTx/>
                <a:uFillTx/>
                <a:latin typeface="Arial" pitchFamily="34" charset="0"/>
                <a:ea typeface="Arial" pitchFamily="34" charset="-122"/>
                <a:cs typeface="Arial" pitchFamily="34" charset="-120"/>
              </a:rPr>
              <a:t> التربوي</a:t>
            </a:r>
            <a:endParaRPr kumimoji="0" lang="en-US" sz="3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كما يبرز المحور أهمية الدعم التربوي بوصفه امتدادا طبيعيا لنتائج التقويم. فالغاية من الفرض ليست ترتيب المتعلمين فقط، بل الكشف عن مواطن القوة والضعف لديهم، ثم بناء تدخلات داعمة؛ قد تكون فردية، أو في مجموعات صغيرة، أو جماعية، بحسب طبيعة التعثر. ويظهر ذلك بوضوح في الجدول الخاص بـ بطاقة دعم مكوّن القراءة، حيث تعرض الباحثة أشكالا مختلفة للدعم: الدعم الاستدراكي، الدعم الفوري المندمج، الدعم المختار، والدعم المركز</a:t>
            </a:r>
            <a:r>
              <a:rPr kumimoji="0" lang="en-US" sz="1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8F4EA"/>
        </a:solidFill>
        <a:effectLst/>
      </p:bgPr>
    </p:bg>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B5F55"/>
                </a:solidFill>
                <a:effectLst/>
                <a:uLnTx/>
                <a:uFillTx/>
                <a:latin typeface="Arial" pitchFamily="34" charset="0"/>
                <a:ea typeface="Arial" pitchFamily="34" charset="-122"/>
                <a:cs typeface="Arial" pitchFamily="34" charset="-120"/>
              </a:rPr>
              <a:t>المحور الثاني: خلاصات ومقترحات</a:t>
            </a:r>
            <a:endParaRPr kumimoji="0" lang="en-US" sz="105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8A8178"/>
                </a:solidFill>
                <a:effectLst/>
                <a:uLnTx/>
                <a:uFillTx/>
                <a:latin typeface="Arial" pitchFamily="34" charset="0"/>
                <a:ea typeface="Arial" pitchFamily="34" charset="-122"/>
                <a:cs typeface="Arial" pitchFamily="34" charset="-120"/>
              </a:rPr>
              <a:t>18</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24559"/>
                </a:solidFill>
                <a:effectLst/>
                <a:uLnTx/>
                <a:uFillTx/>
                <a:latin typeface="Arial" pitchFamily="34" charset="0"/>
                <a:ea typeface="Arial" pitchFamily="34" charset="-122"/>
                <a:cs typeface="Arial" pitchFamily="34" charset="-120"/>
              </a:rPr>
              <a:t>تجديد</a:t>
            </a:r>
            <a:r>
              <a:rPr kumimoji="0" lang="en-US" sz="3200" b="1" i="0" u="none" strike="noStrike" kern="1200" cap="none" spc="0" normalizeH="0" baseline="0" noProof="0" dirty="0">
                <a:ln>
                  <a:noFill/>
                </a:ln>
                <a:solidFill>
                  <a:srgbClr val="124559"/>
                </a:solidFill>
                <a:effectLst/>
                <a:uLnTx/>
                <a:uFillTx/>
                <a:latin typeface="Arial" pitchFamily="34" charset="0"/>
                <a:ea typeface="Arial" pitchFamily="34" charset="-122"/>
                <a:cs typeface="Arial" pitchFamily="34" charset="-120"/>
              </a:rPr>
              <a:t> أدوات التقويم </a:t>
            </a:r>
            <a:r>
              <a:rPr kumimoji="0" lang="en-US" sz="2600" b="1" i="0" u="none" strike="noStrike" kern="1200" cap="none" spc="0" normalizeH="0" baseline="0" noProof="0" dirty="0">
                <a:ln>
                  <a:noFill/>
                </a:ln>
                <a:solidFill>
                  <a:srgbClr val="124559"/>
                </a:solidFill>
                <a:effectLst/>
                <a:uLnTx/>
                <a:uFillTx/>
                <a:latin typeface="Arial" pitchFamily="34" charset="0"/>
                <a:ea typeface="Arial" pitchFamily="34" charset="-122"/>
                <a:cs typeface="Arial" pitchFamily="34" charset="-120"/>
              </a:rPr>
              <a:t>وأساليبه</a:t>
            </a:r>
            <a:endParaRPr kumimoji="0" lang="en-US" sz="26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وتدعو الباحثة كذلك إلى تجديد أدوات التقويم وأساليبه، وعدم الاكتفاء بالاختبارات الكتابية التقليدية. فهي تقترح توظيف التقويم الشفوي، والأنشطة الصفية، والورشات، والمشاريع القصيرة، وشبكات التقويم الذاتي، بما يجعل المتعلم فاعلا في تقويم تعلمه، لا مجرد متلقٍّ للحكم التقويمي. وهذه الفكرة تنسجم مع مدخل الكفايات الذي يجعل المتعلم في وضعية إنتاج وإنجاز وتفاعل</a:t>
            </a:r>
            <a:r>
              <a:rPr kumimoji="0" lang="en-US" sz="1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8F4EA"/>
        </a:solidFill>
        <a:effectLst/>
      </p:bgPr>
    </p:bg>
    <p:spTree>
      <p:nvGrpSpPr>
        <p:cNvPr id="1" name=""/>
        <p:cNvGrpSpPr/>
        <p:nvPr/>
      </p:nvGrpSpPr>
      <p:grpSpPr>
        <a:xfrm>
          <a:off x="0" y="0"/>
          <a:ext cx="0" cy="0"/>
          <a:chOff x="0" y="0"/>
          <a:chExt cx="0" cy="0"/>
        </a:xfrm>
      </p:grpSpPr>
      <p:sp>
        <p:nvSpPr>
          <p:cNvPr id="2" name="Text 0"/>
          <p:cNvSpPr/>
          <p:nvPr/>
        </p:nvSpPr>
        <p:spPr>
          <a:xfrm>
            <a:off x="457200" y="164592"/>
            <a:ext cx="8046720" cy="292608"/>
          </a:xfrm>
          <a:prstGeom prst="rect">
            <a:avLst/>
          </a:prstGeom>
          <a:noFill/>
          <a:ln/>
        </p:spPr>
        <p:txBody>
          <a:bodyPr wrap="square" lIns="254" tIns="254" rIns="254" bIns="254"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B5F55"/>
                </a:solidFill>
                <a:effectLst/>
                <a:uLnTx/>
                <a:uFillTx/>
                <a:latin typeface="Arial" pitchFamily="34" charset="0"/>
                <a:ea typeface="Arial" pitchFamily="34" charset="-122"/>
                <a:cs typeface="Arial" pitchFamily="34" charset="-120"/>
              </a:rPr>
              <a:t>المحور الثاني: </a:t>
            </a:r>
            <a:r>
              <a:rPr kumimoji="0" lang="en-US" sz="1050" b="0" i="0" u="none" strike="noStrike" kern="1200" cap="none" spc="0" normalizeH="0" baseline="0" noProof="0" dirty="0" err="1">
                <a:ln>
                  <a:noFill/>
                </a:ln>
                <a:solidFill>
                  <a:srgbClr val="6B5F55"/>
                </a:solidFill>
                <a:effectLst/>
                <a:uLnTx/>
                <a:uFillTx/>
                <a:latin typeface="Arial" pitchFamily="34" charset="0"/>
                <a:ea typeface="Arial" pitchFamily="34" charset="-122"/>
                <a:cs typeface="Arial" pitchFamily="34" charset="-120"/>
              </a:rPr>
              <a:t>خلاصات</a:t>
            </a:r>
            <a:r>
              <a:rPr kumimoji="0" lang="en-US" sz="1050" b="0" i="0" u="none" strike="noStrike" kern="1200" cap="none" spc="0" normalizeH="0" baseline="0" noProof="0" dirty="0">
                <a:ln>
                  <a:noFill/>
                </a:ln>
                <a:solidFill>
                  <a:srgbClr val="6B5F55"/>
                </a:solidFill>
                <a:effectLst/>
                <a:uLnTx/>
                <a:uFillTx/>
                <a:latin typeface="Arial" pitchFamily="34" charset="0"/>
                <a:ea typeface="Arial" pitchFamily="34" charset="-122"/>
                <a:cs typeface="Arial" pitchFamily="34" charset="-120"/>
              </a:rPr>
              <a:t> </a:t>
            </a:r>
            <a:r>
              <a:rPr kumimoji="0" lang="en-US" sz="1050" b="0" i="0" u="none" strike="noStrike" kern="1200" cap="none" spc="0" normalizeH="0" baseline="0" noProof="0" dirty="0" err="1">
                <a:ln>
                  <a:noFill/>
                </a:ln>
                <a:solidFill>
                  <a:srgbClr val="6B5F55"/>
                </a:solidFill>
                <a:effectLst/>
                <a:uLnTx/>
                <a:uFillTx/>
                <a:latin typeface="Arial" pitchFamily="34" charset="0"/>
                <a:ea typeface="Arial" pitchFamily="34" charset="-122"/>
                <a:cs typeface="Arial" pitchFamily="34" charset="-120"/>
              </a:rPr>
              <a:t>ومقرحات</a:t>
            </a:r>
            <a:endParaRPr kumimoji="0" lang="en-US" sz="105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 1"/>
          <p:cNvSpPr/>
          <p:nvPr/>
        </p:nvSpPr>
        <p:spPr>
          <a:xfrm>
            <a:off x="10835640" y="6327648"/>
            <a:ext cx="822960" cy="228600"/>
          </a:xfrm>
          <a:prstGeom prst="rect">
            <a:avLst/>
          </a:prstGeom>
          <a:noFill/>
          <a:ln/>
        </p:spPr>
        <p:txBody>
          <a:bodyPr wrap="square" lIns="127" tIns="127" rIns="127" bIns="12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8A8178"/>
                </a:solidFill>
                <a:effectLst/>
                <a:uLnTx/>
                <a:uFillTx/>
                <a:latin typeface="Arial" pitchFamily="34" charset="0"/>
                <a:ea typeface="Arial" pitchFamily="34" charset="-122"/>
                <a:cs typeface="Arial" pitchFamily="34" charset="-120"/>
              </a:rPr>
              <a:t>19</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2"/>
          <p:cNvSpPr/>
          <p:nvPr/>
        </p:nvSpPr>
        <p:spPr>
          <a:xfrm>
            <a:off x="530352" y="6199632"/>
            <a:ext cx="11109960" cy="0"/>
          </a:xfrm>
          <a:prstGeom prst="line">
            <a:avLst/>
          </a:prstGeom>
          <a:noFill/>
          <a:ln w="12700">
            <a:solidFill>
              <a:srgbClr val="E8DED1"/>
            </a:solidFill>
            <a:prstDash val="solid"/>
          </a:ln>
        </p:spPr>
      </p:sp>
      <p:sp>
        <p:nvSpPr>
          <p:cNvPr id="5" name="Text 3"/>
          <p:cNvSpPr/>
          <p:nvPr/>
        </p:nvSpPr>
        <p:spPr>
          <a:xfrm>
            <a:off x="594360" y="658368"/>
            <a:ext cx="10972800" cy="566928"/>
          </a:xfrm>
          <a:prstGeom prst="rect">
            <a:avLst/>
          </a:prstGeom>
          <a:noFill/>
          <a:ln/>
        </p:spPr>
        <p:txBody>
          <a:bodyPr wrap="square" lIns="254" tIns="254" rIns="254" bIns="254"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24559"/>
                </a:solidFill>
                <a:effectLst/>
                <a:uLnTx/>
                <a:uFillTx/>
                <a:latin typeface="Arial" pitchFamily="34" charset="0"/>
                <a:ea typeface="Arial" pitchFamily="34" charset="-122"/>
                <a:cs typeface="Arial" pitchFamily="34" charset="-120"/>
              </a:rPr>
              <a:t>خلاصة</a:t>
            </a:r>
            <a:r>
              <a:rPr kumimoji="0" lang="en-US" sz="3200" b="1" i="0" u="none" strike="noStrike" kern="1200" cap="none" spc="0" normalizeH="0" baseline="0" noProof="0" dirty="0">
                <a:ln>
                  <a:noFill/>
                </a:ln>
                <a:solidFill>
                  <a:srgbClr val="124559"/>
                </a:solidFill>
                <a:effectLst/>
                <a:uLnTx/>
                <a:uFillTx/>
                <a:latin typeface="Arial" pitchFamily="34" charset="0"/>
                <a:ea typeface="Arial" pitchFamily="34" charset="-122"/>
                <a:cs typeface="Arial" pitchFamily="34" charset="-120"/>
              </a:rPr>
              <a:t> المحور</a:t>
            </a:r>
            <a:endParaRPr kumimoji="0" lang="en-US" sz="3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hape 4"/>
          <p:cNvSpPr/>
          <p:nvPr/>
        </p:nvSpPr>
        <p:spPr>
          <a:xfrm>
            <a:off x="6949440" y="1335024"/>
            <a:ext cx="4617720" cy="0"/>
          </a:xfrm>
          <a:prstGeom prst="line">
            <a:avLst/>
          </a:prstGeom>
          <a:noFill/>
          <a:ln w="25400">
            <a:solidFill>
              <a:srgbClr val="D9A441"/>
            </a:solidFill>
            <a:prstDash val="solid"/>
          </a:ln>
        </p:spPr>
      </p:sp>
      <p:sp>
        <p:nvSpPr>
          <p:cNvPr id="7" name="Text 5"/>
          <p:cNvSpPr/>
          <p:nvPr/>
        </p:nvSpPr>
        <p:spPr>
          <a:xfrm>
            <a:off x="685800" y="1572768"/>
            <a:ext cx="10835640" cy="4407408"/>
          </a:xfrm>
          <a:prstGeom prst="rect">
            <a:avLst/>
          </a:prstGeom>
          <a:noFill/>
          <a:ln/>
        </p:spPr>
        <p:txBody>
          <a:bodyPr wrap="square" lIns="1651" tIns="1651" rIns="1651" bIns="1651" rtlCol="0" anchor="ctr">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خلاصة القول، يقدم هذا المحور تصورا نقديا وبنائيا لتقويم مكون القراءة، إذ يكشف حدود الممارسة التقليدية القائمة على الامتحان الجزئي، ويدعو إلى تقويم مندمج، متنوع، وظيفي، مرتبط بالدعم والمعالجة. وتكمن قيمة هذا المحور في أنه يربط بين التقويم والقراءة المنهجية والكفايات، ويجعل من التقويم وسيلة لتحسين التعلم، لا مجرد أداة للقياس والحكم</a:t>
            </a:r>
            <a:r>
              <a:rPr kumimoji="0" lang="en-US" sz="1800" b="0" i="0" u="none" strike="noStrike" kern="1200" cap="none" spc="0" normalizeH="0" baseline="0" noProof="0" dirty="0">
                <a:ln>
                  <a:noFill/>
                </a:ln>
                <a:solidFill>
                  <a:srgbClr val="1F2933"/>
                </a:solidFill>
                <a:effectLst/>
                <a:uLnTx/>
                <a:uFillTx/>
                <a:latin typeface="Arial" pitchFamily="34" charset="0"/>
                <a:ea typeface="Arial" pitchFamily="34" charset="-122"/>
                <a:cs typeface="Arial" pitchFamily="34" charset="-120"/>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73C271F-7E6B-5709-643B-096EFDD8E78D}"/>
              </a:ext>
            </a:extLst>
          </p:cNvPr>
          <p:cNvSpPr/>
          <p:nvPr/>
        </p:nvSpPr>
        <p:spPr>
          <a:xfrm>
            <a:off x="468923" y="726831"/>
            <a:ext cx="10562492" cy="4712677"/>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just" rtl="1"/>
            <a:r>
              <a:rPr lang="ar-SA" sz="2400" b="1" dirty="0">
                <a:solidFill>
                  <a:schemeClr val="tx1"/>
                </a:solidFill>
              </a:rPr>
              <a:t>أبرز ما يُميّز الكتاب وقيمته المضافة</a:t>
            </a:r>
            <a:endParaRPr lang="fr-CA" sz="2400" dirty="0">
              <a:solidFill>
                <a:schemeClr val="tx1"/>
              </a:solidFill>
            </a:endParaRPr>
          </a:p>
          <a:p>
            <a:pPr algn="just" rtl="1"/>
            <a:r>
              <a:rPr lang="ar-SA" sz="2400" dirty="0">
                <a:solidFill>
                  <a:schemeClr val="tx1"/>
                </a:solidFill>
              </a:rPr>
              <a:t>يكتسب هذا الكتاب أهميته الاستثنائية من كونه يجمع بين بُعدين متكاملين لا ينفصلان: البُعد النظري التأسيسي الذي يُمكّن القارئ من فهم مفهوم القراءة وأنواع تقويمها وكفاياتها وأسسها في المنهاج التربوي الإعدادي، والبُعد التطبيقي الإجرائي الذي يُزوّد المدرس الممارس بأدوات تقويمية جاهزة وقابلة للتوظيف المباشر داخل الفصل الدراسي. وقد أشار المقدِّم د. علي آيت أوشان إلى أن الباحثة اختارت هذا الموضوع انطلاقاً من وعي معرفي وتربوي وديداكتيكي عميق، ومن خبرة ميدانية راكمتها في تدريسية القراءة، مما جعل كتابها مشروعاً علمياً متكاملاً تتوافر فيه شروط الصدق والموضوعية والشمولية. وقد خلص إلى أن النتائج والاقتراحات والأدوات الإجرائية التي قدّمتها الباحثة كفيلة بتجويد التقويم في مكون القراءة بالسلك الثانوي الإعدادي، وتقليص المسافة بين النص والقارئ والمتعلم في آنٍ </a:t>
            </a:r>
            <a:r>
              <a:rPr lang="ar-SA" dirty="0">
                <a:solidFill>
                  <a:schemeClr val="tx1"/>
                </a:solidFill>
              </a:rPr>
              <a:t>معاً.</a:t>
            </a:r>
            <a:endParaRPr lang="fr-CA" dirty="0">
              <a:solidFill>
                <a:schemeClr val="tx1"/>
              </a:solidFill>
            </a:endParaRPr>
          </a:p>
        </p:txBody>
      </p:sp>
    </p:spTree>
    <p:extLst>
      <p:ext uri="{BB962C8B-B14F-4D97-AF65-F5344CB8AC3E}">
        <p14:creationId xmlns:p14="http://schemas.microsoft.com/office/powerpoint/2010/main" val="584624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196E5B9-1DA0-970D-2697-C54E6C3C4EAA}"/>
              </a:ext>
            </a:extLst>
          </p:cNvPr>
          <p:cNvSpPr/>
          <p:nvPr/>
        </p:nvSpPr>
        <p:spPr>
          <a:xfrm>
            <a:off x="410308" y="820615"/>
            <a:ext cx="10808678" cy="5673970"/>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p>
        </p:txBody>
      </p:sp>
      <p:sp>
        <p:nvSpPr>
          <p:cNvPr id="4" name="TextBox 3">
            <a:extLst>
              <a:ext uri="{FF2B5EF4-FFF2-40B4-BE49-F238E27FC236}">
                <a16:creationId xmlns:a16="http://schemas.microsoft.com/office/drawing/2014/main" id="{480C96B6-0D23-C57B-39EB-88D4A391E955}"/>
              </a:ext>
            </a:extLst>
          </p:cNvPr>
          <p:cNvSpPr txBox="1"/>
          <p:nvPr/>
        </p:nvSpPr>
        <p:spPr>
          <a:xfrm>
            <a:off x="559776" y="1336431"/>
            <a:ext cx="9709639" cy="3746667"/>
          </a:xfrm>
          <a:prstGeom prst="rect">
            <a:avLst/>
          </a:prstGeom>
          <a:noFill/>
        </p:spPr>
        <p:txBody>
          <a:bodyPr wrap="square">
            <a:spAutoFit/>
          </a:bodyPr>
          <a:lstStyle/>
          <a:p>
            <a:pPr algn="just" rtl="1">
              <a:lnSpc>
                <a:spcPct val="115000"/>
              </a:lnSpc>
              <a:spcAft>
                <a:spcPts val="1000"/>
              </a:spcAft>
              <a:buNone/>
            </a:pPr>
            <a:r>
              <a:rPr lang="ar-SA" sz="2400" b="1" dirty="0">
                <a:solidFill>
                  <a:srgbClr val="FF0000"/>
                </a:solidFill>
                <a:effectLst/>
                <a:latin typeface="Calibri" panose="020F0502020204030204" pitchFamily="34" charset="0"/>
                <a:ea typeface="Calibri" panose="020F0502020204030204" pitchFamily="34" charset="0"/>
                <a:cs typeface="+mj-cs"/>
              </a:rPr>
              <a:t>الفصل الأول: التأطير المفاهيمي </a:t>
            </a:r>
            <a:endParaRPr lang="fr-CA" sz="2400" b="1"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ينطلق الباحث</a:t>
            </a:r>
            <a:r>
              <a:rPr lang="ar-MA" sz="2400" dirty="0">
                <a:effectLst/>
                <a:latin typeface="Calibri" panose="020F0502020204030204" pitchFamily="34" charset="0"/>
                <a:ea typeface="Calibri" panose="020F0502020204030204" pitchFamily="34" charset="0"/>
                <a:cs typeface="+mj-cs"/>
              </a:rPr>
              <a:t>ة</a:t>
            </a:r>
            <a:r>
              <a:rPr lang="ar-SA" sz="2400" dirty="0">
                <a:effectLst/>
                <a:latin typeface="Calibri" panose="020F0502020204030204" pitchFamily="34" charset="0"/>
                <a:ea typeface="Calibri" panose="020F0502020204030204" pitchFamily="34" charset="0"/>
                <a:cs typeface="+mj-cs"/>
              </a:rPr>
              <a:t> في هذا الفصل من ضرورة منهجية تحكم البحوث العلمية، وهي تحديد مدلول المفاهيم المكونة لموضوع البحث قبل الخوض في دراسته وتحليله. يبرر الباحث هذه الخطوة بعدة أهداف</a:t>
            </a:r>
            <a:r>
              <a:rPr lang="fr-FR" sz="2400" dirty="0">
                <a:effectLst/>
                <a:latin typeface="Arabic Typesetting" panose="03020402040406030203" pitchFamily="66" charset="-78"/>
                <a:ea typeface="Calibri" panose="020F0502020204030204" pitchFamily="34" charset="0"/>
                <a:cs typeface="+mj-cs"/>
              </a:rPr>
              <a:t>:</a:t>
            </a:r>
            <a:r>
              <a:rPr lang="ar-MA" sz="2400" dirty="0">
                <a:latin typeface="Calibri" panose="020F0502020204030204" pitchFamily="34" charset="0"/>
                <a:ea typeface="Calibri" panose="020F0502020204030204" pitchFamily="34" charset="0"/>
                <a:cs typeface="+mj-cs"/>
              </a:rPr>
              <a:t> </a:t>
            </a:r>
            <a:r>
              <a:rPr lang="ar-SA" sz="2400" dirty="0">
                <a:solidFill>
                  <a:srgbClr val="548DD4"/>
                </a:solidFill>
                <a:effectLst/>
                <a:latin typeface="Calibri" panose="020F0502020204030204" pitchFamily="34" charset="0"/>
                <a:ea typeface="Calibri" panose="020F0502020204030204" pitchFamily="34" charset="0"/>
                <a:cs typeface="+mj-cs"/>
              </a:rPr>
              <a:t>تحقيق وضوح الرؤية وسلامة التصور</a:t>
            </a:r>
            <a:r>
              <a:rPr lang="ar-MA" sz="2400" dirty="0">
                <a:solidFill>
                  <a:srgbClr val="548DD4"/>
                </a:solidFill>
                <a:latin typeface="Arabic Typesetting" panose="03020402040406030203" pitchFamily="66" charset="-78"/>
                <a:ea typeface="Calibri" panose="020F0502020204030204" pitchFamily="34" charset="0"/>
                <a:cs typeface="+mj-cs"/>
              </a:rPr>
              <a:t>، </a:t>
            </a:r>
            <a:r>
              <a:rPr lang="ar-SA" sz="2400" dirty="0">
                <a:solidFill>
                  <a:srgbClr val="548DD4"/>
                </a:solidFill>
                <a:effectLst/>
                <a:latin typeface="Calibri" panose="020F0502020204030204" pitchFamily="34" charset="0"/>
                <a:ea typeface="Calibri" panose="020F0502020204030204" pitchFamily="34" charset="0"/>
                <a:cs typeface="+mj-cs"/>
              </a:rPr>
              <a:t>دفع أي لبس أو غموض، وتجنب التأويلات التي قد يقع فيها القارئ</a:t>
            </a:r>
            <a:r>
              <a:rPr lang="ar-MA" sz="2400" dirty="0">
                <a:solidFill>
                  <a:srgbClr val="548DD4"/>
                </a:solidFill>
                <a:latin typeface="Arabic Typesetting" panose="03020402040406030203" pitchFamily="66" charset="-78"/>
                <a:ea typeface="Calibri" panose="020F0502020204030204" pitchFamily="34" charset="0"/>
                <a:cs typeface="+mj-cs"/>
              </a:rPr>
              <a:t>، </a:t>
            </a:r>
            <a:r>
              <a:rPr lang="ar-SA" sz="2400" dirty="0">
                <a:solidFill>
                  <a:srgbClr val="548DD4"/>
                </a:solidFill>
                <a:effectLst/>
                <a:latin typeface="Calibri" panose="020F0502020204030204" pitchFamily="34" charset="0"/>
                <a:ea typeface="Calibri" panose="020F0502020204030204" pitchFamily="34" charset="0"/>
                <a:cs typeface="+mj-cs"/>
              </a:rPr>
              <a:t>حقيق مبدأ التواصل مع القارئ لكون المصطلحات بمثابة "مفاتيح" للدراسة</a:t>
            </a:r>
            <a:r>
              <a:rPr lang="fr-FR" sz="2400" dirty="0">
                <a:solidFill>
                  <a:srgbClr val="548DD4"/>
                </a:solidFill>
                <a:effectLst/>
                <a:latin typeface="Arabic Typesetting" panose="03020402040406030203" pitchFamily="66" charset="-78"/>
                <a:ea typeface="Calibri" panose="020F0502020204030204" pitchFamily="34" charset="0"/>
                <a:cs typeface="+mj-cs"/>
              </a:rPr>
              <a:t>.</a:t>
            </a:r>
            <a:endParaRPr lang="fr-CA" sz="2400" dirty="0">
              <a:effectLst/>
              <a:latin typeface="Calibri" panose="020F0502020204030204" pitchFamily="34" charset="0"/>
              <a:ea typeface="Calibri" panose="020F0502020204030204" pitchFamily="34" charset="0"/>
              <a:cs typeface="+mj-cs"/>
            </a:endParaRPr>
          </a:p>
          <a:p>
            <a:pPr algn="just" rtl="1">
              <a:lnSpc>
                <a:spcPct val="115000"/>
              </a:lnSpc>
              <a:spcAft>
                <a:spcPts val="1000"/>
              </a:spcAft>
              <a:buNone/>
            </a:pPr>
            <a:r>
              <a:rPr lang="ar-SA" sz="2400" dirty="0">
                <a:effectLst/>
                <a:latin typeface="Calibri" panose="020F0502020204030204" pitchFamily="34" charset="0"/>
                <a:ea typeface="Calibri" panose="020F0502020204030204" pitchFamily="34" charset="0"/>
                <a:cs typeface="+mj-cs"/>
              </a:rPr>
              <a:t>ويُقر الباحث</a:t>
            </a:r>
            <a:r>
              <a:rPr lang="ar-MA" sz="2400" dirty="0">
                <a:effectLst/>
                <a:latin typeface="Calibri" panose="020F0502020204030204" pitchFamily="34" charset="0"/>
                <a:ea typeface="Calibri" panose="020F0502020204030204" pitchFamily="34" charset="0"/>
                <a:cs typeface="+mj-cs"/>
              </a:rPr>
              <a:t>ة</a:t>
            </a:r>
            <a:r>
              <a:rPr lang="ar-SA" sz="2400" dirty="0">
                <a:effectLst/>
                <a:latin typeface="Calibri" panose="020F0502020204030204" pitchFamily="34" charset="0"/>
                <a:ea typeface="Calibri" panose="020F0502020204030204" pitchFamily="34" charset="0"/>
                <a:cs typeface="+mj-cs"/>
              </a:rPr>
              <a:t> بالمرونة المنهجية؛ حيث يربط الحصر النهائي لهذه المفاهيم بالاطلاع على البحث في شمولية فصوله، متبنياً استراتيجية الانتقاء الدلالي والتركيز على الدلالات الإجرائية التي تخدم فرضيات بحثه وأهدافه، مستقياً إياها من المعاجم اللغوية والاصطلاحية والتربوية</a:t>
            </a:r>
            <a:r>
              <a:rPr lang="fr-FR" sz="2400" dirty="0">
                <a:effectLst/>
                <a:latin typeface="Arabic Typesetting" panose="03020402040406030203" pitchFamily="66" charset="-78"/>
                <a:ea typeface="Calibri" panose="020F0502020204030204" pitchFamily="34" charset="0"/>
                <a:cs typeface="+mj-cs"/>
              </a:rPr>
              <a:t>.</a:t>
            </a:r>
            <a:endParaRPr lang="fr-CA" sz="2400" dirty="0">
              <a:effectLst/>
              <a:latin typeface="Calibri" panose="020F0502020204030204" pitchFamily="34" charset="0"/>
              <a:ea typeface="Calibri" panose="020F0502020204030204" pitchFamily="34" charset="0"/>
              <a:cs typeface="+mj-cs"/>
            </a:endParaRPr>
          </a:p>
        </p:txBody>
      </p:sp>
    </p:spTree>
    <p:extLst>
      <p:ext uri="{BB962C8B-B14F-4D97-AF65-F5344CB8AC3E}">
        <p14:creationId xmlns:p14="http://schemas.microsoft.com/office/powerpoint/2010/main" val="2894806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65A9066-1780-2163-3950-DBD73680DF40}"/>
              </a:ext>
            </a:extLst>
          </p:cNvPr>
          <p:cNvSpPr/>
          <p:nvPr/>
        </p:nvSpPr>
        <p:spPr>
          <a:xfrm>
            <a:off x="105507" y="363415"/>
            <a:ext cx="11922369" cy="6131170"/>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r" rtl="1"/>
            <a:r>
              <a:rPr lang="fr-FR" b="1" dirty="0"/>
              <a:t>2</a:t>
            </a:r>
            <a:r>
              <a:rPr lang="ar-SA" sz="2400" b="1" dirty="0">
                <a:solidFill>
                  <a:schemeClr val="bg2">
                    <a:lumMod val="75000"/>
                  </a:schemeClr>
                </a:solidFill>
              </a:rPr>
              <a:t>التفكيك المفاهيمي لمصطلحات البحث</a:t>
            </a:r>
            <a:endParaRPr lang="fr-CA" sz="2400" dirty="0">
              <a:solidFill>
                <a:schemeClr val="bg2">
                  <a:lumMod val="75000"/>
                </a:schemeClr>
              </a:solidFill>
            </a:endParaRPr>
          </a:p>
          <a:p>
            <a:pPr algn="r" rtl="1"/>
            <a:r>
              <a:rPr lang="ar-SA" sz="2400" dirty="0"/>
              <a:t>اعتمد الكتاب بنية ثلاثية في تشريح كل مفهوم على حدة: (التحديد اللغوي التحديد الاصطلاحي التحديد الإجرائي) ، وجاءت كالتالي</a:t>
            </a:r>
            <a:r>
              <a:rPr lang="fr-FR" sz="2400" dirty="0"/>
              <a:t>:</a:t>
            </a:r>
            <a:endParaRPr lang="fr-CA" sz="2400" dirty="0"/>
          </a:p>
          <a:p>
            <a:pPr algn="r" rtl="1"/>
            <a:r>
              <a:rPr lang="ar-SA" sz="2400" dirty="0"/>
              <a:t>أولاً: مفهوم التقويم </a:t>
            </a:r>
            <a:endParaRPr lang="fr-CA" sz="2400" dirty="0"/>
          </a:p>
          <a:p>
            <a:pPr algn="r" rtl="1"/>
            <a:r>
              <a:rPr lang="ar-SA" sz="2400" dirty="0"/>
              <a:t>التحديد اللغوي: بالعودة إلى لسان العرب و القاموس المحيط، يدور جذر (ق و م) حول معاني الاستقامة، والاعتدال، وإصلاح الاعوجاج (قوَّم الشيء أي عدَّله وأزال عوجه)، إلى جانب تقدير الثمن والقيمة (قوَّم السلعة أي ثمنها). ويقارن الباحث ذلك بالمعاجم الأجنبية التي يرى أنها اختزلت المفهوم في "تحديد القيمة والتثمين وإصدار الحكم" دون تضمين معنى الإصلاح والتعديل الموجود في اللسان العربي</a:t>
            </a:r>
            <a:r>
              <a:rPr lang="fr-FR" dirty="0"/>
              <a:t>.</a:t>
            </a:r>
            <a:endParaRPr lang="ar-MA" dirty="0"/>
          </a:p>
          <a:p>
            <a:pPr algn="r" rtl="1"/>
            <a:r>
              <a:rPr lang="ar-SA" sz="2400" dirty="0"/>
              <a:t>التحديد الاصطلاحي والتربوي: تتقاطع التعاريف الواردة في الكتاب لتبين أن التقويم عملية منهجية منظمة لجمع البيانات باستخدام أدوات قياس متنوعة بهدف إصدار أحكام واتخاذ قرارات لتحسين الأداء. ويوضح الكتاب التمايز بين "التقييم" (تقدير القيمة والحكم) و"التقويم" (الذي يشمل القياس والإصلاح والتعديل معاً). كما يستحضر تعريف الدليل البيداغوجي المغربي الذي يربطه بسيرورة تقدير التحصيل وتشخيص الصعوبات بالنظر إلى المنهاج المسطر</a:t>
            </a:r>
            <a:r>
              <a:rPr lang="fr-FR" sz="2400" dirty="0"/>
              <a:t>.</a:t>
            </a:r>
            <a:endParaRPr lang="fr-CA" sz="2400" dirty="0"/>
          </a:p>
          <a:p>
            <a:pPr algn="r" rtl="1"/>
            <a:r>
              <a:rPr lang="ar-SA" sz="2400" dirty="0"/>
              <a:t>خلاصة المفهوم إجرائياً: يخلص الباحث إلى أن التقويم ليس عملية عشوائية أو منعزلة، بل جزء لا يتجزأ من العملية التعليمية التعلمية، ويمتاز بنظرته الشمولية للمتعلم (معرفياً، وجدانياً، ومهارياً) ويسير وفق خطة: (الملاحظة</a:t>
            </a:r>
            <a:r>
              <a:rPr lang="ar-MA" sz="2400" dirty="0"/>
              <a:t> </a:t>
            </a:r>
            <a:r>
              <a:rPr lang="ar-SA" sz="2400" dirty="0"/>
              <a:t>القياس التقدير الحكم القرار</a:t>
            </a:r>
            <a:r>
              <a:rPr lang="fr-FR" sz="2400" dirty="0"/>
              <a:t>  </a:t>
            </a:r>
            <a:r>
              <a:rPr lang="ar-SA" sz="2400" dirty="0"/>
              <a:t>العلاج</a:t>
            </a:r>
            <a:r>
              <a:rPr lang="ar-MA" sz="2400" dirty="0"/>
              <a:t>)</a:t>
            </a:r>
            <a:endParaRPr lang="ar-MA" dirty="0"/>
          </a:p>
          <a:p>
            <a:pPr algn="r" rtl="1"/>
            <a:endParaRPr lang="fr-CA" dirty="0"/>
          </a:p>
        </p:txBody>
      </p:sp>
    </p:spTree>
    <p:extLst>
      <p:ext uri="{BB962C8B-B14F-4D97-AF65-F5344CB8AC3E}">
        <p14:creationId xmlns:p14="http://schemas.microsoft.com/office/powerpoint/2010/main" val="2532545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CFA745E-5FBD-DE64-0C0B-09ACD4799934}"/>
              </a:ext>
            </a:extLst>
          </p:cNvPr>
          <p:cNvSpPr/>
          <p:nvPr/>
        </p:nvSpPr>
        <p:spPr>
          <a:xfrm>
            <a:off x="0" y="0"/>
            <a:ext cx="12192000" cy="664698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r" rtl="1"/>
            <a:r>
              <a:rPr lang="ar-SA" sz="2400" b="1" dirty="0"/>
              <a:t>ثانياً: مفهوم المكوِّن </a:t>
            </a:r>
            <a:endParaRPr lang="fr-CA" sz="2400" b="1" dirty="0"/>
          </a:p>
          <a:p>
            <a:pPr algn="r" rtl="1"/>
            <a:r>
              <a:rPr lang="ar-SA" sz="2400" dirty="0"/>
              <a:t>التحديد اللغوي: مشتق من جذر (ك و ن) في لسان العرب (الكون: الحدث، كوَّنه فتكور أي أحدثه). وفي معجم اللغة المعاصرة، يشير التكوين إلى التركيب والتأليف بين الأجزاء، أو التدريب والتعليم (تكوين مهني / تربوي</a:t>
            </a:r>
            <a:r>
              <a:rPr lang="fr-FR" sz="2400" dirty="0"/>
              <a:t>).</a:t>
            </a:r>
            <a:endParaRPr lang="fr-CA" sz="2400" dirty="0"/>
          </a:p>
          <a:p>
            <a:pPr algn="r" rtl="1"/>
            <a:r>
              <a:rPr lang="ar-SA" sz="2400" dirty="0"/>
              <a:t>الدلالة السياقية: "مكوِّن" هو اسم فاعل يحمل معاني الصياغة، والتأليف، والتعليم والتثقيف (كوَّن أجيالاً أي دربهم وثقفهم). وفي السياق التربوي لعنوان الكتاب، يشير "المكون" إلى عنصر بنيوي يركب مادة دراسية كاملة</a:t>
            </a:r>
            <a:r>
              <a:rPr lang="fr-FR" sz="2400" dirty="0"/>
              <a:t>.</a:t>
            </a:r>
            <a:endParaRPr lang="ar-MA" sz="2400" dirty="0"/>
          </a:p>
          <a:p>
            <a:pPr algn="r" rtl="1"/>
            <a:r>
              <a:rPr lang="ar-SA" sz="2400" b="1" dirty="0"/>
              <a:t>ثالثاً: مفهوم القراءة</a:t>
            </a:r>
            <a:endParaRPr lang="fr-CA" sz="2400" b="1" dirty="0"/>
          </a:p>
          <a:p>
            <a:pPr algn="r" rtl="1"/>
            <a:r>
              <a:rPr lang="ar-SA" sz="2400" dirty="0"/>
              <a:t>التحديد اللغوي: من جذر (ق ر أ)، وتدل في المعاجم العربية (لسان العرب، القاموس المحيط) على **الجمع والضم** (قرأت الشيء أي جمعته وضممت بعضه إلى بعض)، وقراءة القرآن تعني لفظه مجموعاً</a:t>
            </a:r>
            <a:r>
              <a:rPr lang="fr-FR" sz="2400" dirty="0"/>
              <a:t>.</a:t>
            </a:r>
            <a:endParaRPr lang="fr-CA" sz="2400" dirty="0"/>
          </a:p>
          <a:p>
            <a:pPr algn="r" rtl="1"/>
            <a:r>
              <a:rPr lang="ar-SA" sz="2400" dirty="0"/>
              <a:t>التحديد الاصطلاحي: يصفه الكتاب بأنه مفهوم "زئبقي" معقد تتداخل فيه أبعاد بيولوجية، وسيكولوجية، وسوسيو-ثقافية. ويتألف من مستويين</a:t>
            </a:r>
            <a:r>
              <a:rPr lang="fr-FR" sz="2400" dirty="0"/>
              <a:t>:</a:t>
            </a:r>
            <a:endParaRPr lang="fr-CA" sz="2400" dirty="0"/>
          </a:p>
          <a:p>
            <a:pPr algn="r" rtl="1"/>
            <a:r>
              <a:rPr lang="fr-FR" sz="2400" dirty="0"/>
              <a:t>1. </a:t>
            </a:r>
            <a:r>
              <a:rPr lang="ar-SA" sz="2400" dirty="0"/>
              <a:t>ميكانيكي صرف: فك الشفرات والرموز وتحويل الحروف المكتوبة إلى أصوات منطوقة</a:t>
            </a:r>
            <a:r>
              <a:rPr lang="fr-FR" sz="2400" dirty="0"/>
              <a:t>.</a:t>
            </a:r>
            <a:endParaRPr lang="fr-CA" sz="2400" dirty="0"/>
          </a:p>
          <a:p>
            <a:pPr algn="r" rtl="1"/>
            <a:r>
              <a:rPr lang="fr-FR" sz="2400" dirty="0"/>
              <a:t>2. </a:t>
            </a:r>
            <a:r>
              <a:rPr lang="ar-SA" sz="2400" dirty="0"/>
              <a:t>عقلي ونفسي: الفهم، والاستيعاب، وتأويل الدلالات، وتفاعل القارئ مع النص وتذوقه</a:t>
            </a:r>
            <a:r>
              <a:rPr lang="fr-FR" sz="2400" dirty="0"/>
              <a:t>.</a:t>
            </a:r>
            <a:endParaRPr lang="fr-CA" sz="2400" dirty="0"/>
          </a:p>
          <a:p>
            <a:pPr algn="r" rtl="1"/>
            <a:r>
              <a:rPr lang="ar-SA" sz="2400" dirty="0"/>
              <a:t>المفهوم في الوسط المدرسي ديداكتيكياً: يبرز الكتاب أن القراءة المدرسية عملية تفاعلية دينامية تجمع بين ثلاثة أطراف (القارئ ببنيته المعرفية، النص ببنيته ومقصدتيه، السياق بما يشمل القسم والمدرس). وتتحدد أبعادها الحديثة في خمسة عناصر: (التعرف والنطق - الفهم - النقد - حل المشكلات - الاستمتاع والتذوق</a:t>
            </a:r>
            <a:r>
              <a:rPr lang="fr-FR" sz="2400" dirty="0"/>
              <a:t>).</a:t>
            </a:r>
            <a:endParaRPr lang="fr-CA" sz="2400" dirty="0"/>
          </a:p>
          <a:p>
            <a:pPr algn="r"/>
            <a:r>
              <a:rPr lang="ar-SA" sz="2400" dirty="0"/>
              <a:t>التحديد الإجرائي: يعتبرها الباحث نشاطاً مركزياً ومحورياً في منهاج اللغة العربية بالسلك الإعدادي؛ فهي ليست مجرد درس معزول، بل هي وسيلة "تخترق كل التعلمات" وتلازم كل المواد، وتساهم في تشكيل فكر المتعلم، وبناء مواقفه، ونقله إلى عالم الثقافة والأدب، مما يتطلب كفايات متميزة لدى المدرس (كقارئ محترف) والتلميذ (كقارئ متدرب في أفق الاستقلالية</a:t>
            </a:r>
            <a:endParaRPr lang="fr-CA" sz="2400" dirty="0"/>
          </a:p>
          <a:p>
            <a:pPr algn="r" rtl="1"/>
            <a:r>
              <a:rPr lang="ar-SA" sz="2400" dirty="0"/>
              <a:t> </a:t>
            </a:r>
            <a:endParaRPr lang="fr-CA" sz="2400" dirty="0"/>
          </a:p>
        </p:txBody>
      </p:sp>
    </p:spTree>
    <p:extLst>
      <p:ext uri="{BB962C8B-B14F-4D97-AF65-F5344CB8AC3E}">
        <p14:creationId xmlns:p14="http://schemas.microsoft.com/office/powerpoint/2010/main" val="2485398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48F5C4-EA3C-4F98-6341-72038E09BF4C}"/>
              </a:ext>
            </a:extLst>
          </p:cNvPr>
          <p:cNvSpPr/>
          <p:nvPr/>
        </p:nvSpPr>
        <p:spPr>
          <a:xfrm>
            <a:off x="128954" y="257908"/>
            <a:ext cx="11828583" cy="6119446"/>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r" rtl="1"/>
            <a:r>
              <a:rPr lang="ar-SA" sz="2400" b="1" dirty="0"/>
              <a:t>رابعاً: السلك الثانوي الإعدادي</a:t>
            </a:r>
            <a:endParaRPr lang="fr-CA" sz="2400" dirty="0"/>
          </a:p>
          <a:p>
            <a:pPr algn="r" rtl="1"/>
            <a:r>
              <a:rPr lang="ar-SA" sz="2400" dirty="0"/>
              <a:t>التعريف المؤسساتي: استناداً إلى الوثائق المرجعية المغربية (الكتاب الأبيض، البرامج والتوجيهات التربوية)، يُعرَّف السلك الإعدادي بأنه مرحلة انتقالية ووسطى (تستغرق 3 سنوات) تمثل امتداداً للتعليم الابتدائي ومرحلة تحضيرية للتعليم التأهيلي، وتستهدف يافعين يتطابق نموهم الجسدي والنفسي مع الكفايات المستهدفة</a:t>
            </a:r>
            <a:r>
              <a:rPr lang="fr-FR" sz="2400" dirty="0"/>
              <a:t>.</a:t>
            </a:r>
            <a:endParaRPr lang="ar-MA" sz="2400" dirty="0"/>
          </a:p>
          <a:p>
            <a:pPr algn="r" rtl="1"/>
            <a:r>
              <a:rPr lang="ar-SA" sz="2400" dirty="0"/>
              <a:t>تنظيم الدراسة والمواصفات: تتميز مراجعة مناهج هذا السلك بتنظيم الدراسة في دورات، وتعميق الكفايات التواصلية والمنهجية والاستراتيجية والثقافية، وإدماج التكنولوجيا والتكوين الذاتي (المشروع الشخصي). وينتهي السلك بمواصفات محددة للمتعلم، من أهمها: إتقان اللغة العربية واستعمالها السليم، امتلاك التفكير النقدي وإعمال العقل، والقدرة على توظيف المكتسبات في وضعيات مختلفة</a:t>
            </a:r>
            <a:r>
              <a:rPr lang="fr-FR" sz="2400" dirty="0"/>
              <a:t>.</a:t>
            </a:r>
            <a:endParaRPr lang="fr-CA" sz="2400" dirty="0"/>
          </a:p>
          <a:p>
            <a:pPr algn="r" rtl="1"/>
            <a:r>
              <a:rPr lang="fr-FR" sz="2400" b="1" dirty="0"/>
              <a:t>3. </a:t>
            </a:r>
            <a:r>
              <a:rPr lang="ar-SA" sz="2400" b="1" dirty="0"/>
              <a:t>خلاصة وتركيب الفصل الأول </a:t>
            </a:r>
            <a:endParaRPr lang="fr-CA" sz="2400" dirty="0"/>
          </a:p>
          <a:p>
            <a:pPr algn="r" rtl="1"/>
            <a:r>
              <a:rPr lang="ar-SA" sz="2400" dirty="0"/>
              <a:t>يختم الباحث هذا الفصل بصياغة تركيبية تجمع خيوط المفاهيم التي تم تشريحها، ليخلص إلى أن موضوع بحثه يتمحور حول "تقويم مكون القراءة في السلك الثانوي الإعدادي"باعتباره مجالاً تربوياً ديداكتيكياً يبحث في</a:t>
            </a:r>
            <a:r>
              <a:rPr lang="fr-FR" sz="2400" dirty="0"/>
              <a:t>:</a:t>
            </a:r>
            <a:endParaRPr lang="fr-CA" sz="2400" dirty="0"/>
          </a:p>
          <a:p>
            <a:pPr algn="r" rtl="1"/>
            <a:r>
              <a:rPr lang="fr-FR" sz="2400" dirty="0"/>
              <a:t>.</a:t>
            </a:r>
            <a:r>
              <a:rPr lang="ar-MA" sz="2400" dirty="0"/>
              <a:t>1</a:t>
            </a:r>
            <a:r>
              <a:rPr lang="fr-FR" sz="2400" dirty="0"/>
              <a:t> </a:t>
            </a:r>
            <a:r>
              <a:rPr lang="ar-SA" sz="2400" dirty="0"/>
              <a:t>الأدوات والأساليب العلمية المعتمدة لقياس مكتسبات المتعلمين وقدراتهم القرائية (قبل الدرس، وأثناءه، وبعده</a:t>
            </a:r>
            <a:r>
              <a:rPr lang="fr-FR" sz="2400" dirty="0"/>
              <a:t>).</a:t>
            </a:r>
            <a:endParaRPr lang="fr-CA" sz="2400" dirty="0"/>
          </a:p>
          <a:p>
            <a:pPr algn="r" rtl="1"/>
            <a:r>
              <a:rPr lang="fr-FR" sz="2400" dirty="0"/>
              <a:t>.2</a:t>
            </a:r>
            <a:r>
              <a:rPr lang="ar-SA" sz="2400" dirty="0"/>
              <a:t>رصد الإشكالات والاختلالات التي تشوب الممارسة التقويمية الصفية الحالية</a:t>
            </a:r>
            <a:r>
              <a:rPr lang="fr-FR" sz="2400" dirty="0"/>
              <a:t>.</a:t>
            </a:r>
            <a:endParaRPr lang="fr-CA" sz="2400" dirty="0"/>
          </a:p>
          <a:p>
            <a:pPr algn="r" rtl="1"/>
            <a:r>
              <a:rPr lang="ar-SA" sz="2400" dirty="0"/>
              <a:t>3</a:t>
            </a:r>
            <a:r>
              <a:rPr lang="fr-FR" sz="2400" dirty="0"/>
              <a:t>. </a:t>
            </a:r>
            <a:r>
              <a:rPr lang="ar-SA" sz="2400" dirty="0"/>
              <a:t>البحث عن السبل الكفيلة بتطوير وتجويد فعل القراءة، ومساعدة المتعلم على الانتقال من الفاعلية الذهنية داخل الفصل إلى الفاعلية الاجتماعية والاندماج في محيطه.</a:t>
            </a:r>
            <a:endParaRPr lang="ar-MA" sz="2400" dirty="0"/>
          </a:p>
        </p:txBody>
      </p:sp>
    </p:spTree>
    <p:extLst>
      <p:ext uri="{BB962C8B-B14F-4D97-AF65-F5344CB8AC3E}">
        <p14:creationId xmlns:p14="http://schemas.microsoft.com/office/powerpoint/2010/main" val="295052319"/>
      </p:ext>
    </p:extLst>
  </p:cSld>
  <p:clrMapOvr>
    <a:masterClrMapping/>
  </p:clrMapOvr>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Ronds dans l’eau">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Ronds dans l’eau</Template>
  <TotalTime>269</TotalTime>
  <Words>5958</Words>
  <Application>Microsoft Office PowerPoint</Application>
  <PresentationFormat>Grand écran</PresentationFormat>
  <Paragraphs>327</Paragraphs>
  <Slides>53</Slides>
  <Notes>15</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53</vt:i4>
      </vt:variant>
    </vt:vector>
  </HeadingPairs>
  <TitlesOfParts>
    <vt:vector size="65" baseType="lpstr">
      <vt:lpstr>Aldhabi</vt:lpstr>
      <vt:lpstr>Andalus</vt:lpstr>
      <vt:lpstr>Arabic Typesetting</vt:lpstr>
      <vt:lpstr>Arial</vt:lpstr>
      <vt:lpstr>Calibri</vt:lpstr>
      <vt:lpstr>Google Sans</vt:lpstr>
      <vt:lpstr>Google Sans Text</vt:lpstr>
      <vt:lpstr>Sakkal Majalla</vt:lpstr>
      <vt:lpstr>Tw Cen MT</vt:lpstr>
      <vt:lpstr>Wingdings</vt:lpstr>
      <vt:lpstr>Ronds dans l’eau</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MAJIDA CHAKIR</dc:creator>
  <cp:lastModifiedBy>HP</cp:lastModifiedBy>
  <cp:revision>14</cp:revision>
  <dcterms:created xsi:type="dcterms:W3CDTF">2026-06-10T22:14:28Z</dcterms:created>
  <dcterms:modified xsi:type="dcterms:W3CDTF">2026-08-26T19:17:21Z</dcterms:modified>
</cp:coreProperties>
</file>