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Lst>
  <p:sldSz cx="18288000" cy="10287000"/>
  <p:notesSz cx="6858000" cy="9144000"/>
  <p:embeddedFontLst>
    <p:embeddedFont>
      <p:font typeface="Amiri" panose="020B0604020202020204" charset="-78"/>
      <p:regular r:id="rId55"/>
    </p:embeddedFont>
    <p:embeddedFont>
      <p:font typeface="Amiri Bold" panose="020B0604020202020204" charset="-78"/>
      <p:regular r:id="rId56"/>
    </p:embeddedFont>
    <p:embeddedFont>
      <p:font typeface="Calibri" panose="020F0502020204030204" pitchFamily="34" charset="0"/>
      <p:regular r:id="rId57"/>
      <p:bold r:id="rId58"/>
      <p:italic r:id="rId59"/>
      <p:boldItalic r:id="rId60"/>
    </p:embeddedFont>
    <p:embeddedFont>
      <p:font typeface="Childos Arabic Bold" panose="020B0604020202020204" charset="-78"/>
      <p:regular r:id="rId61"/>
    </p:embeddedFont>
    <p:embeddedFont>
      <p:font typeface="Siwa Bold" panose="020B0604020202020204" charset="-78"/>
      <p:regular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9" d="100"/>
          <a:sy n="39" d="100"/>
        </p:scale>
        <p:origin x="576"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9.sv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svg"/><Relationship Id="rId9" Type="http://schemas.openxmlformats.org/officeDocument/2006/relationships/image" Target="../media/image7.svg"/></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7.svg"/></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2.png"/><Relationship Id="rId7"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23.svg"/><Relationship Id="rId9" Type="http://schemas.openxmlformats.org/officeDocument/2006/relationships/image" Target="../media/image3.svg"/></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22.png"/><Relationship Id="rId7"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4.png"/><Relationship Id="rId4" Type="http://schemas.openxmlformats.org/officeDocument/2006/relationships/image" Target="../media/image23.sv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png"/><Relationship Id="rId10" Type="http://schemas.openxmlformats.org/officeDocument/2006/relationships/image" Target="../media/image3.svg"/><Relationship Id="rId4" Type="http://schemas.openxmlformats.org/officeDocument/2006/relationships/image" Target="../media/image7.svg"/><Relationship Id="rId9" Type="http://schemas.openxmlformats.org/officeDocument/2006/relationships/image" Target="../media/image2.png"/></Relationships>
</file>

<file path=ppt/slides/_rels/slide50.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9.svg"/><Relationship Id="rId3" Type="http://schemas.openxmlformats.org/officeDocument/2006/relationships/image" Target="../media/image2.png"/><Relationship Id="rId7" Type="http://schemas.openxmlformats.org/officeDocument/2006/relationships/image" Target="../media/image26.png"/><Relationship Id="rId12"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16.svg"/><Relationship Id="rId5" Type="http://schemas.openxmlformats.org/officeDocument/2006/relationships/image" Target="../media/image4.png"/><Relationship Id="rId10" Type="http://schemas.openxmlformats.org/officeDocument/2006/relationships/image" Target="../media/image15.png"/><Relationship Id="rId4" Type="http://schemas.openxmlformats.org/officeDocument/2006/relationships/image" Target="../media/image3.svg"/><Relationship Id="rId9" Type="http://schemas.openxmlformats.org/officeDocument/2006/relationships/image" Target="../media/image7.svg"/></Relationships>
</file>

<file path=ppt/slides/_rels/slide5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6.png"/><Relationship Id="rId7"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9.svg"/><Relationship Id="rId4" Type="http://schemas.openxmlformats.org/officeDocument/2006/relationships/image" Target="../media/image7.svg"/><Relationship Id="rId9" Type="http://schemas.openxmlformats.org/officeDocument/2006/relationships/image" Target="../media/image8.png"/></Relationships>
</file>

<file path=ppt/slides/_rels/slide5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4.png"/><Relationship Id="rId10" Type="http://schemas.openxmlformats.org/officeDocument/2006/relationships/image" Target="../media/image3.svg"/><Relationship Id="rId4" Type="http://schemas.openxmlformats.org/officeDocument/2006/relationships/image" Target="../media/image7.svg"/><Relationship Id="rId9" Type="http://schemas.openxmlformats.org/officeDocument/2006/relationships/image" Target="../media/image2.png"/></Relationships>
</file>

<file path=ppt/slides/_rels/slide5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8.png"/><Relationship Id="rId4" Type="http://schemas.openxmlformats.org/officeDocument/2006/relationships/image" Target="../media/image4.png"/><Relationship Id="rId9" Type="http://schemas.openxmlformats.org/officeDocument/2006/relationships/image" Target="../media/image9.svg"/></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6.png"/><Relationship Id="rId7" Type="http://schemas.openxmlformats.org/officeDocument/2006/relationships/image" Target="../media/image15.png"/><Relationship Id="rId12" Type="http://schemas.openxmlformats.org/officeDocument/2006/relationships/image" Target="../media/image9.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17.png"/><Relationship Id="rId4" Type="http://schemas.openxmlformats.org/officeDocument/2006/relationships/image" Target="../media/image7.svg"/><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6.png"/><Relationship Id="rId7"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9.svg"/><Relationship Id="rId4" Type="http://schemas.openxmlformats.org/officeDocument/2006/relationships/image" Target="../media/image7.sv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sv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flipH="1">
            <a:off x="4088801" y="6412716"/>
            <a:ext cx="7423223" cy="7411820"/>
          </a:xfrm>
          <a:custGeom>
            <a:avLst/>
            <a:gdLst/>
            <a:ahLst/>
            <a:cxnLst/>
            <a:rect l="l" t="t" r="r" b="b"/>
            <a:pathLst>
              <a:path w="7423223" h="7411820">
                <a:moveTo>
                  <a:pt x="7423222" y="0"/>
                </a:moveTo>
                <a:lnTo>
                  <a:pt x="0" y="0"/>
                </a:lnTo>
                <a:lnTo>
                  <a:pt x="0" y="7411820"/>
                </a:lnTo>
                <a:lnTo>
                  <a:pt x="7423222" y="7411820"/>
                </a:lnTo>
                <a:lnTo>
                  <a:pt x="7423222" y="0"/>
                </a:lnTo>
                <a:close/>
              </a:path>
            </a:pathLst>
          </a:custGeom>
          <a:blipFill>
            <a:blip r:embed="rId3">
              <a:alphaModFix amt="6999"/>
              <a:extLst>
                <a:ext uri="{96DAC541-7B7A-43D3-8B79-37D633B846F1}">
                  <asvg:svgBlip xmlns:asvg="http://schemas.microsoft.com/office/drawing/2016/SVG/main" r:embed="rId4"/>
                </a:ext>
              </a:extLst>
            </a:blip>
            <a:stretch>
              <a:fillRect/>
            </a:stretch>
          </a:blipFill>
        </p:spPr>
      </p:sp>
      <p:sp>
        <p:nvSpPr>
          <p:cNvPr id="4" name="Freeform 4"/>
          <p:cNvSpPr/>
          <p:nvPr/>
        </p:nvSpPr>
        <p:spPr>
          <a:xfrm flipH="1">
            <a:off x="-260544" y="2591047"/>
            <a:ext cx="6633266" cy="4060772"/>
          </a:xfrm>
          <a:custGeom>
            <a:avLst/>
            <a:gdLst/>
            <a:ahLst/>
            <a:cxnLst/>
            <a:rect l="l" t="t" r="r" b="b"/>
            <a:pathLst>
              <a:path w="6633266" h="4060772">
                <a:moveTo>
                  <a:pt x="6633265" y="0"/>
                </a:moveTo>
                <a:lnTo>
                  <a:pt x="0" y="0"/>
                </a:lnTo>
                <a:lnTo>
                  <a:pt x="0" y="4060772"/>
                </a:lnTo>
                <a:lnTo>
                  <a:pt x="6633265" y="4060772"/>
                </a:lnTo>
                <a:lnTo>
                  <a:pt x="6633265" y="0"/>
                </a:lnTo>
                <a:close/>
              </a:path>
            </a:pathLst>
          </a:custGeom>
          <a:blipFill>
            <a:blip r:embed="rId5"/>
            <a:stretch>
              <a:fillRect t="-32349" b="-31000"/>
            </a:stretch>
          </a:blipFill>
        </p:spPr>
      </p:sp>
      <p:grpSp>
        <p:nvGrpSpPr>
          <p:cNvPr id="5" name="Group 5"/>
          <p:cNvGrpSpPr/>
          <p:nvPr/>
        </p:nvGrpSpPr>
        <p:grpSpPr>
          <a:xfrm>
            <a:off x="-1971513" y="2591047"/>
            <a:ext cx="7805796" cy="5907220"/>
            <a:chOff x="0" y="0"/>
            <a:chExt cx="1460623" cy="1105361"/>
          </a:xfrm>
        </p:grpSpPr>
        <p:sp>
          <p:nvSpPr>
            <p:cNvPr id="6" name="Freeform 6"/>
            <p:cNvSpPr/>
            <p:nvPr/>
          </p:nvSpPr>
          <p:spPr>
            <a:xfrm>
              <a:off x="-4" y="0"/>
              <a:ext cx="1460627" cy="1105361"/>
            </a:xfrm>
            <a:custGeom>
              <a:avLst/>
              <a:gdLst/>
              <a:ahLst/>
              <a:cxnLst/>
              <a:rect l="l" t="t" r="r" b="b"/>
              <a:pathLst>
                <a:path w="1460627" h="1105361">
                  <a:moveTo>
                    <a:pt x="414265" y="38122"/>
                  </a:moveTo>
                  <a:cubicBezTo>
                    <a:pt x="435965" y="13865"/>
                    <a:pt x="466970" y="0"/>
                    <a:pt x="499517" y="0"/>
                  </a:cubicBezTo>
                  <a:lnTo>
                    <a:pt x="1346242" y="0"/>
                  </a:lnTo>
                  <a:cubicBezTo>
                    <a:pt x="1409414" y="1"/>
                    <a:pt x="1460626" y="51211"/>
                    <a:pt x="1460627" y="114384"/>
                  </a:cubicBezTo>
                  <a:lnTo>
                    <a:pt x="1460627" y="501214"/>
                  </a:lnTo>
                  <a:lnTo>
                    <a:pt x="1460627" y="656876"/>
                  </a:lnTo>
                  <a:cubicBezTo>
                    <a:pt x="1460627" y="720048"/>
                    <a:pt x="1409416" y="771260"/>
                    <a:pt x="1346243" y="771260"/>
                  </a:cubicBezTo>
                  <a:lnTo>
                    <a:pt x="873041" y="771260"/>
                  </a:lnTo>
                  <a:cubicBezTo>
                    <a:pt x="840495" y="771260"/>
                    <a:pt x="809490" y="785124"/>
                    <a:pt x="787790" y="809381"/>
                  </a:cubicBezTo>
                  <a:lnTo>
                    <a:pt x="557126" y="1067239"/>
                  </a:lnTo>
                  <a:cubicBezTo>
                    <a:pt x="535427" y="1091497"/>
                    <a:pt x="504421" y="1105361"/>
                    <a:pt x="471874" y="1105361"/>
                  </a:cubicBezTo>
                  <a:lnTo>
                    <a:pt x="114388" y="1105361"/>
                  </a:lnTo>
                  <a:cubicBezTo>
                    <a:pt x="84051" y="1105362"/>
                    <a:pt x="54957" y="1093312"/>
                    <a:pt x="33505" y="1071861"/>
                  </a:cubicBezTo>
                  <a:cubicBezTo>
                    <a:pt x="12053" y="1050411"/>
                    <a:pt x="1" y="1021318"/>
                    <a:pt x="0" y="990981"/>
                  </a:cubicBezTo>
                  <a:lnTo>
                    <a:pt x="0" y="562247"/>
                  </a:lnTo>
                  <a:cubicBezTo>
                    <a:pt x="0" y="522943"/>
                    <a:pt x="14487" y="485019"/>
                    <a:pt x="40692" y="455726"/>
                  </a:cubicBezTo>
                  <a:close/>
                </a:path>
              </a:pathLst>
            </a:custGeom>
            <a:blipFill>
              <a:blip r:embed="rId6"/>
              <a:stretch>
                <a:fillRect t="-3434" b="-3434"/>
              </a:stretch>
            </a:blipFill>
            <a:ln w="95250" cap="sq">
              <a:solidFill>
                <a:srgbClr val="0B3D4D"/>
              </a:solidFill>
              <a:prstDash val="solid"/>
              <a:miter/>
            </a:ln>
          </p:spPr>
        </p:sp>
      </p:grpSp>
      <p:grpSp>
        <p:nvGrpSpPr>
          <p:cNvPr id="7" name="Group 7"/>
          <p:cNvGrpSpPr/>
          <p:nvPr/>
        </p:nvGrpSpPr>
        <p:grpSpPr>
          <a:xfrm>
            <a:off x="-1430076" y="7737090"/>
            <a:ext cx="6432744" cy="3461454"/>
            <a:chOff x="0" y="0"/>
            <a:chExt cx="812800" cy="437367"/>
          </a:xfrm>
        </p:grpSpPr>
        <p:sp>
          <p:nvSpPr>
            <p:cNvPr id="8" name="Freeform 8"/>
            <p:cNvSpPr/>
            <p:nvPr/>
          </p:nvSpPr>
          <p:spPr>
            <a:xfrm>
              <a:off x="14185" y="0"/>
              <a:ext cx="798615" cy="437367"/>
            </a:xfrm>
            <a:custGeom>
              <a:avLst/>
              <a:gdLst/>
              <a:ahLst/>
              <a:cxnLst/>
              <a:rect l="l" t="t" r="r" b="b"/>
              <a:pathLst>
                <a:path w="798615" h="437367">
                  <a:moveTo>
                    <a:pt x="225121" y="0"/>
                  </a:moveTo>
                  <a:lnTo>
                    <a:pt x="762510" y="0"/>
                  </a:lnTo>
                  <a:cubicBezTo>
                    <a:pt x="772085" y="0"/>
                    <a:pt x="781269" y="3804"/>
                    <a:pt x="788040" y="10575"/>
                  </a:cubicBezTo>
                  <a:cubicBezTo>
                    <a:pt x="794811" y="17346"/>
                    <a:pt x="798615" y="26530"/>
                    <a:pt x="798615" y="36106"/>
                  </a:cubicBezTo>
                  <a:lnTo>
                    <a:pt x="798615" y="401261"/>
                  </a:lnTo>
                  <a:cubicBezTo>
                    <a:pt x="798615" y="410837"/>
                    <a:pt x="794811" y="420021"/>
                    <a:pt x="788040" y="426792"/>
                  </a:cubicBezTo>
                  <a:cubicBezTo>
                    <a:pt x="781269" y="433563"/>
                    <a:pt x="772085" y="437367"/>
                    <a:pt x="762510" y="437367"/>
                  </a:cubicBezTo>
                  <a:lnTo>
                    <a:pt x="225121" y="437367"/>
                  </a:lnTo>
                  <a:cubicBezTo>
                    <a:pt x="202096" y="437367"/>
                    <a:pt x="180111" y="427784"/>
                    <a:pt x="164438" y="410917"/>
                  </a:cubicBezTo>
                  <a:lnTo>
                    <a:pt x="10392" y="245133"/>
                  </a:lnTo>
                  <a:cubicBezTo>
                    <a:pt x="-3464" y="230222"/>
                    <a:pt x="-3464" y="207145"/>
                    <a:pt x="10392" y="192234"/>
                  </a:cubicBezTo>
                  <a:lnTo>
                    <a:pt x="164438" y="26450"/>
                  </a:lnTo>
                  <a:cubicBezTo>
                    <a:pt x="180111" y="9583"/>
                    <a:pt x="202096" y="0"/>
                    <a:pt x="225121" y="0"/>
                  </a:cubicBezTo>
                  <a:close/>
                </a:path>
              </a:pathLst>
            </a:custGeom>
            <a:solidFill>
              <a:srgbClr val="155164"/>
            </a:solidFill>
          </p:spPr>
        </p:sp>
        <p:sp>
          <p:nvSpPr>
            <p:cNvPr id="9" name="TextBox 9"/>
            <p:cNvSpPr txBox="1"/>
            <p:nvPr/>
          </p:nvSpPr>
          <p:spPr>
            <a:xfrm>
              <a:off x="0" y="-28575"/>
              <a:ext cx="698500" cy="465942"/>
            </a:xfrm>
            <a:prstGeom prst="rect">
              <a:avLst/>
            </a:prstGeom>
          </p:spPr>
          <p:txBody>
            <a:bodyPr lIns="50800" tIns="50800" rIns="50800" bIns="50800" rtlCol="0" anchor="ctr"/>
            <a:lstStyle/>
            <a:p>
              <a:pPr marL="0" lvl="0" indent="0" algn="ctr" rtl="1">
                <a:lnSpc>
                  <a:spcPts val="2659"/>
                </a:lnSpc>
              </a:pPr>
              <a:endParaRPr/>
            </a:p>
          </p:txBody>
        </p:sp>
      </p:grpSp>
      <p:grpSp>
        <p:nvGrpSpPr>
          <p:cNvPr id="10" name="Group 10"/>
          <p:cNvGrpSpPr/>
          <p:nvPr/>
        </p:nvGrpSpPr>
        <p:grpSpPr>
          <a:xfrm>
            <a:off x="-2339918" y="0"/>
            <a:ext cx="12423746" cy="2911033"/>
            <a:chOff x="0" y="0"/>
            <a:chExt cx="1357063" cy="317976"/>
          </a:xfrm>
        </p:grpSpPr>
        <p:sp>
          <p:nvSpPr>
            <p:cNvPr id="11" name="Freeform 11"/>
            <p:cNvSpPr/>
            <p:nvPr/>
          </p:nvSpPr>
          <p:spPr>
            <a:xfrm>
              <a:off x="12401" y="0"/>
              <a:ext cx="1332260" cy="317976"/>
            </a:xfrm>
            <a:custGeom>
              <a:avLst/>
              <a:gdLst/>
              <a:ahLst/>
              <a:cxnLst/>
              <a:rect l="l" t="t" r="r" b="b"/>
              <a:pathLst>
                <a:path w="1332260" h="317976">
                  <a:moveTo>
                    <a:pt x="1114043" y="0"/>
                  </a:moveTo>
                  <a:lnTo>
                    <a:pt x="15018" y="0"/>
                  </a:lnTo>
                  <a:cubicBezTo>
                    <a:pt x="9532" y="0"/>
                    <a:pt x="4482" y="2992"/>
                    <a:pt x="1847" y="7803"/>
                  </a:cubicBezTo>
                  <a:cubicBezTo>
                    <a:pt x="-789" y="12615"/>
                    <a:pt x="-591" y="18481"/>
                    <a:pt x="2364" y="23104"/>
                  </a:cubicBezTo>
                  <a:lnTo>
                    <a:pt x="176034" y="294872"/>
                  </a:lnTo>
                  <a:cubicBezTo>
                    <a:pt x="185233" y="309266"/>
                    <a:pt x="201136" y="317976"/>
                    <a:pt x="218218" y="317976"/>
                  </a:cubicBezTo>
                  <a:lnTo>
                    <a:pt x="1317243" y="317976"/>
                  </a:lnTo>
                  <a:cubicBezTo>
                    <a:pt x="1322729" y="317976"/>
                    <a:pt x="1327779" y="314984"/>
                    <a:pt x="1330415" y="310173"/>
                  </a:cubicBezTo>
                  <a:cubicBezTo>
                    <a:pt x="1333050" y="305361"/>
                    <a:pt x="1332852" y="299495"/>
                    <a:pt x="1329897" y="294872"/>
                  </a:cubicBezTo>
                  <a:lnTo>
                    <a:pt x="1156227" y="23104"/>
                  </a:lnTo>
                  <a:cubicBezTo>
                    <a:pt x="1147028" y="8710"/>
                    <a:pt x="1131125" y="0"/>
                    <a:pt x="1114043" y="0"/>
                  </a:cubicBezTo>
                  <a:close/>
                </a:path>
              </a:pathLst>
            </a:custGeom>
            <a:solidFill>
              <a:srgbClr val="0B3D4D"/>
            </a:solidFill>
          </p:spPr>
        </p:sp>
        <p:sp>
          <p:nvSpPr>
            <p:cNvPr id="12" name="TextBox 12"/>
            <p:cNvSpPr txBox="1"/>
            <p:nvPr/>
          </p:nvSpPr>
          <p:spPr>
            <a:xfrm>
              <a:off x="101600" y="-28575"/>
              <a:ext cx="1153863" cy="346551"/>
            </a:xfrm>
            <a:prstGeom prst="rect">
              <a:avLst/>
            </a:prstGeom>
          </p:spPr>
          <p:txBody>
            <a:bodyPr lIns="50800" tIns="50800" rIns="50800" bIns="50800" rtlCol="0" anchor="ctr"/>
            <a:lstStyle/>
            <a:p>
              <a:pPr marL="0" lvl="0" indent="0" algn="ctr" rtl="1">
                <a:lnSpc>
                  <a:spcPts val="2659"/>
                </a:lnSpc>
              </a:pPr>
              <a:endParaRPr/>
            </a:p>
          </p:txBody>
        </p:sp>
      </p:grpSp>
      <p:grpSp>
        <p:nvGrpSpPr>
          <p:cNvPr id="13" name="Group 13"/>
          <p:cNvGrpSpPr/>
          <p:nvPr/>
        </p:nvGrpSpPr>
        <p:grpSpPr>
          <a:xfrm>
            <a:off x="5834283" y="7708515"/>
            <a:ext cx="14930247" cy="3260367"/>
            <a:chOff x="0" y="0"/>
            <a:chExt cx="1863256" cy="406885"/>
          </a:xfrm>
        </p:grpSpPr>
        <p:sp>
          <p:nvSpPr>
            <p:cNvPr id="14" name="Freeform 14"/>
            <p:cNvSpPr/>
            <p:nvPr/>
          </p:nvSpPr>
          <p:spPr>
            <a:xfrm>
              <a:off x="7322" y="0"/>
              <a:ext cx="1848612" cy="406885"/>
            </a:xfrm>
            <a:custGeom>
              <a:avLst/>
              <a:gdLst/>
              <a:ahLst/>
              <a:cxnLst/>
              <a:rect l="l" t="t" r="r" b="b"/>
              <a:pathLst>
                <a:path w="1848612" h="406885">
                  <a:moveTo>
                    <a:pt x="215064" y="0"/>
                  </a:moveTo>
                  <a:lnTo>
                    <a:pt x="1836748" y="0"/>
                  </a:lnTo>
                  <a:cubicBezTo>
                    <a:pt x="1840858" y="0"/>
                    <a:pt x="1844676" y="2128"/>
                    <a:pt x="1846838" y="5624"/>
                  </a:cubicBezTo>
                  <a:cubicBezTo>
                    <a:pt x="1849000" y="9121"/>
                    <a:pt x="1849198" y="13487"/>
                    <a:pt x="1847362" y="17165"/>
                  </a:cubicBezTo>
                  <a:lnTo>
                    <a:pt x="1661306" y="389721"/>
                  </a:lnTo>
                  <a:cubicBezTo>
                    <a:pt x="1656053" y="400239"/>
                    <a:pt x="1645305" y="406885"/>
                    <a:pt x="1633548" y="406885"/>
                  </a:cubicBezTo>
                  <a:lnTo>
                    <a:pt x="11864" y="406885"/>
                  </a:lnTo>
                  <a:cubicBezTo>
                    <a:pt x="7753" y="406885"/>
                    <a:pt x="3935" y="404757"/>
                    <a:pt x="1773" y="401261"/>
                  </a:cubicBezTo>
                  <a:cubicBezTo>
                    <a:pt x="-389" y="397765"/>
                    <a:pt x="-587" y="393398"/>
                    <a:pt x="1250" y="389721"/>
                  </a:cubicBezTo>
                  <a:lnTo>
                    <a:pt x="187306" y="17165"/>
                  </a:lnTo>
                  <a:cubicBezTo>
                    <a:pt x="192559" y="6646"/>
                    <a:pt x="203306" y="0"/>
                    <a:pt x="215064" y="0"/>
                  </a:cubicBezTo>
                  <a:close/>
                </a:path>
              </a:pathLst>
            </a:custGeom>
            <a:solidFill>
              <a:srgbClr val="0B3D4D"/>
            </a:solidFill>
          </p:spPr>
        </p:sp>
        <p:sp>
          <p:nvSpPr>
            <p:cNvPr id="15" name="TextBox 15"/>
            <p:cNvSpPr txBox="1"/>
            <p:nvPr/>
          </p:nvSpPr>
          <p:spPr>
            <a:xfrm>
              <a:off x="101600" y="-57150"/>
              <a:ext cx="1660056" cy="464035"/>
            </a:xfrm>
            <a:prstGeom prst="rect">
              <a:avLst/>
            </a:prstGeom>
          </p:spPr>
          <p:txBody>
            <a:bodyPr lIns="50800" tIns="50800" rIns="50800" bIns="50800" rtlCol="0" anchor="ctr"/>
            <a:lstStyle/>
            <a:p>
              <a:pPr marL="0" lvl="0" indent="0" algn="ctr" rtl="1">
                <a:lnSpc>
                  <a:spcPts val="4899"/>
                </a:lnSpc>
              </a:pPr>
              <a:endParaRPr/>
            </a:p>
          </p:txBody>
        </p:sp>
      </p:grpSp>
      <p:sp>
        <p:nvSpPr>
          <p:cNvPr id="16" name="Freeform 16"/>
          <p:cNvSpPr/>
          <p:nvPr/>
        </p:nvSpPr>
        <p:spPr>
          <a:xfrm>
            <a:off x="17774285" y="0"/>
            <a:ext cx="513715" cy="513715"/>
          </a:xfrm>
          <a:custGeom>
            <a:avLst/>
            <a:gdLst/>
            <a:ahLst/>
            <a:cxnLst/>
            <a:rect l="l" t="t" r="r" b="b"/>
            <a:pathLst>
              <a:path w="513715" h="513715">
                <a:moveTo>
                  <a:pt x="0" y="0"/>
                </a:moveTo>
                <a:lnTo>
                  <a:pt x="513715" y="0"/>
                </a:lnTo>
                <a:lnTo>
                  <a:pt x="513715" y="513715"/>
                </a:lnTo>
                <a:lnTo>
                  <a:pt x="0" y="51371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7" name="Freeform 17"/>
          <p:cNvSpPr/>
          <p:nvPr/>
        </p:nvSpPr>
        <p:spPr>
          <a:xfrm flipH="1">
            <a:off x="8571609" y="9258300"/>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18" name="Freeform 18"/>
          <p:cNvSpPr/>
          <p:nvPr/>
        </p:nvSpPr>
        <p:spPr>
          <a:xfrm flipH="1">
            <a:off x="17009948" y="2133270"/>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19" name="Freeform 19"/>
          <p:cNvSpPr/>
          <p:nvPr/>
        </p:nvSpPr>
        <p:spPr>
          <a:xfrm flipH="1">
            <a:off x="10452233" y="62523"/>
            <a:ext cx="1370307" cy="388669"/>
          </a:xfrm>
          <a:custGeom>
            <a:avLst/>
            <a:gdLst/>
            <a:ahLst/>
            <a:cxnLst/>
            <a:rect l="l" t="t" r="r" b="b"/>
            <a:pathLst>
              <a:path w="1370307" h="388669">
                <a:moveTo>
                  <a:pt x="1370307" y="0"/>
                </a:moveTo>
                <a:lnTo>
                  <a:pt x="0" y="0"/>
                </a:lnTo>
                <a:lnTo>
                  <a:pt x="0" y="388669"/>
                </a:lnTo>
                <a:lnTo>
                  <a:pt x="1370307" y="388669"/>
                </a:lnTo>
                <a:lnTo>
                  <a:pt x="1370307"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20" name="Group 20"/>
          <p:cNvGrpSpPr/>
          <p:nvPr/>
        </p:nvGrpSpPr>
        <p:grpSpPr>
          <a:xfrm>
            <a:off x="7615945" y="7737090"/>
            <a:ext cx="10783449" cy="2944740"/>
            <a:chOff x="0" y="0"/>
            <a:chExt cx="2840085" cy="775569"/>
          </a:xfrm>
        </p:grpSpPr>
        <p:sp>
          <p:nvSpPr>
            <p:cNvPr id="21" name="Freeform 21"/>
            <p:cNvSpPr/>
            <p:nvPr/>
          </p:nvSpPr>
          <p:spPr>
            <a:xfrm>
              <a:off x="0" y="0"/>
              <a:ext cx="2840085" cy="775569"/>
            </a:xfrm>
            <a:custGeom>
              <a:avLst/>
              <a:gdLst/>
              <a:ahLst/>
              <a:cxnLst/>
              <a:rect l="l" t="t" r="r" b="b"/>
              <a:pathLst>
                <a:path w="2840085" h="775569">
                  <a:moveTo>
                    <a:pt x="0" y="0"/>
                  </a:moveTo>
                  <a:lnTo>
                    <a:pt x="2840085" y="0"/>
                  </a:lnTo>
                  <a:lnTo>
                    <a:pt x="2840085" y="775569"/>
                  </a:lnTo>
                  <a:lnTo>
                    <a:pt x="0" y="775569"/>
                  </a:lnTo>
                  <a:close/>
                </a:path>
              </a:pathLst>
            </a:custGeom>
            <a:solidFill>
              <a:srgbClr val="0B3D4D"/>
            </a:solidFill>
          </p:spPr>
        </p:sp>
        <p:sp>
          <p:nvSpPr>
            <p:cNvPr id="22" name="TextBox 22"/>
            <p:cNvSpPr txBox="1"/>
            <p:nvPr/>
          </p:nvSpPr>
          <p:spPr>
            <a:xfrm>
              <a:off x="0" y="-409575"/>
              <a:ext cx="2840085" cy="1185144"/>
            </a:xfrm>
            <a:prstGeom prst="rect">
              <a:avLst/>
            </a:prstGeom>
          </p:spPr>
          <p:txBody>
            <a:bodyPr lIns="50800" tIns="50800" rIns="50800" bIns="50800" rtlCol="0" anchor="ctr"/>
            <a:lstStyle/>
            <a:p>
              <a:pPr algn="ctr" rtl="1">
                <a:lnSpc>
                  <a:spcPts val="8249"/>
                </a:lnSpc>
              </a:pPr>
              <a:r>
                <a:rPr lang="ar-EG" sz="3299" b="1">
                  <a:solidFill>
                    <a:srgbClr val="FFFFFF"/>
                  </a:solidFill>
                  <a:latin typeface="Amiri Bold"/>
                  <a:ea typeface="Amiri Bold"/>
                  <a:cs typeface="Amiri Bold"/>
                  <a:sym typeface="Amiri Bold"/>
                  <a:rtl/>
                </a:rPr>
                <a:t>إعداد الطلبة المتدربين: محسن افارس، يوسف اكسوم، حمزة ايت لحسن،</a:t>
              </a:r>
            </a:p>
            <a:p>
              <a:pPr algn="ctr" rtl="1">
                <a:lnSpc>
                  <a:spcPts val="8249"/>
                </a:lnSpc>
              </a:pPr>
              <a:r>
                <a:rPr lang="ar-EG" sz="3299" b="1">
                  <a:solidFill>
                    <a:srgbClr val="FFFFFF"/>
                  </a:solidFill>
                  <a:latin typeface="Amiri Bold"/>
                  <a:ea typeface="Amiri Bold"/>
                  <a:cs typeface="Amiri Bold"/>
                  <a:sym typeface="Amiri Bold"/>
                  <a:rtl/>
                </a:rPr>
                <a:t> نزهة الكربوز، هاجر النائر، فاطمة الغدويني، ابتسام البركة، كوثر اهلاف</a:t>
              </a:r>
            </a:p>
          </p:txBody>
        </p:sp>
      </p:grpSp>
      <p:sp>
        <p:nvSpPr>
          <p:cNvPr id="23" name="TextBox 23"/>
          <p:cNvSpPr txBox="1"/>
          <p:nvPr/>
        </p:nvSpPr>
        <p:spPr>
          <a:xfrm>
            <a:off x="9144000" y="447358"/>
            <a:ext cx="8115300" cy="4106947"/>
          </a:xfrm>
          <a:prstGeom prst="rect">
            <a:avLst/>
          </a:prstGeom>
        </p:spPr>
        <p:txBody>
          <a:bodyPr lIns="0" tIns="0" rIns="0" bIns="0" rtlCol="0" anchor="t">
            <a:spAutoFit/>
          </a:bodyPr>
          <a:lstStyle/>
          <a:p>
            <a:pPr marL="0" lvl="0" indent="0" algn="r" rtl="1">
              <a:lnSpc>
                <a:spcPts val="10656"/>
              </a:lnSpc>
            </a:pPr>
            <a:r>
              <a:rPr lang="ar-EG" sz="10656" b="1">
                <a:solidFill>
                  <a:srgbClr val="0B3D4D"/>
                </a:solidFill>
                <a:latin typeface="Siwa Bold"/>
                <a:ea typeface="Siwa Bold"/>
                <a:cs typeface="Siwa Bold"/>
                <a:sym typeface="Siwa Bold"/>
                <a:rtl/>
              </a:rPr>
              <a:t>قراءة </a:t>
            </a:r>
          </a:p>
          <a:p>
            <a:pPr marL="0" lvl="0" indent="0" algn="r" rtl="1">
              <a:lnSpc>
                <a:spcPts val="10656"/>
              </a:lnSpc>
            </a:pPr>
            <a:r>
              <a:rPr lang="ar-EG" sz="10656" b="1">
                <a:solidFill>
                  <a:srgbClr val="0B3D4D"/>
                </a:solidFill>
                <a:latin typeface="Siwa Bold"/>
                <a:ea typeface="Siwa Bold"/>
                <a:cs typeface="Siwa Bold"/>
                <a:sym typeface="Siwa Bold"/>
                <a:rtl/>
              </a:rPr>
              <a:t>في كتاب</a:t>
            </a:r>
          </a:p>
          <a:p>
            <a:pPr marL="0" lvl="0" indent="0" algn="r" rtl="1">
              <a:lnSpc>
                <a:spcPts val="10656"/>
              </a:lnSpc>
            </a:pPr>
            <a:r>
              <a:rPr lang="ar-EG" sz="10656" b="1">
                <a:solidFill>
                  <a:srgbClr val="0B3D4D"/>
                </a:solidFill>
                <a:latin typeface="Siwa Bold"/>
                <a:ea typeface="Siwa Bold"/>
                <a:cs typeface="Siwa Bold"/>
                <a:sym typeface="Siwa Bold"/>
                <a:rtl/>
              </a:rPr>
              <a:t>المدرس البليغ</a:t>
            </a:r>
          </a:p>
        </p:txBody>
      </p:sp>
      <p:sp>
        <p:nvSpPr>
          <p:cNvPr id="24" name="TextBox 24"/>
          <p:cNvSpPr txBox="1"/>
          <p:nvPr/>
        </p:nvSpPr>
        <p:spPr>
          <a:xfrm>
            <a:off x="9005390" y="4627940"/>
            <a:ext cx="8004558" cy="3283859"/>
          </a:xfrm>
          <a:prstGeom prst="rect">
            <a:avLst/>
          </a:prstGeom>
        </p:spPr>
        <p:txBody>
          <a:bodyPr lIns="0" tIns="0" rIns="0" bIns="0" rtlCol="0" anchor="t">
            <a:spAutoFit/>
          </a:bodyPr>
          <a:lstStyle/>
          <a:p>
            <a:pPr marL="0" lvl="0" indent="0" algn="r" rtl="1">
              <a:lnSpc>
                <a:spcPts val="6599"/>
              </a:lnSpc>
            </a:pPr>
            <a:r>
              <a:rPr lang="ar-EG" sz="4714" b="1">
                <a:solidFill>
                  <a:srgbClr val="0B3D4D"/>
                </a:solidFill>
                <a:latin typeface="Amiri Bold"/>
                <a:ea typeface="Amiri Bold"/>
                <a:cs typeface="Amiri Bold"/>
                <a:sym typeface="Amiri Bold"/>
                <a:rtl/>
              </a:rPr>
              <a:t>مبادئ أولية لمشروع قرائي متعدد الاستراتيجيات</a:t>
            </a:r>
          </a:p>
          <a:p>
            <a:pPr marL="0" lvl="0" indent="0" algn="r" rtl="1">
              <a:lnSpc>
                <a:spcPts val="6599"/>
              </a:lnSpc>
            </a:pPr>
            <a:r>
              <a:rPr lang="ar-EG" sz="4714" b="1">
                <a:solidFill>
                  <a:srgbClr val="0B3D4D"/>
                </a:solidFill>
                <a:latin typeface="Amiri Bold"/>
                <a:ea typeface="Amiri Bold"/>
                <a:cs typeface="Amiri Bold"/>
                <a:sym typeface="Amiri Bold"/>
                <a:rtl/>
              </a:rPr>
              <a:t>للدكتور محمد بازي</a:t>
            </a:r>
          </a:p>
          <a:p>
            <a:pPr marL="0" lvl="0" indent="0" algn="r" rtl="1">
              <a:lnSpc>
                <a:spcPts val="6599"/>
              </a:lnSpc>
            </a:pPr>
            <a:endParaRPr lang="ar-EG" sz="4714" b="1">
              <a:solidFill>
                <a:srgbClr val="0B3D4D"/>
              </a:solidFill>
              <a:latin typeface="Amiri Bold"/>
              <a:ea typeface="Amiri Bold"/>
              <a:cs typeface="Amiri Bold"/>
              <a:sym typeface="Amiri Bold"/>
              <a:rtl/>
            </a:endParaRPr>
          </a:p>
        </p:txBody>
      </p:sp>
      <p:sp>
        <p:nvSpPr>
          <p:cNvPr id="25" name="TextBox 25"/>
          <p:cNvSpPr txBox="1"/>
          <p:nvPr/>
        </p:nvSpPr>
        <p:spPr>
          <a:xfrm>
            <a:off x="512138" y="8116306"/>
            <a:ext cx="4114502" cy="1872307"/>
          </a:xfrm>
          <a:prstGeom prst="rect">
            <a:avLst/>
          </a:prstGeom>
        </p:spPr>
        <p:txBody>
          <a:bodyPr lIns="0" tIns="0" rIns="0" bIns="0" rtlCol="0" anchor="t">
            <a:spAutoFit/>
          </a:bodyPr>
          <a:lstStyle/>
          <a:p>
            <a:pPr algn="ctr" rtl="1">
              <a:lnSpc>
                <a:spcPts val="7279"/>
              </a:lnSpc>
            </a:pPr>
            <a:r>
              <a:rPr lang="ar-EG" sz="5199" b="1" dirty="0">
                <a:solidFill>
                  <a:srgbClr val="FFFFFF"/>
                </a:solidFill>
                <a:latin typeface="Siwa Bold"/>
                <a:ea typeface="Siwa Bold"/>
                <a:cs typeface="Siwa Bold"/>
                <a:sym typeface="Siwa Bold"/>
                <a:rtl/>
              </a:rPr>
              <a:t>إشراف الدكتور:</a:t>
            </a:r>
          </a:p>
          <a:p>
            <a:pPr algn="ctr" rtl="1">
              <a:lnSpc>
                <a:spcPts val="7279"/>
              </a:lnSpc>
            </a:pPr>
            <a:r>
              <a:rPr lang="ar-EG" sz="5199" b="1" dirty="0">
                <a:solidFill>
                  <a:srgbClr val="FFFFFF"/>
                </a:solidFill>
                <a:latin typeface="Siwa Bold"/>
                <a:ea typeface="Siwa Bold"/>
                <a:cs typeface="Siwa Bold"/>
                <a:sym typeface="Siwa Bold"/>
                <a:rtl/>
              </a:rPr>
              <a:t>محمد </a:t>
            </a:r>
            <a:r>
              <a:rPr lang="ar-MA" sz="5199" b="1" dirty="0">
                <a:solidFill>
                  <a:srgbClr val="FFFFFF"/>
                </a:solidFill>
                <a:latin typeface="Siwa Bold"/>
                <a:ea typeface="Siwa Bold"/>
                <a:cs typeface="Siwa Bold"/>
                <a:sym typeface="Siwa Bold"/>
                <a:rtl/>
              </a:rPr>
              <a:t>ا</a:t>
            </a:r>
            <a:r>
              <a:rPr lang="ar-EG" sz="5199" b="1" dirty="0" err="1">
                <a:solidFill>
                  <a:srgbClr val="FFFFFF"/>
                </a:solidFill>
                <a:latin typeface="Siwa Bold"/>
                <a:ea typeface="Siwa Bold"/>
                <a:cs typeface="Siwa Bold"/>
                <a:sym typeface="Siwa Bold"/>
                <a:rtl/>
              </a:rPr>
              <a:t>يت</a:t>
            </a:r>
            <a:r>
              <a:rPr lang="ar-EG" sz="5199" b="1" dirty="0">
                <a:solidFill>
                  <a:srgbClr val="FFFFFF"/>
                </a:solidFill>
                <a:latin typeface="Siwa Bold"/>
                <a:ea typeface="Siwa Bold"/>
                <a:cs typeface="Siwa Bold"/>
                <a:sym typeface="Siwa Bold"/>
                <a:rtl/>
              </a:rPr>
              <a:t> احمد</a:t>
            </a:r>
          </a:p>
        </p:txBody>
      </p:sp>
      <p:sp>
        <p:nvSpPr>
          <p:cNvPr id="26" name="TextBox 26"/>
          <p:cNvSpPr txBox="1"/>
          <p:nvPr/>
        </p:nvSpPr>
        <p:spPr>
          <a:xfrm>
            <a:off x="742793" y="131224"/>
            <a:ext cx="7265595" cy="2459823"/>
          </a:xfrm>
          <a:prstGeom prst="rect">
            <a:avLst/>
          </a:prstGeom>
        </p:spPr>
        <p:txBody>
          <a:bodyPr lIns="0" tIns="0" rIns="0" bIns="0" rtlCol="0" anchor="t">
            <a:spAutoFit/>
          </a:bodyPr>
          <a:lstStyle/>
          <a:p>
            <a:pPr algn="ctr" rtl="1">
              <a:lnSpc>
                <a:spcPts val="6599"/>
              </a:lnSpc>
            </a:pPr>
            <a:r>
              <a:rPr lang="ar-EG" sz="4713" b="1">
                <a:solidFill>
                  <a:srgbClr val="FFFFFF"/>
                </a:solidFill>
                <a:latin typeface="Amiri Bold"/>
                <a:ea typeface="Amiri Bold"/>
                <a:cs typeface="Amiri Bold"/>
                <a:sym typeface="Amiri Bold"/>
                <a:rtl/>
              </a:rPr>
              <a:t>المركز الجهوي لمهن التربية والتكوين</a:t>
            </a:r>
          </a:p>
          <a:p>
            <a:pPr algn="ctr" rtl="1">
              <a:lnSpc>
                <a:spcPts val="6599"/>
              </a:lnSpc>
            </a:pPr>
            <a:r>
              <a:rPr lang="ar-EG" sz="4713" b="1">
                <a:solidFill>
                  <a:srgbClr val="FFFFFF"/>
                </a:solidFill>
                <a:latin typeface="Amiri Bold"/>
                <a:ea typeface="Amiri Bold"/>
                <a:cs typeface="Amiri Bold"/>
                <a:sym typeface="Amiri Bold"/>
                <a:rtl/>
              </a:rPr>
              <a:t>لجهة مراكش آسفي</a:t>
            </a:r>
          </a:p>
          <a:p>
            <a:pPr algn="ctr" rtl="1">
              <a:lnSpc>
                <a:spcPts val="6464"/>
              </a:lnSpc>
            </a:pPr>
            <a:r>
              <a:rPr lang="ar-EG" sz="4617" b="1">
                <a:solidFill>
                  <a:srgbClr val="FFFFFF"/>
                </a:solidFill>
                <a:latin typeface="Amiri Bold"/>
                <a:ea typeface="Amiri Bold"/>
                <a:cs typeface="Amiri Bold"/>
                <a:sym typeface="Amiri Bold"/>
                <a:rtl/>
              </a:rPr>
              <a:t>الفرع الإقليمي الصويرة</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rot="-10800000">
            <a:off x="2922871" y="8903392"/>
            <a:ext cx="26896698" cy="2091706"/>
            <a:chOff x="0" y="0"/>
            <a:chExt cx="5911116" cy="459697"/>
          </a:xfrm>
        </p:grpSpPr>
        <p:sp>
          <p:nvSpPr>
            <p:cNvPr id="4" name="Freeform 4"/>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5" name="TextBox 5"/>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a:off x="-8369506" y="-464710"/>
            <a:ext cx="19442003" cy="1415772"/>
            <a:chOff x="0" y="0"/>
            <a:chExt cx="4272790" cy="311146"/>
          </a:xfrm>
        </p:grpSpPr>
        <p:sp>
          <p:nvSpPr>
            <p:cNvPr id="7" name="Freeform 7"/>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8" name="TextBox 8"/>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9" name="TextBox 9"/>
          <p:cNvSpPr txBox="1"/>
          <p:nvPr/>
        </p:nvSpPr>
        <p:spPr>
          <a:xfrm>
            <a:off x="510099" y="872564"/>
            <a:ext cx="17089267" cy="3253747"/>
          </a:xfrm>
          <a:prstGeom prst="rect">
            <a:avLst/>
          </a:prstGeom>
        </p:spPr>
        <p:txBody>
          <a:bodyPr lIns="0" tIns="0" rIns="0" bIns="0" rtlCol="0" anchor="t">
            <a:spAutoFit/>
          </a:bodyPr>
          <a:lstStyle/>
          <a:p>
            <a:pPr algn="just" rtl="1">
              <a:lnSpc>
                <a:spcPts val="8999"/>
              </a:lnSpc>
            </a:pPr>
            <a:r>
              <a:rPr lang="ar-EG" sz="3599" b="1">
                <a:solidFill>
                  <a:srgbClr val="000000"/>
                </a:solidFill>
                <a:latin typeface="Amiri Bold"/>
                <a:ea typeface="Amiri Bold"/>
                <a:cs typeface="Amiri Bold"/>
                <a:sym typeface="Amiri Bold"/>
                <a:rtl/>
              </a:rPr>
              <a:t>وفي ضوء هذا التصور، ينتقد المؤلف الممارسة المدرسية التي اختزلت القراءة في تطبيق خطوات ثابتة، لأن ذلك – في تقديره – أفضى إلى إضعاف استقلالية المتعلم وإفقاد النص الأدبي بعده الجمالي والإنساني. لذلك يدعو إلى اعتماد استراتيجيات قرائية متنوعة تسمح بالانتقال من التلقي السلبي إلى الفعل القرائي المنتج، ومن إعادة المعنى إلى توليده.</a:t>
            </a:r>
          </a:p>
        </p:txBody>
      </p:sp>
      <p:sp>
        <p:nvSpPr>
          <p:cNvPr id="10" name="TextBox 10"/>
          <p:cNvSpPr txBox="1"/>
          <p:nvPr/>
        </p:nvSpPr>
        <p:spPr>
          <a:xfrm>
            <a:off x="510099" y="4538980"/>
            <a:ext cx="17089267" cy="3640460"/>
          </a:xfrm>
          <a:prstGeom prst="rect">
            <a:avLst/>
          </a:prstGeom>
        </p:spPr>
        <p:txBody>
          <a:bodyPr lIns="0" tIns="0" rIns="0" bIns="0" rtlCol="0" anchor="t">
            <a:spAutoFit/>
          </a:bodyPr>
          <a:lstStyle/>
          <a:p>
            <a:pPr algn="just" rtl="1">
              <a:lnSpc>
                <a:spcPts val="7379"/>
              </a:lnSpc>
            </a:pPr>
            <a:r>
              <a:rPr lang="ar-EG" sz="3599" b="1">
                <a:solidFill>
                  <a:srgbClr val="000000"/>
                </a:solidFill>
                <a:latin typeface="Amiri Bold"/>
                <a:ea typeface="Amiri Bold"/>
                <a:cs typeface="Amiri Bold"/>
                <a:sym typeface="Amiri Bold"/>
                <a:rtl/>
              </a:rPr>
              <a:t>كما يربط المؤلف هذا التحول بمطلب أوسع يتمثل في إعادة بناء فلسفة تدريس الأدب؛ بحيث لا يكون الهدف من الدرس الأدبي تحصيل المعرفة الأدبية في ذاتها، وإنما تكوين الإنسان القادر على الفهم والحوار والتأويل واتخاذ المواقف. ومن هنا يغدو الأدب وسيلة لتشكيل الوعي وبناء العلاقة بالعالم، وليس مجرد موضوع مدرسي للتقويم والنجاح.</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rot="-10800000">
            <a:off x="2922871" y="8903392"/>
            <a:ext cx="26896698" cy="2091706"/>
            <a:chOff x="0" y="0"/>
            <a:chExt cx="5911116" cy="459697"/>
          </a:xfrm>
        </p:grpSpPr>
        <p:sp>
          <p:nvSpPr>
            <p:cNvPr id="4" name="Freeform 4"/>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5" name="TextBox 5"/>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a:off x="-8369506" y="-464710"/>
            <a:ext cx="19442003" cy="1415772"/>
            <a:chOff x="0" y="0"/>
            <a:chExt cx="4272790" cy="311146"/>
          </a:xfrm>
        </p:grpSpPr>
        <p:sp>
          <p:nvSpPr>
            <p:cNvPr id="7" name="Freeform 7"/>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8" name="TextBox 8"/>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9" name="TextBox 9"/>
          <p:cNvSpPr txBox="1"/>
          <p:nvPr/>
        </p:nvSpPr>
        <p:spPr>
          <a:xfrm>
            <a:off x="1028700" y="911536"/>
            <a:ext cx="16389298" cy="7835279"/>
          </a:xfrm>
          <a:prstGeom prst="rect">
            <a:avLst/>
          </a:prstGeom>
        </p:spPr>
        <p:txBody>
          <a:bodyPr lIns="0" tIns="0" rIns="0" bIns="0" rtlCol="0" anchor="t">
            <a:spAutoFit/>
          </a:bodyPr>
          <a:lstStyle/>
          <a:p>
            <a:pPr algn="just" rtl="1">
              <a:lnSpc>
                <a:spcPts val="12749"/>
              </a:lnSpc>
            </a:pPr>
            <a:r>
              <a:rPr lang="ar-EG" sz="5099" b="1">
                <a:solidFill>
                  <a:srgbClr val="000000"/>
                </a:solidFill>
                <a:latin typeface="Amiri Bold"/>
                <a:ea typeface="Amiri Bold"/>
                <a:cs typeface="Amiri Bold"/>
                <a:sym typeface="Amiri Bold"/>
                <a:rtl/>
              </a:rPr>
              <a:t>وخلاصة القول، إن الفصل الأول يقدم مشروعًا نظريًا يدعو إلى الانتقال من القراءة الإجرائية المغلقة إلى القراءة الاستراتيجية التفاعلية، ويجعل من الفهم عملية إنتاج للمعنى لا استهلاكًا له، ومن المتعلم فاعلًا معرفيًا لا مستقبلًا سلبيًا. وبهذا المعنى، يؤسس الفصل لرؤية تربوية تعتبر أن تجديد درس الأدب يبدأ أولًا من تجديد سؤال القراءة نفسه.</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511200" y="-889792"/>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0" y="1699625"/>
            <a:ext cx="18252182" cy="1550801"/>
          </a:xfrm>
          <a:prstGeom prst="rect">
            <a:avLst/>
          </a:prstGeom>
        </p:spPr>
        <p:txBody>
          <a:bodyPr lIns="0" tIns="0" rIns="0" bIns="0" rtlCol="0" anchor="t">
            <a:spAutoFit/>
          </a:bodyPr>
          <a:lstStyle/>
          <a:p>
            <a:pPr algn="r" rtl="1">
              <a:lnSpc>
                <a:spcPts val="6493"/>
              </a:lnSpc>
            </a:pPr>
            <a:r>
              <a:rPr lang="ar-EG" sz="3399" b="1">
                <a:solidFill>
                  <a:srgbClr val="000000"/>
                </a:solidFill>
                <a:latin typeface="Amiri Bold"/>
                <a:ea typeface="Amiri Bold"/>
                <a:cs typeface="Amiri Bold"/>
                <a:sym typeface="Amiri Bold"/>
                <a:rtl/>
              </a:rPr>
              <a:t> يعد الفصل الثاني " تشخيصاً نقدياً عميقاً لواقع تدريس النصوص الأدبية في المدرسة المغربية. يهدف هذا الفصل إلى رصد المآزق المنهجية والتربوية التي تعيق تحقيق "القراءة التدبرية" التي يسعى إليها الكتاب. ومحاوره كالآتي:</a:t>
            </a:r>
          </a:p>
        </p:txBody>
      </p:sp>
      <p:sp>
        <p:nvSpPr>
          <p:cNvPr id="7" name="TextBox 7"/>
          <p:cNvSpPr txBox="1"/>
          <p:nvPr/>
        </p:nvSpPr>
        <p:spPr>
          <a:xfrm>
            <a:off x="7318583" y="-9525"/>
            <a:ext cx="10210559" cy="1714500"/>
          </a:xfrm>
          <a:prstGeom prst="rect">
            <a:avLst/>
          </a:prstGeom>
        </p:spPr>
        <p:txBody>
          <a:bodyPr lIns="0" tIns="0" rIns="0" bIns="0" rtlCol="0" anchor="t">
            <a:spAutoFit/>
          </a:bodyPr>
          <a:lstStyle/>
          <a:p>
            <a:pPr marL="0" lvl="0" indent="0" algn="r" rtl="1">
              <a:lnSpc>
                <a:spcPts val="6693"/>
              </a:lnSpc>
            </a:pPr>
            <a:r>
              <a:rPr lang="ar-EG" sz="5577" b="1">
                <a:solidFill>
                  <a:srgbClr val="0B3D4D"/>
                </a:solidFill>
                <a:latin typeface="Siwa Bold"/>
                <a:ea typeface="Siwa Bold"/>
                <a:cs typeface="Siwa Bold"/>
                <a:sym typeface="Siwa Bold"/>
                <a:rtl/>
              </a:rPr>
              <a:t>الفصل الثاني: اختلالات تدريس الأدب</a:t>
            </a:r>
          </a:p>
          <a:p>
            <a:pPr marL="0" lvl="0" indent="0" algn="r" rtl="1">
              <a:lnSpc>
                <a:spcPts val="6813"/>
              </a:lnSpc>
            </a:pPr>
            <a:r>
              <a:rPr lang="ar-EG" sz="5677" b="1">
                <a:solidFill>
                  <a:srgbClr val="0B3D4D"/>
                </a:solidFill>
                <a:latin typeface="Siwa Bold"/>
                <a:ea typeface="Siwa Bold"/>
                <a:cs typeface="Siwa Bold"/>
                <a:sym typeface="Siwa Bold"/>
                <a:rtl/>
              </a:rPr>
              <a:t> التجليات والتأثيرات</a:t>
            </a:r>
          </a:p>
        </p:txBody>
      </p:sp>
      <p:sp>
        <p:nvSpPr>
          <p:cNvPr id="8" name="TextBox 8"/>
          <p:cNvSpPr txBox="1"/>
          <p:nvPr/>
        </p:nvSpPr>
        <p:spPr>
          <a:xfrm>
            <a:off x="0" y="3193784"/>
            <a:ext cx="18075527" cy="6735725"/>
          </a:xfrm>
          <a:prstGeom prst="rect">
            <a:avLst/>
          </a:prstGeom>
        </p:spPr>
        <p:txBody>
          <a:bodyPr lIns="0" tIns="0" rIns="0" bIns="0" rtlCol="0" anchor="t">
            <a:spAutoFit/>
          </a:bodyPr>
          <a:lstStyle/>
          <a:p>
            <a:pPr marL="770552" lvl="1" indent="-385276" algn="r" rtl="1">
              <a:lnSpc>
                <a:spcPts val="7245"/>
              </a:lnSpc>
              <a:buFont typeface="Arial"/>
              <a:buChar char="•"/>
            </a:pPr>
            <a:r>
              <a:rPr lang="ar-EG" sz="3569" b="1">
                <a:solidFill>
                  <a:srgbClr val="000000"/>
                </a:solidFill>
                <a:latin typeface="Childos Arabic Bold"/>
                <a:ea typeface="Childos Arabic Bold"/>
                <a:cs typeface="Childos Arabic Bold"/>
                <a:sym typeface="Childos Arabic Bold"/>
                <a:rtl/>
              </a:rPr>
              <a:t>التبعية الثقافية والوعي التقليدي بالأدب:</a:t>
            </a:r>
          </a:p>
          <a:p>
            <a:pPr algn="r" rtl="1">
              <a:lnSpc>
                <a:spcPts val="6636"/>
              </a:lnSpc>
            </a:pPr>
            <a:r>
              <a:rPr lang="ar-EG" sz="3269" b="1">
                <a:solidFill>
                  <a:srgbClr val="000000"/>
                </a:solidFill>
                <a:latin typeface="Amiri Bold"/>
                <a:ea typeface="Amiri Bold"/>
                <a:cs typeface="Amiri Bold"/>
                <a:sym typeface="Amiri Bold"/>
                <a:rtl/>
              </a:rPr>
              <a:t>يرى المؤلف أن واقع القراءة في المدرسة يعاني من تبعية ثقافية عمياء للفكر الغربي؛ حيث يتم استعارة النظريات والنتائج دون استلهام الروح العلمية أو الفلسفية التي أنتجتها. ويؤدي هذا إلى "عقم" في التعامل مع النصوص، حيث يسود وعي تقليدي بالأدب يعتمد على "الإلغاء" بدلاً من التحليل المباشر.</a:t>
            </a:r>
          </a:p>
          <a:p>
            <a:pPr algn="r" rtl="1">
              <a:lnSpc>
                <a:spcPts val="6636"/>
              </a:lnSpc>
            </a:pPr>
            <a:r>
              <a:rPr lang="ar-EG" sz="3269" b="1">
                <a:solidFill>
                  <a:srgbClr val="000000"/>
                </a:solidFill>
                <a:latin typeface="Amiri Bold"/>
                <a:ea typeface="Amiri Bold"/>
                <a:cs typeface="Amiri Bold"/>
                <a:sym typeface="Amiri Bold"/>
                <a:rtl/>
              </a:rPr>
              <a:t>المدرس باعتباره وسيطا: يتحول المدرس إلى مجرد "ظل للناقد"، يقود المتعلم (كالأعمى) ليفهم النص من خلال وسائط نقدية جاهزة (مثل آراء العقاد أو طه حسين)، مما يحرم المتعلم من بناء تجربته الخاصة مع النص.</a:t>
            </a:r>
          </a:p>
          <a:p>
            <a:pPr algn="r" rtl="1">
              <a:lnSpc>
                <a:spcPts val="6636"/>
              </a:lnSpc>
            </a:pPr>
            <a:r>
              <a:rPr lang="ar-EG" sz="3269" b="1">
                <a:solidFill>
                  <a:srgbClr val="000000"/>
                </a:solidFill>
                <a:latin typeface="Amiri Bold"/>
                <a:ea typeface="Amiri Bold"/>
                <a:cs typeface="Amiri Bold"/>
                <a:sym typeface="Amiri Bold"/>
                <a:rtl/>
              </a:rPr>
              <a:t>المتلقي الكسول: هذه العملية تنتج "متلقياً كسولاً" لا يهمه سوى استعادة ما تلقاه للحصول على درجات النجاح، دون أي ارتقاء حقيقي في مستوى الفهم.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0" y="60312"/>
            <a:ext cx="17773650" cy="9502465"/>
          </a:xfrm>
          <a:prstGeom prst="rect">
            <a:avLst/>
          </a:prstGeom>
        </p:spPr>
        <p:txBody>
          <a:bodyPr lIns="0" tIns="0" rIns="0" bIns="0" rtlCol="0" anchor="t">
            <a:spAutoFit/>
          </a:bodyPr>
          <a:lstStyle/>
          <a:p>
            <a:pPr marL="1230609" lvl="1" indent="-615304" algn="r" rtl="1">
              <a:lnSpc>
                <a:spcPts val="10544"/>
              </a:lnSpc>
              <a:buFont typeface="Arial"/>
              <a:buChar char="•"/>
            </a:pPr>
            <a:r>
              <a:rPr lang="ar-EG" sz="5699" b="1">
                <a:solidFill>
                  <a:srgbClr val="000000"/>
                </a:solidFill>
                <a:latin typeface="Childos Arabic Bold"/>
                <a:ea typeface="Childos Arabic Bold"/>
                <a:cs typeface="Childos Arabic Bold"/>
                <a:sym typeface="Childos Arabic Bold"/>
                <a:rtl/>
              </a:rPr>
              <a:t>تحويل النص إلى "جثة للتشريح"</a:t>
            </a:r>
          </a:p>
          <a:p>
            <a:pPr algn="just" rtl="1">
              <a:lnSpc>
                <a:spcPts val="9249"/>
              </a:lnSpc>
            </a:pPr>
            <a:r>
              <a:rPr lang="ar-EG" sz="4999" b="1">
                <a:solidFill>
                  <a:srgbClr val="000000"/>
                </a:solidFill>
                <a:latin typeface="Amiri Bold"/>
                <a:ea typeface="Amiri Bold"/>
                <a:cs typeface="Amiri Bold"/>
                <a:sym typeface="Amiri Bold"/>
                <a:rtl/>
              </a:rPr>
              <a:t>ينتقد بازي بشدة تطبيق "القراءة المنهجية" في المدارس، معتبراً أنها تحولت إلى آلية جماء قتلت جمالية الأدب وجاذبيته.</a:t>
            </a:r>
          </a:p>
          <a:p>
            <a:pPr algn="just" rtl="1">
              <a:lnSpc>
                <a:spcPts val="9249"/>
              </a:lnSpc>
            </a:pPr>
            <a:r>
              <a:rPr lang="ar-EG" sz="4999" b="1">
                <a:solidFill>
                  <a:srgbClr val="000000"/>
                </a:solidFill>
                <a:latin typeface="Amiri Bold"/>
                <a:ea typeface="Amiri Bold"/>
                <a:cs typeface="Amiri Bold"/>
                <a:sym typeface="Amiri Bold"/>
                <a:rtl/>
              </a:rPr>
              <a:t>الآلية الصارمة: أدى التطبيق الحرفي للخطوات المنهجية إلى تحويل النص الأدبي إلى "جثة للتشرِيح"؛ حيث يغرق المدرس والمتعلم في استخراج الحقول المعجمية والأساليب بشكل تقني جاف، مما يؤدي إلى قتْل المتعة والتذوق.</a:t>
            </a:r>
          </a:p>
          <a:p>
            <a:pPr algn="just" rtl="1">
              <a:lnSpc>
                <a:spcPts val="9249"/>
              </a:lnSpc>
            </a:pPr>
            <a:r>
              <a:rPr lang="ar-EG" sz="4999" b="1">
                <a:solidFill>
                  <a:srgbClr val="000000"/>
                </a:solidFill>
                <a:latin typeface="Amiri Bold"/>
                <a:ea typeface="Amiri Bold"/>
                <a:cs typeface="Amiri Bold"/>
                <a:sym typeface="Amiri Bold"/>
                <a:rtl/>
              </a:rPr>
              <a:t>سطحية الفهم: تغيب في هذه المقاربات المحاورة النقدية الحقيقية، وتتحول دراسة النص إلى مجرد "جداول وألفاظ وعلاقات" شكلية تفتقر إلى العمق الفلسفي أو القيمي.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340066" y="236597"/>
            <a:ext cx="17608296" cy="9283263"/>
          </a:xfrm>
          <a:prstGeom prst="rect">
            <a:avLst/>
          </a:prstGeom>
        </p:spPr>
        <p:txBody>
          <a:bodyPr lIns="0" tIns="0" rIns="0" bIns="0" rtlCol="0" anchor="t">
            <a:spAutoFit/>
          </a:bodyPr>
          <a:lstStyle/>
          <a:p>
            <a:pPr marL="1122662" lvl="1" indent="-561331" algn="r" rtl="1">
              <a:lnSpc>
                <a:spcPts val="10451"/>
              </a:lnSpc>
              <a:buFont typeface="Arial"/>
              <a:buChar char="•"/>
            </a:pPr>
            <a:r>
              <a:rPr lang="ar-EG" sz="5199" b="1">
                <a:solidFill>
                  <a:srgbClr val="000000"/>
                </a:solidFill>
                <a:latin typeface="Childos Arabic Bold"/>
                <a:ea typeface="Childos Arabic Bold"/>
                <a:cs typeface="Childos Arabic Bold"/>
                <a:sym typeface="Childos Arabic Bold"/>
                <a:rtl/>
              </a:rPr>
              <a:t>ضعف هيئة المراقبة التربوية والتأطير</a:t>
            </a:r>
          </a:p>
          <a:p>
            <a:pPr algn="just" rtl="1">
              <a:lnSpc>
                <a:spcPts val="9044"/>
              </a:lnSpc>
            </a:pPr>
            <a:r>
              <a:rPr lang="ar-EG" sz="4499" b="1">
                <a:solidFill>
                  <a:srgbClr val="000000"/>
                </a:solidFill>
                <a:latin typeface="Amiri Bold"/>
                <a:ea typeface="Amiri Bold"/>
                <a:cs typeface="Amiri Bold"/>
                <a:sym typeface="Amiri Bold"/>
                <a:rtl/>
              </a:rPr>
              <a:t>يشير الفصل إلى وجود مأزق حقيقي في تقارير المراقبة التربوية (التفتيش)، والتي غالباً ما تغيب عنها فلسفة الفهم.</a:t>
            </a:r>
          </a:p>
          <a:p>
            <a:pPr algn="just" rtl="1">
              <a:lnSpc>
                <a:spcPts val="9044"/>
              </a:lnSpc>
            </a:pPr>
            <a:r>
              <a:rPr lang="ar-EG" sz="4499" b="1">
                <a:solidFill>
                  <a:srgbClr val="000000"/>
                </a:solidFill>
                <a:latin typeface="Amiri Bold"/>
                <a:ea typeface="Amiri Bold"/>
                <a:cs typeface="Amiri Bold"/>
                <a:sym typeface="Amiri Bold"/>
                <a:rtl/>
              </a:rPr>
              <a:t>التركيز الشكلي: تكتفي التقارير بمراقبة تنزيل الخطوات المنهجية حرفياً، ومدى التزام المدرس بالتوجيهات الرسمية، دون طرح بدائل عملية لتطوير "كيفيات الإفهام" أو معالجة "سوء الفهوم".</a:t>
            </a:r>
          </a:p>
          <a:p>
            <a:pPr algn="just" rtl="1">
              <a:lnSpc>
                <a:spcPts val="9044"/>
              </a:lnSpc>
            </a:pPr>
            <a:r>
              <a:rPr lang="ar-EG" sz="4499" b="1">
                <a:solidFill>
                  <a:srgbClr val="000000"/>
                </a:solidFill>
                <a:latin typeface="Amiri Bold"/>
                <a:ea typeface="Amiri Bold"/>
                <a:cs typeface="Amiri Bold"/>
                <a:sym typeface="Amiri Bold"/>
                <a:rtl/>
              </a:rPr>
              <a:t>غياب التجديد: لاحظ المؤلف (من خلال مراجعته لتقارير على مدى ربع قرن) أن التأطير التربوي ظل منغلقاً على نفسه، ولم ينجح في تطوير تدريسية مادة اللغة العربية أو الخروج بها من حالة الجمود.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453421" y="-302769"/>
            <a:ext cx="17629240" cy="9716781"/>
          </a:xfrm>
          <a:prstGeom prst="rect">
            <a:avLst/>
          </a:prstGeom>
        </p:spPr>
        <p:txBody>
          <a:bodyPr lIns="0" tIns="0" rIns="0" bIns="0" rtlCol="0" anchor="t">
            <a:spAutoFit/>
          </a:bodyPr>
          <a:lstStyle/>
          <a:p>
            <a:pPr marL="993125" lvl="1" indent="-496562" algn="r" rtl="1">
              <a:lnSpc>
                <a:spcPts val="11499"/>
              </a:lnSpc>
              <a:buFont typeface="Arial"/>
              <a:buChar char="•"/>
            </a:pPr>
            <a:r>
              <a:rPr lang="ar-EG" sz="4599" b="1">
                <a:solidFill>
                  <a:srgbClr val="000000"/>
                </a:solidFill>
                <a:latin typeface="Childos Arabic Bold"/>
                <a:ea typeface="Childos Arabic Bold"/>
                <a:cs typeface="Childos Arabic Bold"/>
                <a:sym typeface="Childos Arabic Bold"/>
                <a:rtl/>
              </a:rPr>
              <a:t>خلل التكوين الأساس والتأهيلي:</a:t>
            </a:r>
          </a:p>
          <a:p>
            <a:pPr algn="just" rtl="1">
              <a:lnSpc>
                <a:spcPts val="10999"/>
              </a:lnSpc>
            </a:pPr>
            <a:r>
              <a:rPr lang="ar-EG" sz="4399" b="1">
                <a:solidFill>
                  <a:srgbClr val="000000"/>
                </a:solidFill>
                <a:latin typeface="Amiri Bold"/>
                <a:ea typeface="Amiri Bold"/>
                <a:cs typeface="Amiri Bold"/>
                <a:sym typeface="Amiri Bold"/>
                <a:rtl/>
              </a:rPr>
              <a:t>يربط المؤلف أزمة القراءة بضعف التكوين الأساس للمدرسين؛ حيث يوجد انفصال بين المعرفة الأكاديمية الجامعية وبين الحاجات الحقيقية للفصل الدراسي.</a:t>
            </a:r>
          </a:p>
          <a:p>
            <a:pPr algn="just" rtl="1">
              <a:lnSpc>
                <a:spcPts val="10999"/>
              </a:lnSpc>
            </a:pPr>
            <a:r>
              <a:rPr lang="ar-EG" sz="4399" b="1">
                <a:solidFill>
                  <a:srgbClr val="000000"/>
                </a:solidFill>
                <a:latin typeface="Amiri Bold"/>
                <a:ea typeface="Amiri Bold"/>
                <a:cs typeface="Amiri Bold"/>
                <a:sym typeface="Amiri Bold"/>
                <a:rtl/>
              </a:rPr>
              <a:t> المدرسون الوافدون من الجامعات يمتلكون مفاهيم نقدية عامة، لكنهم يفتقرون إلى معارف الفعل (كيفيات الفهم والإفهام) وكيفية التعامل الديداكتيكي مع النصوص داخل القسم.</a:t>
            </a:r>
          </a:p>
          <a:p>
            <a:pPr algn="just" rtl="1">
              <a:lnSpc>
                <a:spcPts val="11249"/>
              </a:lnSpc>
            </a:pPr>
            <a:r>
              <a:rPr lang="ar-EG" sz="4499" b="1">
                <a:solidFill>
                  <a:srgbClr val="000000"/>
                </a:solidFill>
                <a:latin typeface="Amiri Bold"/>
                <a:ea typeface="Amiri Bold"/>
                <a:cs typeface="Amiri Bold"/>
                <a:sym typeface="Amiri Bold"/>
                <a:rtl/>
              </a:rPr>
              <a:t> التكوين المستمر غالباً ما يكون مرتجلاً وسريعاً وغير مجدٍ، مما يكرس "الهشاشة" في ممارسة التدريس.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514350" y="147253"/>
            <a:ext cx="17259300" cy="9739129"/>
          </a:xfrm>
          <a:prstGeom prst="rect">
            <a:avLst/>
          </a:prstGeom>
        </p:spPr>
        <p:txBody>
          <a:bodyPr lIns="0" tIns="0" rIns="0" bIns="0" rtlCol="0" anchor="t">
            <a:spAutoFit/>
          </a:bodyPr>
          <a:lstStyle/>
          <a:p>
            <a:pPr marL="1101072" lvl="1" indent="-550536" algn="r" rtl="1">
              <a:lnSpc>
                <a:spcPts val="10403"/>
              </a:lnSpc>
              <a:buFont typeface="Arial"/>
              <a:buChar char="•"/>
            </a:pPr>
            <a:r>
              <a:rPr lang="ar-EG" sz="5099" b="1">
                <a:solidFill>
                  <a:srgbClr val="000000"/>
                </a:solidFill>
                <a:latin typeface="Childos Arabic Bold"/>
                <a:ea typeface="Childos Arabic Bold"/>
                <a:cs typeface="Childos Arabic Bold"/>
                <a:sym typeface="Childos Arabic Bold"/>
                <a:rtl/>
              </a:rPr>
              <a:t>الاستراتيجيات البديلة والمقترحات:</a:t>
            </a:r>
          </a:p>
          <a:p>
            <a:pPr algn="just" rtl="1">
              <a:lnSpc>
                <a:spcPts val="8363"/>
              </a:lnSpc>
            </a:pPr>
            <a:r>
              <a:rPr lang="ar-EG" sz="4099" b="1">
                <a:solidFill>
                  <a:srgbClr val="000000"/>
                </a:solidFill>
                <a:latin typeface="Amiri Bold"/>
                <a:ea typeface="Amiri Bold"/>
                <a:cs typeface="Amiri Bold"/>
                <a:sym typeface="Amiri Bold"/>
                <a:rtl/>
              </a:rPr>
              <a:t>في ختام تشخيصه للاختلالات، يقدم المؤلف رؤية لتجاوز هذا الوضع من خلال "التفكير الاستراتيجي القرائي.</a:t>
            </a:r>
          </a:p>
          <a:p>
            <a:pPr algn="just" rtl="1">
              <a:lnSpc>
                <a:spcPts val="8363"/>
              </a:lnSpc>
            </a:pPr>
            <a:r>
              <a:rPr lang="ar-EG" sz="4099" b="1">
                <a:solidFill>
                  <a:srgbClr val="000000"/>
                </a:solidFill>
                <a:latin typeface="Amiri Bold"/>
                <a:ea typeface="Amiri Bold"/>
                <a:cs typeface="Amiri Bold"/>
                <a:sym typeface="Amiri Bold"/>
                <a:rtl/>
              </a:rPr>
              <a:t>· تعدد الاستراتيجيات: الدعوة إلى تجريب استراتيجيات متنوعة (تصاعدية، تنازلية، تقابلية، سيميائية...) تناسب تنوع النصوص واختلاف مستويات المتعلمين.</a:t>
            </a:r>
          </a:p>
          <a:p>
            <a:pPr algn="just" rtl="1">
              <a:lnSpc>
                <a:spcPts val="8363"/>
              </a:lnSpc>
            </a:pPr>
            <a:r>
              <a:rPr lang="ar-EG" sz="4099" b="1">
                <a:solidFill>
                  <a:srgbClr val="000000"/>
                </a:solidFill>
                <a:latin typeface="Amiri Bold"/>
                <a:ea typeface="Amiri Bold"/>
                <a:cs typeface="Amiri Bold"/>
                <a:sym typeface="Amiri Bold"/>
                <a:rtl/>
              </a:rPr>
              <a:t>· المدرس البليغ: هو المدرس الذي يمتلك القدرة على "التذوق" و"الإفهام"، ويحرص على تدريب المتعلمين على استراتيجيات الفهم بدلاً من تلقينهم معاني جاهزة.</a:t>
            </a:r>
          </a:p>
          <a:p>
            <a:pPr algn="just" rtl="1">
              <a:lnSpc>
                <a:spcPts val="8363"/>
              </a:lnSpc>
            </a:pPr>
            <a:r>
              <a:rPr lang="ar-EG" sz="4099" b="1">
                <a:solidFill>
                  <a:srgbClr val="000000"/>
                </a:solidFill>
                <a:latin typeface="Amiri Bold"/>
                <a:ea typeface="Amiri Bold"/>
                <a:cs typeface="Amiri Bold"/>
                <a:sym typeface="Amiri Bold"/>
                <a:rtl/>
              </a:rPr>
              <a:t>إعطاء معنى للتعلمات: ضرورة ربط القراءة بغرض (المتعة، تحصيل المعلومات، الاستبصار)، لأن تحديد الغرض يقوي إدراك المعاني الظاهرة والضمنية لدى المتعلم.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rot="-10800000">
            <a:off x="-13448349" y="8817667"/>
            <a:ext cx="26896698" cy="2091706"/>
            <a:chOff x="0" y="0"/>
            <a:chExt cx="5911116" cy="459697"/>
          </a:xfrm>
        </p:grpSpPr>
        <p:sp>
          <p:nvSpPr>
            <p:cNvPr id="7" name="Freeform 7"/>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0B3D4D"/>
            </a:solidFill>
          </p:spPr>
        </p:sp>
        <p:sp>
          <p:nvSpPr>
            <p:cNvPr id="8" name="TextBox 8"/>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grpSp>
        <p:nvGrpSpPr>
          <p:cNvPr id="9" name="Group 9"/>
          <p:cNvGrpSpPr/>
          <p:nvPr/>
        </p:nvGrpSpPr>
        <p:grpSpPr>
          <a:xfrm rot="-10800000">
            <a:off x="2922871" y="8903392"/>
            <a:ext cx="26896698" cy="2091706"/>
            <a:chOff x="0" y="0"/>
            <a:chExt cx="5911116" cy="459697"/>
          </a:xfrm>
        </p:grpSpPr>
        <p:sp>
          <p:nvSpPr>
            <p:cNvPr id="10" name="Freeform 10"/>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11" name="TextBox 11"/>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sp>
        <p:nvSpPr>
          <p:cNvPr id="12" name="TextBox 12"/>
          <p:cNvSpPr txBox="1"/>
          <p:nvPr/>
        </p:nvSpPr>
        <p:spPr>
          <a:xfrm>
            <a:off x="257175" y="735905"/>
            <a:ext cx="17773650" cy="7877820"/>
          </a:xfrm>
          <a:prstGeom prst="rect">
            <a:avLst/>
          </a:prstGeom>
        </p:spPr>
        <p:txBody>
          <a:bodyPr lIns="0" tIns="0" rIns="0" bIns="0" rtlCol="0" anchor="t">
            <a:spAutoFit/>
          </a:bodyPr>
          <a:lstStyle/>
          <a:p>
            <a:pPr marL="1511272" lvl="1" indent="-755636" algn="r" rtl="1">
              <a:lnSpc>
                <a:spcPts val="12669"/>
              </a:lnSpc>
              <a:buFont typeface="Arial"/>
              <a:buChar char="•"/>
            </a:pPr>
            <a:r>
              <a:rPr lang="ar-EG" sz="6999" b="1">
                <a:solidFill>
                  <a:srgbClr val="000000"/>
                </a:solidFill>
                <a:latin typeface="Siwa Bold"/>
                <a:ea typeface="Siwa Bold"/>
                <a:cs typeface="Siwa Bold"/>
                <a:sym typeface="Siwa Bold"/>
                <a:rtl/>
              </a:rPr>
              <a:t>خلاصة الفصل الثاني: </a:t>
            </a:r>
          </a:p>
          <a:p>
            <a:pPr algn="just" rtl="1">
              <a:lnSpc>
                <a:spcPts val="12669"/>
              </a:lnSpc>
            </a:pPr>
            <a:r>
              <a:rPr lang="ar-EG" sz="6999" b="1">
                <a:solidFill>
                  <a:srgbClr val="000000"/>
                </a:solidFill>
                <a:latin typeface="Amiri Bold"/>
                <a:ea typeface="Amiri Bold"/>
                <a:cs typeface="Amiri Bold"/>
                <a:sym typeface="Amiri Bold"/>
                <a:rtl/>
              </a:rPr>
              <a:t>إن "المدرس البليغ" مطالب اليوم بالتحرر من "سجن الآلية" والتبعية المنهجية، والعمل على بناء "كفايات استراتيجية" تجعل من فعل القراءة ممارسة واعية تهدف إلى بناء "إنسان الغد" القابل للفهم والتأويل السليم.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flipH="1">
            <a:off x="4687010" y="3627648"/>
            <a:ext cx="3435119" cy="3429843"/>
          </a:xfrm>
          <a:custGeom>
            <a:avLst/>
            <a:gdLst/>
            <a:ahLst/>
            <a:cxnLst/>
            <a:rect l="l" t="t" r="r" b="b"/>
            <a:pathLst>
              <a:path w="3435119" h="3429843">
                <a:moveTo>
                  <a:pt x="3435119" y="0"/>
                </a:moveTo>
                <a:lnTo>
                  <a:pt x="0" y="0"/>
                </a:lnTo>
                <a:lnTo>
                  <a:pt x="0" y="3429843"/>
                </a:lnTo>
                <a:lnTo>
                  <a:pt x="3435119" y="3429843"/>
                </a:lnTo>
                <a:lnTo>
                  <a:pt x="3435119"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2353180" y="-448633"/>
            <a:ext cx="10654087" cy="7127233"/>
            <a:chOff x="0" y="0"/>
            <a:chExt cx="406400" cy="271868"/>
          </a:xfrm>
        </p:grpSpPr>
        <p:sp>
          <p:nvSpPr>
            <p:cNvPr id="5" name="Freeform 5"/>
            <p:cNvSpPr/>
            <p:nvPr/>
          </p:nvSpPr>
          <p:spPr>
            <a:xfrm>
              <a:off x="13415" y="0"/>
              <a:ext cx="379569" cy="271868"/>
            </a:xfrm>
            <a:custGeom>
              <a:avLst/>
              <a:gdLst/>
              <a:ahLst/>
              <a:cxnLst/>
              <a:rect l="l" t="t" r="r" b="b"/>
              <a:pathLst>
                <a:path w="379569" h="271868">
                  <a:moveTo>
                    <a:pt x="216671" y="0"/>
                  </a:moveTo>
                  <a:lnTo>
                    <a:pt x="366099" y="0"/>
                  </a:lnTo>
                  <a:cubicBezTo>
                    <a:pt x="371197" y="0"/>
                    <a:pt x="375859" y="2878"/>
                    <a:pt x="378142" y="7437"/>
                  </a:cubicBezTo>
                  <a:cubicBezTo>
                    <a:pt x="380426" y="11995"/>
                    <a:pt x="379941" y="17452"/>
                    <a:pt x="376889" y="21536"/>
                  </a:cubicBezTo>
                  <a:lnTo>
                    <a:pt x="205881" y="250332"/>
                  </a:lnTo>
                  <a:cubicBezTo>
                    <a:pt x="195751" y="263887"/>
                    <a:pt x="179820" y="271868"/>
                    <a:pt x="162899" y="271868"/>
                  </a:cubicBezTo>
                  <a:lnTo>
                    <a:pt x="13471" y="271868"/>
                  </a:lnTo>
                  <a:cubicBezTo>
                    <a:pt x="8373" y="271868"/>
                    <a:pt x="3711" y="268990"/>
                    <a:pt x="1428" y="264432"/>
                  </a:cubicBezTo>
                  <a:cubicBezTo>
                    <a:pt x="-856" y="259873"/>
                    <a:pt x="-371" y="254416"/>
                    <a:pt x="2681" y="250332"/>
                  </a:cubicBezTo>
                  <a:lnTo>
                    <a:pt x="173689" y="21536"/>
                  </a:lnTo>
                  <a:cubicBezTo>
                    <a:pt x="183819" y="7982"/>
                    <a:pt x="199750" y="0"/>
                    <a:pt x="216671" y="0"/>
                  </a:cubicBezTo>
                  <a:close/>
                </a:path>
              </a:pathLst>
            </a:custGeom>
            <a:solidFill>
              <a:srgbClr val="0B3D4D"/>
            </a:solidFill>
          </p:spPr>
        </p:sp>
        <p:sp>
          <p:nvSpPr>
            <p:cNvPr id="6" name="TextBox 6"/>
            <p:cNvSpPr txBox="1"/>
            <p:nvPr/>
          </p:nvSpPr>
          <p:spPr>
            <a:xfrm>
              <a:off x="101600" y="-28575"/>
              <a:ext cx="203200" cy="300443"/>
            </a:xfrm>
            <a:prstGeom prst="rect">
              <a:avLst/>
            </a:prstGeom>
          </p:spPr>
          <p:txBody>
            <a:bodyPr lIns="50800" tIns="50800" rIns="50800" bIns="50800" rtlCol="0" anchor="ctr"/>
            <a:lstStyle/>
            <a:p>
              <a:pPr marL="0" lvl="0" indent="0" algn="ctr" rtl="1">
                <a:lnSpc>
                  <a:spcPts val="2659"/>
                </a:lnSpc>
              </a:pPr>
              <a:endParaRPr/>
            </a:p>
          </p:txBody>
        </p:sp>
      </p:grpSp>
      <p:grpSp>
        <p:nvGrpSpPr>
          <p:cNvPr id="7" name="Group 7"/>
          <p:cNvGrpSpPr/>
          <p:nvPr/>
        </p:nvGrpSpPr>
        <p:grpSpPr>
          <a:xfrm>
            <a:off x="-6169527" y="-3304326"/>
            <a:ext cx="10654087" cy="7127233"/>
            <a:chOff x="0" y="0"/>
            <a:chExt cx="406400" cy="271868"/>
          </a:xfrm>
        </p:grpSpPr>
        <p:sp>
          <p:nvSpPr>
            <p:cNvPr id="8" name="Freeform 8"/>
            <p:cNvSpPr/>
            <p:nvPr/>
          </p:nvSpPr>
          <p:spPr>
            <a:xfrm>
              <a:off x="13415" y="0"/>
              <a:ext cx="379569" cy="271868"/>
            </a:xfrm>
            <a:custGeom>
              <a:avLst/>
              <a:gdLst/>
              <a:ahLst/>
              <a:cxnLst/>
              <a:rect l="l" t="t" r="r" b="b"/>
              <a:pathLst>
                <a:path w="379569" h="271868">
                  <a:moveTo>
                    <a:pt x="216671" y="0"/>
                  </a:moveTo>
                  <a:lnTo>
                    <a:pt x="366099" y="0"/>
                  </a:lnTo>
                  <a:cubicBezTo>
                    <a:pt x="371197" y="0"/>
                    <a:pt x="375859" y="2878"/>
                    <a:pt x="378142" y="7437"/>
                  </a:cubicBezTo>
                  <a:cubicBezTo>
                    <a:pt x="380426" y="11995"/>
                    <a:pt x="379941" y="17452"/>
                    <a:pt x="376889" y="21536"/>
                  </a:cubicBezTo>
                  <a:lnTo>
                    <a:pt x="205881" y="250332"/>
                  </a:lnTo>
                  <a:cubicBezTo>
                    <a:pt x="195751" y="263887"/>
                    <a:pt x="179820" y="271868"/>
                    <a:pt x="162899" y="271868"/>
                  </a:cubicBezTo>
                  <a:lnTo>
                    <a:pt x="13471" y="271868"/>
                  </a:lnTo>
                  <a:cubicBezTo>
                    <a:pt x="8373" y="271868"/>
                    <a:pt x="3711" y="268990"/>
                    <a:pt x="1428" y="264432"/>
                  </a:cubicBezTo>
                  <a:cubicBezTo>
                    <a:pt x="-856" y="259873"/>
                    <a:pt x="-371" y="254416"/>
                    <a:pt x="2681" y="250332"/>
                  </a:cubicBezTo>
                  <a:lnTo>
                    <a:pt x="173689" y="21536"/>
                  </a:lnTo>
                  <a:cubicBezTo>
                    <a:pt x="183819" y="7982"/>
                    <a:pt x="199750" y="0"/>
                    <a:pt x="216671" y="0"/>
                  </a:cubicBezTo>
                  <a:close/>
                </a:path>
              </a:pathLst>
            </a:custGeom>
            <a:solidFill>
              <a:srgbClr val="155164"/>
            </a:solidFill>
          </p:spPr>
        </p:sp>
        <p:sp>
          <p:nvSpPr>
            <p:cNvPr id="9" name="TextBox 9"/>
            <p:cNvSpPr txBox="1"/>
            <p:nvPr/>
          </p:nvSpPr>
          <p:spPr>
            <a:xfrm>
              <a:off x="101600" y="-28575"/>
              <a:ext cx="203200" cy="300443"/>
            </a:xfrm>
            <a:prstGeom prst="rect">
              <a:avLst/>
            </a:prstGeom>
          </p:spPr>
          <p:txBody>
            <a:bodyPr lIns="50800" tIns="50800" rIns="50800" bIns="50800" rtlCol="0" anchor="ctr"/>
            <a:lstStyle/>
            <a:p>
              <a:pPr marL="0" lvl="0" indent="0" algn="ctr" rtl="1">
                <a:lnSpc>
                  <a:spcPts val="2659"/>
                </a:lnSpc>
              </a:pPr>
              <a:endParaRPr/>
            </a:p>
          </p:txBody>
        </p:sp>
      </p:grpSp>
      <p:sp>
        <p:nvSpPr>
          <p:cNvPr id="10" name="Freeform 10"/>
          <p:cNvSpPr/>
          <p:nvPr/>
        </p:nvSpPr>
        <p:spPr>
          <a:xfrm rot="2525151" flipH="1">
            <a:off x="1121836" y="2158426"/>
            <a:ext cx="3128865" cy="3128865"/>
          </a:xfrm>
          <a:custGeom>
            <a:avLst/>
            <a:gdLst/>
            <a:ahLst/>
            <a:cxnLst/>
            <a:rect l="l" t="t" r="r" b="b"/>
            <a:pathLst>
              <a:path w="3128865" h="3128865">
                <a:moveTo>
                  <a:pt x="3128866" y="0"/>
                </a:moveTo>
                <a:lnTo>
                  <a:pt x="0" y="0"/>
                </a:lnTo>
                <a:lnTo>
                  <a:pt x="0" y="3128865"/>
                </a:lnTo>
                <a:lnTo>
                  <a:pt x="3128866" y="3128865"/>
                </a:lnTo>
                <a:lnTo>
                  <a:pt x="3128866" y="0"/>
                </a:lnTo>
                <a:close/>
              </a:path>
            </a:pathLst>
          </a:custGeom>
          <a:blipFill>
            <a:blip r:embed="rId5"/>
            <a:stretch>
              <a:fillRect/>
            </a:stretch>
          </a:blipFill>
        </p:spPr>
      </p:sp>
      <p:sp>
        <p:nvSpPr>
          <p:cNvPr id="11" name="Freeform 11"/>
          <p:cNvSpPr/>
          <p:nvPr/>
        </p:nvSpPr>
        <p:spPr>
          <a:xfrm flipH="1">
            <a:off x="1041022" y="6678600"/>
            <a:ext cx="4706419" cy="4706419"/>
          </a:xfrm>
          <a:custGeom>
            <a:avLst/>
            <a:gdLst/>
            <a:ahLst/>
            <a:cxnLst/>
            <a:rect l="l" t="t" r="r" b="b"/>
            <a:pathLst>
              <a:path w="4706419" h="4706419">
                <a:moveTo>
                  <a:pt x="4706419" y="0"/>
                </a:moveTo>
                <a:lnTo>
                  <a:pt x="0" y="0"/>
                </a:lnTo>
                <a:lnTo>
                  <a:pt x="0" y="4706419"/>
                </a:lnTo>
                <a:lnTo>
                  <a:pt x="4706419" y="4706419"/>
                </a:lnTo>
                <a:lnTo>
                  <a:pt x="4706419" y="0"/>
                </a:lnTo>
                <a:close/>
              </a:path>
            </a:pathLst>
          </a:custGeom>
          <a:blipFill>
            <a:blip r:embed="rId5"/>
            <a:stretch>
              <a:fillRect/>
            </a:stretch>
          </a:blipFill>
        </p:spPr>
      </p:sp>
      <p:sp>
        <p:nvSpPr>
          <p:cNvPr id="12" name="Freeform 12"/>
          <p:cNvSpPr/>
          <p:nvPr/>
        </p:nvSpPr>
        <p:spPr>
          <a:xfrm flipH="1">
            <a:off x="3860724" y="6905091"/>
            <a:ext cx="4706419" cy="4706419"/>
          </a:xfrm>
          <a:custGeom>
            <a:avLst/>
            <a:gdLst/>
            <a:ahLst/>
            <a:cxnLst/>
            <a:rect l="l" t="t" r="r" b="b"/>
            <a:pathLst>
              <a:path w="4706419" h="4706419">
                <a:moveTo>
                  <a:pt x="4706418" y="0"/>
                </a:moveTo>
                <a:lnTo>
                  <a:pt x="0" y="0"/>
                </a:lnTo>
                <a:lnTo>
                  <a:pt x="0" y="4706418"/>
                </a:lnTo>
                <a:lnTo>
                  <a:pt x="4706418" y="4706418"/>
                </a:lnTo>
                <a:lnTo>
                  <a:pt x="4706418" y="0"/>
                </a:lnTo>
                <a:close/>
              </a:path>
            </a:pathLst>
          </a:custGeom>
          <a:blipFill>
            <a:blip r:embed="rId5"/>
            <a:stretch>
              <a:fillRect/>
            </a:stretch>
          </a:blipFill>
        </p:spPr>
      </p:sp>
      <p:sp>
        <p:nvSpPr>
          <p:cNvPr id="13" name="Freeform 13"/>
          <p:cNvSpPr/>
          <p:nvPr/>
        </p:nvSpPr>
        <p:spPr>
          <a:xfrm rot="2859340" flipH="1">
            <a:off x="5089236" y="5564839"/>
            <a:ext cx="2930380" cy="2930380"/>
          </a:xfrm>
          <a:custGeom>
            <a:avLst/>
            <a:gdLst/>
            <a:ahLst/>
            <a:cxnLst/>
            <a:rect l="l" t="t" r="r" b="b"/>
            <a:pathLst>
              <a:path w="2930380" h="2930380">
                <a:moveTo>
                  <a:pt x="2930380" y="0"/>
                </a:moveTo>
                <a:lnTo>
                  <a:pt x="0" y="0"/>
                </a:lnTo>
                <a:lnTo>
                  <a:pt x="0" y="2930380"/>
                </a:lnTo>
                <a:lnTo>
                  <a:pt x="2930380" y="2930380"/>
                </a:lnTo>
                <a:lnTo>
                  <a:pt x="2930380" y="0"/>
                </a:lnTo>
                <a:close/>
              </a:path>
            </a:pathLst>
          </a:custGeom>
          <a:blipFill>
            <a:blip r:embed="rId5"/>
            <a:stretch>
              <a:fillRect/>
            </a:stretch>
          </a:blipFill>
        </p:spPr>
      </p:sp>
      <p:sp>
        <p:nvSpPr>
          <p:cNvPr id="14" name="Freeform 14"/>
          <p:cNvSpPr/>
          <p:nvPr/>
        </p:nvSpPr>
        <p:spPr>
          <a:xfrm flipH="1">
            <a:off x="767139" y="4051507"/>
            <a:ext cx="2627093" cy="2627093"/>
          </a:xfrm>
          <a:custGeom>
            <a:avLst/>
            <a:gdLst/>
            <a:ahLst/>
            <a:cxnLst/>
            <a:rect l="l" t="t" r="r" b="b"/>
            <a:pathLst>
              <a:path w="2627093" h="2627093">
                <a:moveTo>
                  <a:pt x="2627093" y="0"/>
                </a:moveTo>
                <a:lnTo>
                  <a:pt x="0" y="0"/>
                </a:lnTo>
                <a:lnTo>
                  <a:pt x="0" y="2627093"/>
                </a:lnTo>
                <a:lnTo>
                  <a:pt x="2627093" y="2627093"/>
                </a:lnTo>
                <a:lnTo>
                  <a:pt x="2627093" y="0"/>
                </a:lnTo>
                <a:close/>
              </a:path>
            </a:pathLst>
          </a:custGeom>
          <a:blipFill>
            <a:blip r:embed="rId5"/>
            <a:stretch>
              <a:fillRect/>
            </a:stretch>
          </a:blipFill>
        </p:spPr>
      </p:sp>
      <p:sp>
        <p:nvSpPr>
          <p:cNvPr id="15" name="Freeform 15"/>
          <p:cNvSpPr/>
          <p:nvPr/>
        </p:nvSpPr>
        <p:spPr>
          <a:xfrm flipH="1">
            <a:off x="2436193" y="1430805"/>
            <a:ext cx="4501635" cy="4501635"/>
          </a:xfrm>
          <a:custGeom>
            <a:avLst/>
            <a:gdLst/>
            <a:ahLst/>
            <a:cxnLst/>
            <a:rect l="l" t="t" r="r" b="b"/>
            <a:pathLst>
              <a:path w="4501635" h="4501635">
                <a:moveTo>
                  <a:pt x="4501634" y="0"/>
                </a:moveTo>
                <a:lnTo>
                  <a:pt x="0" y="0"/>
                </a:lnTo>
                <a:lnTo>
                  <a:pt x="0" y="4501634"/>
                </a:lnTo>
                <a:lnTo>
                  <a:pt x="4501634" y="4501634"/>
                </a:lnTo>
                <a:lnTo>
                  <a:pt x="4501634" y="0"/>
                </a:lnTo>
                <a:close/>
              </a:path>
            </a:pathLst>
          </a:custGeom>
          <a:blipFill>
            <a:blip r:embed="rId5"/>
            <a:stretch>
              <a:fillRect/>
            </a:stretch>
          </a:blipFill>
        </p:spPr>
      </p:sp>
      <p:grpSp>
        <p:nvGrpSpPr>
          <p:cNvPr id="16" name="Group 16"/>
          <p:cNvGrpSpPr/>
          <p:nvPr/>
        </p:nvGrpSpPr>
        <p:grpSpPr>
          <a:xfrm rot="-10800000">
            <a:off x="1573909" y="5615940"/>
            <a:ext cx="6377183" cy="5246370"/>
            <a:chOff x="0" y="0"/>
            <a:chExt cx="1381939" cy="1136891"/>
          </a:xfrm>
        </p:grpSpPr>
        <p:sp>
          <p:nvSpPr>
            <p:cNvPr id="17" name="Freeform 17"/>
            <p:cNvSpPr/>
            <p:nvPr/>
          </p:nvSpPr>
          <p:spPr>
            <a:xfrm rot="-10800000">
              <a:off x="0" y="0"/>
              <a:ext cx="1381939" cy="1136891"/>
            </a:xfrm>
            <a:custGeom>
              <a:avLst/>
              <a:gdLst/>
              <a:ahLst/>
              <a:cxnLst/>
              <a:rect l="l" t="t" r="r" b="b"/>
              <a:pathLst>
                <a:path w="1381939" h="1136891">
                  <a:moveTo>
                    <a:pt x="0" y="1012511"/>
                  </a:moveTo>
                  <a:lnTo>
                    <a:pt x="0" y="396157"/>
                  </a:lnTo>
                  <a:cubicBezTo>
                    <a:pt x="0" y="363170"/>
                    <a:pt x="13104" y="331533"/>
                    <a:pt x="36430" y="308207"/>
                  </a:cubicBezTo>
                  <a:cubicBezTo>
                    <a:pt x="59756" y="284882"/>
                    <a:pt x="91392" y="271777"/>
                    <a:pt x="124380" y="271777"/>
                  </a:cubicBezTo>
                  <a:lnTo>
                    <a:pt x="267087" y="271777"/>
                  </a:lnTo>
                  <a:cubicBezTo>
                    <a:pt x="303063" y="271777"/>
                    <a:pt x="337276" y="256201"/>
                    <a:pt x="360899" y="229067"/>
                  </a:cubicBezTo>
                  <a:lnTo>
                    <a:pt x="523133" y="42711"/>
                  </a:lnTo>
                  <a:cubicBezTo>
                    <a:pt x="546755" y="15577"/>
                    <a:pt x="580969" y="0"/>
                    <a:pt x="616944" y="0"/>
                  </a:cubicBezTo>
                  <a:lnTo>
                    <a:pt x="1088079" y="0"/>
                  </a:lnTo>
                  <a:cubicBezTo>
                    <a:pt x="1123987" y="0"/>
                    <a:pt x="1158143" y="15519"/>
                    <a:pt x="1181763" y="42565"/>
                  </a:cubicBezTo>
                  <a:lnTo>
                    <a:pt x="1340954" y="224847"/>
                  </a:lnTo>
                  <a:cubicBezTo>
                    <a:pt x="1367377" y="255104"/>
                    <a:pt x="1381939" y="293914"/>
                    <a:pt x="1381939" y="334085"/>
                  </a:cubicBezTo>
                  <a:lnTo>
                    <a:pt x="1381939" y="1012511"/>
                  </a:lnTo>
                  <a:cubicBezTo>
                    <a:pt x="1381939" y="1045500"/>
                    <a:pt x="1368834" y="1077137"/>
                    <a:pt x="1345507" y="1100463"/>
                  </a:cubicBezTo>
                  <a:cubicBezTo>
                    <a:pt x="1322180" y="1123789"/>
                    <a:pt x="1290543" y="1136893"/>
                    <a:pt x="1257554" y="1136891"/>
                  </a:cubicBezTo>
                  <a:lnTo>
                    <a:pt x="124380" y="1136891"/>
                  </a:lnTo>
                  <a:cubicBezTo>
                    <a:pt x="91392" y="1136891"/>
                    <a:pt x="59756" y="1123787"/>
                    <a:pt x="36430" y="1100461"/>
                  </a:cubicBezTo>
                  <a:cubicBezTo>
                    <a:pt x="13104" y="1077135"/>
                    <a:pt x="0" y="1045499"/>
                    <a:pt x="0" y="1012511"/>
                  </a:cubicBezTo>
                  <a:close/>
                </a:path>
              </a:pathLst>
            </a:custGeom>
            <a:blipFill>
              <a:blip r:embed="rId6"/>
              <a:stretch>
                <a:fillRect l="-861" r="-861"/>
              </a:stretch>
            </a:blipFill>
            <a:ln w="38100" cap="sq">
              <a:solidFill>
                <a:srgbClr val="0B3D4D"/>
              </a:solidFill>
              <a:prstDash val="solid"/>
              <a:miter/>
            </a:ln>
          </p:spPr>
        </p:sp>
      </p:grpSp>
      <p:grpSp>
        <p:nvGrpSpPr>
          <p:cNvPr id="18" name="Group 18"/>
          <p:cNvGrpSpPr/>
          <p:nvPr/>
        </p:nvGrpSpPr>
        <p:grpSpPr>
          <a:xfrm>
            <a:off x="1028700" y="2031053"/>
            <a:ext cx="5291485" cy="4505955"/>
            <a:chOff x="0" y="0"/>
            <a:chExt cx="1460623" cy="1243791"/>
          </a:xfrm>
        </p:grpSpPr>
        <p:sp>
          <p:nvSpPr>
            <p:cNvPr id="19" name="Freeform 19"/>
            <p:cNvSpPr/>
            <p:nvPr/>
          </p:nvSpPr>
          <p:spPr>
            <a:xfrm>
              <a:off x="-4" y="0"/>
              <a:ext cx="1460627" cy="1243791"/>
            </a:xfrm>
            <a:custGeom>
              <a:avLst/>
              <a:gdLst/>
              <a:ahLst/>
              <a:cxnLst/>
              <a:rect l="l" t="t" r="r" b="b"/>
              <a:pathLst>
                <a:path w="1460627" h="1243791">
                  <a:moveTo>
                    <a:pt x="414265" y="38122"/>
                  </a:moveTo>
                  <a:cubicBezTo>
                    <a:pt x="435965" y="13865"/>
                    <a:pt x="466970" y="0"/>
                    <a:pt x="499517" y="0"/>
                  </a:cubicBezTo>
                  <a:lnTo>
                    <a:pt x="1346242" y="0"/>
                  </a:lnTo>
                  <a:cubicBezTo>
                    <a:pt x="1409414" y="1"/>
                    <a:pt x="1460626" y="51211"/>
                    <a:pt x="1460627" y="114384"/>
                  </a:cubicBezTo>
                  <a:lnTo>
                    <a:pt x="1460627" y="501214"/>
                  </a:lnTo>
                  <a:lnTo>
                    <a:pt x="1460627" y="795306"/>
                  </a:lnTo>
                  <a:cubicBezTo>
                    <a:pt x="1460627" y="858478"/>
                    <a:pt x="1409416" y="909690"/>
                    <a:pt x="1346243" y="909690"/>
                  </a:cubicBezTo>
                  <a:lnTo>
                    <a:pt x="873041" y="909690"/>
                  </a:lnTo>
                  <a:cubicBezTo>
                    <a:pt x="840495" y="909690"/>
                    <a:pt x="809490" y="923554"/>
                    <a:pt x="787790" y="947811"/>
                  </a:cubicBezTo>
                  <a:lnTo>
                    <a:pt x="557126" y="1205669"/>
                  </a:lnTo>
                  <a:cubicBezTo>
                    <a:pt x="535427" y="1229927"/>
                    <a:pt x="504421" y="1243791"/>
                    <a:pt x="471874" y="1243791"/>
                  </a:cubicBezTo>
                  <a:lnTo>
                    <a:pt x="114388" y="1243791"/>
                  </a:lnTo>
                  <a:cubicBezTo>
                    <a:pt x="84051" y="1243792"/>
                    <a:pt x="54957" y="1231742"/>
                    <a:pt x="33505" y="1210291"/>
                  </a:cubicBezTo>
                  <a:cubicBezTo>
                    <a:pt x="12053" y="1188841"/>
                    <a:pt x="1" y="1159748"/>
                    <a:pt x="0" y="1129411"/>
                  </a:cubicBezTo>
                  <a:lnTo>
                    <a:pt x="0" y="562247"/>
                  </a:lnTo>
                  <a:cubicBezTo>
                    <a:pt x="0" y="522943"/>
                    <a:pt x="14487" y="485019"/>
                    <a:pt x="40692" y="455726"/>
                  </a:cubicBezTo>
                  <a:close/>
                </a:path>
              </a:pathLst>
            </a:custGeom>
            <a:blipFill>
              <a:blip r:embed="rId7"/>
              <a:stretch>
                <a:fillRect l="-2645" r="-2645"/>
              </a:stretch>
            </a:blipFill>
            <a:ln w="38100" cap="sq">
              <a:solidFill>
                <a:srgbClr val="0B3D4D"/>
              </a:solidFill>
              <a:prstDash val="solid"/>
              <a:miter/>
            </a:ln>
          </p:spPr>
        </p:sp>
      </p:grpSp>
      <p:grpSp>
        <p:nvGrpSpPr>
          <p:cNvPr id="20" name="Group 20"/>
          <p:cNvGrpSpPr/>
          <p:nvPr/>
        </p:nvGrpSpPr>
        <p:grpSpPr>
          <a:xfrm>
            <a:off x="-1830852" y="6905091"/>
            <a:ext cx="3086100" cy="4643618"/>
            <a:chOff x="0" y="0"/>
            <a:chExt cx="812800" cy="1223010"/>
          </a:xfrm>
        </p:grpSpPr>
        <p:sp>
          <p:nvSpPr>
            <p:cNvPr id="21" name="Freeform 21"/>
            <p:cNvSpPr/>
            <p:nvPr/>
          </p:nvSpPr>
          <p:spPr>
            <a:xfrm>
              <a:off x="0" y="0"/>
              <a:ext cx="812800" cy="1223010"/>
            </a:xfrm>
            <a:custGeom>
              <a:avLst/>
              <a:gdLst/>
              <a:ahLst/>
              <a:cxnLst/>
              <a:rect l="l" t="t" r="r" b="b"/>
              <a:pathLst>
                <a:path w="812800" h="1223010">
                  <a:moveTo>
                    <a:pt x="659773" y="0"/>
                  </a:moveTo>
                  <a:lnTo>
                    <a:pt x="153027" y="0"/>
                  </a:lnTo>
                  <a:cubicBezTo>
                    <a:pt x="68513" y="0"/>
                    <a:pt x="0" y="68513"/>
                    <a:pt x="0" y="153027"/>
                  </a:cubicBezTo>
                  <a:lnTo>
                    <a:pt x="0" y="1069983"/>
                  </a:lnTo>
                  <a:cubicBezTo>
                    <a:pt x="0" y="1154498"/>
                    <a:pt x="68513" y="1223010"/>
                    <a:pt x="153027" y="1223010"/>
                  </a:cubicBezTo>
                  <a:lnTo>
                    <a:pt x="659773" y="1223010"/>
                  </a:lnTo>
                  <a:cubicBezTo>
                    <a:pt x="744287" y="1223010"/>
                    <a:pt x="812800" y="1154498"/>
                    <a:pt x="812800" y="1069983"/>
                  </a:cubicBezTo>
                  <a:lnTo>
                    <a:pt x="812800" y="153027"/>
                  </a:lnTo>
                  <a:cubicBezTo>
                    <a:pt x="812800" y="68513"/>
                    <a:pt x="744287" y="0"/>
                    <a:pt x="659773" y="0"/>
                  </a:cubicBezTo>
                  <a:close/>
                </a:path>
              </a:pathLst>
            </a:custGeom>
            <a:solidFill>
              <a:srgbClr val="104557"/>
            </a:solidFill>
          </p:spPr>
        </p:sp>
        <p:sp>
          <p:nvSpPr>
            <p:cNvPr id="22" name="TextBox 22"/>
            <p:cNvSpPr txBox="1"/>
            <p:nvPr/>
          </p:nvSpPr>
          <p:spPr>
            <a:xfrm>
              <a:off x="0" y="-28575"/>
              <a:ext cx="812800" cy="1251585"/>
            </a:xfrm>
            <a:prstGeom prst="rect">
              <a:avLst/>
            </a:prstGeom>
          </p:spPr>
          <p:txBody>
            <a:bodyPr lIns="50800" tIns="50800" rIns="50800" bIns="50800" rtlCol="0" anchor="ctr"/>
            <a:lstStyle/>
            <a:p>
              <a:pPr marL="0" lvl="0" indent="0" algn="ctr" rtl="1">
                <a:lnSpc>
                  <a:spcPts val="2659"/>
                </a:lnSpc>
              </a:pPr>
              <a:endParaRPr/>
            </a:p>
          </p:txBody>
        </p:sp>
      </p:grpSp>
      <p:sp>
        <p:nvSpPr>
          <p:cNvPr id="23" name="Freeform 23"/>
          <p:cNvSpPr/>
          <p:nvPr/>
        </p:nvSpPr>
        <p:spPr>
          <a:xfrm>
            <a:off x="17259300" y="370283"/>
            <a:ext cx="513715" cy="513715"/>
          </a:xfrm>
          <a:custGeom>
            <a:avLst/>
            <a:gdLst/>
            <a:ahLst/>
            <a:cxnLst/>
            <a:rect l="l" t="t" r="r" b="b"/>
            <a:pathLst>
              <a:path w="513715" h="513715">
                <a:moveTo>
                  <a:pt x="0" y="0"/>
                </a:moveTo>
                <a:lnTo>
                  <a:pt x="513715" y="0"/>
                </a:lnTo>
                <a:lnTo>
                  <a:pt x="513715" y="513715"/>
                </a:lnTo>
                <a:lnTo>
                  <a:pt x="0" y="5137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4" name="Freeform 24"/>
          <p:cNvSpPr/>
          <p:nvPr/>
        </p:nvSpPr>
        <p:spPr>
          <a:xfrm>
            <a:off x="9572625" y="400786"/>
            <a:ext cx="798046" cy="226355"/>
          </a:xfrm>
          <a:custGeom>
            <a:avLst/>
            <a:gdLst/>
            <a:ahLst/>
            <a:cxnLst/>
            <a:rect l="l" t="t" r="r" b="b"/>
            <a:pathLst>
              <a:path w="798046" h="226355">
                <a:moveTo>
                  <a:pt x="0" y="0"/>
                </a:moveTo>
                <a:lnTo>
                  <a:pt x="798046" y="0"/>
                </a:lnTo>
                <a:lnTo>
                  <a:pt x="798046" y="226355"/>
                </a:lnTo>
                <a:lnTo>
                  <a:pt x="0" y="22635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5" name="TextBox 25"/>
          <p:cNvSpPr txBox="1"/>
          <p:nvPr/>
        </p:nvSpPr>
        <p:spPr>
          <a:xfrm>
            <a:off x="7146075" y="289315"/>
            <a:ext cx="9846125" cy="2438400"/>
          </a:xfrm>
          <a:prstGeom prst="rect">
            <a:avLst/>
          </a:prstGeom>
        </p:spPr>
        <p:txBody>
          <a:bodyPr lIns="0" tIns="0" rIns="0" bIns="0" rtlCol="0" anchor="t">
            <a:spAutoFit/>
          </a:bodyPr>
          <a:lstStyle/>
          <a:p>
            <a:pPr marL="0" lvl="0" indent="0" algn="r" rtl="1">
              <a:lnSpc>
                <a:spcPts val="6420"/>
              </a:lnSpc>
            </a:pPr>
            <a:r>
              <a:rPr lang="ar-EG" sz="5350" b="1">
                <a:solidFill>
                  <a:srgbClr val="0B3D4D"/>
                </a:solidFill>
                <a:latin typeface="Siwa Bold"/>
                <a:ea typeface="Siwa Bold"/>
                <a:cs typeface="Siwa Bold"/>
                <a:sym typeface="Siwa Bold"/>
                <a:rtl/>
              </a:rPr>
              <a:t>الفصل الثالث</a:t>
            </a:r>
          </a:p>
          <a:p>
            <a:pPr marL="0" lvl="0" indent="0" algn="r" rtl="1">
              <a:lnSpc>
                <a:spcPts val="6420"/>
              </a:lnSpc>
            </a:pPr>
            <a:r>
              <a:rPr lang="ar-EG" sz="5350" b="1">
                <a:solidFill>
                  <a:srgbClr val="0B3D4D"/>
                </a:solidFill>
                <a:latin typeface="Siwa Bold"/>
                <a:ea typeface="Siwa Bold"/>
                <a:cs typeface="Siwa Bold"/>
                <a:sym typeface="Siwa Bold"/>
                <a:rtl/>
              </a:rPr>
              <a:t>"سؤال المعنى وعوائق الفهم"</a:t>
            </a:r>
          </a:p>
          <a:p>
            <a:pPr marL="0" lvl="0" indent="0" algn="r" rtl="1">
              <a:lnSpc>
                <a:spcPts val="6420"/>
              </a:lnSpc>
            </a:pPr>
            <a:endParaRPr lang="ar-EG" sz="5350" b="1">
              <a:solidFill>
                <a:srgbClr val="0B3D4D"/>
              </a:solidFill>
              <a:latin typeface="Siwa Bold"/>
              <a:ea typeface="Siwa Bold"/>
              <a:cs typeface="Siwa Bold"/>
              <a:sym typeface="Siwa Bold"/>
              <a:rtl/>
            </a:endParaRPr>
          </a:p>
        </p:txBody>
      </p:sp>
      <p:sp>
        <p:nvSpPr>
          <p:cNvPr id="26" name="Freeform 26"/>
          <p:cNvSpPr/>
          <p:nvPr/>
        </p:nvSpPr>
        <p:spPr>
          <a:xfrm flipH="1">
            <a:off x="17200448" y="1065812"/>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27" name="TextBox 27"/>
          <p:cNvSpPr txBox="1"/>
          <p:nvPr/>
        </p:nvSpPr>
        <p:spPr>
          <a:xfrm>
            <a:off x="8464806" y="1859865"/>
            <a:ext cx="9308209" cy="7840349"/>
          </a:xfrm>
          <a:prstGeom prst="rect">
            <a:avLst/>
          </a:prstGeom>
        </p:spPr>
        <p:txBody>
          <a:bodyPr lIns="0" tIns="0" rIns="0" bIns="0" rtlCol="0" anchor="t">
            <a:spAutoFit/>
          </a:bodyPr>
          <a:lstStyle/>
          <a:p>
            <a:pPr algn="just" rtl="1">
              <a:lnSpc>
                <a:spcPts val="6964"/>
              </a:lnSpc>
            </a:pPr>
            <a:r>
              <a:rPr lang="ar-EG" sz="3499" b="1">
                <a:solidFill>
                  <a:srgbClr val="0B3D4D"/>
                </a:solidFill>
                <a:latin typeface="Childos Arabic Bold"/>
                <a:ea typeface="Childos Arabic Bold"/>
                <a:cs typeface="Childos Arabic Bold"/>
                <a:sym typeface="Childos Arabic Bold"/>
                <a:rtl/>
              </a:rPr>
              <a:t>أولاً: تحديد موضوع الفصل وإشكاليته المركزية</a:t>
            </a:r>
          </a:p>
          <a:p>
            <a:pPr algn="just" rtl="1">
              <a:lnSpc>
                <a:spcPts val="6964"/>
              </a:lnSpc>
            </a:pPr>
            <a:r>
              <a:rPr lang="ar-EG" sz="3499" b="1">
                <a:solidFill>
                  <a:srgbClr val="0B3D4D"/>
                </a:solidFill>
                <a:latin typeface="Amiri Bold"/>
                <a:ea typeface="Amiri Bold"/>
                <a:cs typeface="Amiri Bold"/>
                <a:sym typeface="Amiri Bold"/>
                <a:rtl/>
              </a:rPr>
              <a:t>يُعالج الفصل الثالث (ص</a:t>
            </a:r>
            <a:r>
              <a:rPr lang="en-US" sz="3499" b="1">
                <a:solidFill>
                  <a:srgbClr val="0B3D4D"/>
                </a:solidFill>
                <a:latin typeface="Amiri Bold"/>
                <a:ea typeface="Amiri Bold"/>
                <a:cs typeface="Amiri Bold"/>
                <a:sym typeface="Amiri Bold"/>
              </a:rPr>
              <a:t>43</a:t>
            </a:r>
            <a:r>
              <a:rPr lang="ar-EG" sz="3499" b="1">
                <a:solidFill>
                  <a:srgbClr val="0B3D4D"/>
                </a:solidFill>
                <a:latin typeface="Amiri Bold"/>
                <a:ea typeface="Amiri Bold"/>
                <a:cs typeface="Amiri Bold"/>
                <a:sym typeface="Amiri Bold"/>
                <a:rtl/>
              </a:rPr>
              <a:t>–</a:t>
            </a:r>
            <a:r>
              <a:rPr lang="en-US" sz="3499" b="1">
                <a:solidFill>
                  <a:srgbClr val="0B3D4D"/>
                </a:solidFill>
                <a:latin typeface="Amiri Bold"/>
                <a:ea typeface="Amiri Bold"/>
                <a:cs typeface="Amiri Bold"/>
                <a:sym typeface="Amiri Bold"/>
              </a:rPr>
              <a:t>74</a:t>
            </a:r>
            <a:r>
              <a:rPr lang="ar-EG" sz="3499" b="1">
                <a:solidFill>
                  <a:srgbClr val="0B3D4D"/>
                </a:solidFill>
                <a:latin typeface="Amiri Bold"/>
                <a:ea typeface="Amiri Bold"/>
                <a:cs typeface="Amiri Bold"/>
                <a:sym typeface="Amiri Bold"/>
                <a:rtl/>
              </a:rPr>
              <a:t>) موضوعاً جوهرياً في حقل تدريسية الأدب، يتمحور حول سؤالين متلازمين: ما طبيعة الفهم القرائي؟ وما العوائق التي تحول دون تحققه؟ وتنبثق من هذين السؤالين إشكالية محورية يمكن صياغتها على النحو الآتي: إذا كان الفهم غاية القراءة، فلماذا يبقى مستعصياً في الفصل الدراسي رغم مرور المتعلمين بسنوات التعليم؟ والمؤلف لا يكتفي بطرح التشخيص، بل يُقدّم رؤية نظرية متكاملة تستند إلى علم النفس المعرفي وعلم اللسان والتراث البلاغي العربي.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1351496" y="33626"/>
            <a:ext cx="16550829" cy="10234806"/>
          </a:xfrm>
          <a:prstGeom prst="rect">
            <a:avLst/>
          </a:prstGeom>
        </p:spPr>
        <p:txBody>
          <a:bodyPr lIns="0" tIns="0" rIns="0" bIns="0" rtlCol="0" anchor="t">
            <a:spAutoFit/>
          </a:bodyPr>
          <a:lstStyle/>
          <a:p>
            <a:pPr algn="just" rtl="1">
              <a:lnSpc>
                <a:spcPts val="6155"/>
              </a:lnSpc>
            </a:pPr>
            <a:r>
              <a:rPr lang="ar-EG" sz="3599" b="1">
                <a:solidFill>
                  <a:srgbClr val="000000"/>
                </a:solidFill>
                <a:latin typeface="Childos Arabic Bold"/>
                <a:ea typeface="Childos Arabic Bold"/>
                <a:cs typeface="Childos Arabic Bold"/>
                <a:sym typeface="Childos Arabic Bold"/>
                <a:rtl/>
              </a:rPr>
              <a:t>ثانياً: البنية الداخلية للفصل وتسلسل الأفكار</a:t>
            </a:r>
          </a:p>
          <a:p>
            <a:pPr algn="just" rtl="1">
              <a:lnSpc>
                <a:spcPts val="6155"/>
              </a:lnSpc>
            </a:pPr>
            <a:r>
              <a:rPr lang="ar-EG" sz="3599" b="1">
                <a:solidFill>
                  <a:srgbClr val="000000"/>
                </a:solidFill>
                <a:latin typeface="Amiri Bold"/>
                <a:ea typeface="Amiri Bold"/>
                <a:cs typeface="Amiri Bold"/>
                <a:sym typeface="Amiri Bold"/>
                <a:rtl/>
              </a:rPr>
              <a:t>يتشكّل الفصل من خمسة محاور كبرى تتقاطع وتتكامل:</a:t>
            </a:r>
          </a:p>
          <a:p>
            <a:pPr algn="just" rtl="1">
              <a:lnSpc>
                <a:spcPts val="6155"/>
              </a:lnSpc>
            </a:pPr>
            <a:endParaRPr lang="ar-EG" sz="3599" b="1">
              <a:solidFill>
                <a:srgbClr val="000000"/>
              </a:solidFill>
              <a:latin typeface="Amiri Bold"/>
              <a:ea typeface="Amiri Bold"/>
              <a:cs typeface="Amiri Bold"/>
              <a:sym typeface="Amiri Bold"/>
              <a:rtl/>
            </a:endParaRPr>
          </a:p>
          <a:p>
            <a:pPr algn="just" rtl="1">
              <a:lnSpc>
                <a:spcPts val="7010"/>
              </a:lnSpc>
            </a:pPr>
            <a:r>
              <a:rPr lang="ar-EG" sz="4099" b="1">
                <a:solidFill>
                  <a:srgbClr val="000000"/>
                </a:solidFill>
                <a:latin typeface="Amiri Bold"/>
                <a:ea typeface="Amiri Bold"/>
                <a:cs typeface="Amiri Bold"/>
                <a:sym typeface="Amiri Bold"/>
                <a:rtl/>
              </a:rPr>
              <a:t>المحور الأول: الفهم القرائي ومستوياته</a:t>
            </a:r>
          </a:p>
          <a:p>
            <a:pPr algn="just" rtl="1">
              <a:lnSpc>
                <a:spcPts val="6155"/>
              </a:lnSpc>
            </a:pPr>
            <a:r>
              <a:rPr lang="ar-EG" sz="3599" b="1">
                <a:solidFill>
                  <a:srgbClr val="000000"/>
                </a:solidFill>
                <a:latin typeface="Amiri Bold"/>
                <a:ea typeface="Amiri Bold"/>
                <a:cs typeface="Amiri Bold"/>
                <a:sym typeface="Amiri Bold"/>
                <a:rtl/>
              </a:rPr>
              <a:t>يُفرّق بازي بين الفهم بوصفه إدراكاً عقلياً نفسياً مجرداً، وبين الفهم القرائي الذي هو "تفاعل ذهني نفسي وتصوري بين القارئ وما يقرأ"، مستنداً إلى تعريف ابن منظور للفَهْم في "لسان العرب". ثم يُمايز بين ثلاثة مستويات:</a:t>
            </a:r>
          </a:p>
          <a:p>
            <a:pPr algn="just" rtl="1">
              <a:lnSpc>
                <a:spcPts val="6155"/>
              </a:lnSpc>
            </a:pPr>
            <a:r>
              <a:rPr lang="ar-EG" sz="3599" b="1">
                <a:solidFill>
                  <a:srgbClr val="000000"/>
                </a:solidFill>
                <a:latin typeface="Amiri Bold"/>
                <a:ea typeface="Amiri Bold"/>
                <a:cs typeface="Amiri Bold"/>
                <a:sym typeface="Amiri Bold"/>
                <a:rtl/>
              </a:rPr>
              <a:t>المستوى الأول (الابتدائي): فهم إجمالي لاستيعاب الأحداث ومتابعة المعاني.</a:t>
            </a:r>
          </a:p>
          <a:p>
            <a:pPr algn="just" rtl="1">
              <a:lnSpc>
                <a:spcPts val="6155"/>
              </a:lnSpc>
            </a:pPr>
            <a:r>
              <a:rPr lang="ar-EG" sz="3599" b="1">
                <a:solidFill>
                  <a:srgbClr val="000000"/>
                </a:solidFill>
                <a:latin typeface="Amiri Bold"/>
                <a:ea typeface="Amiri Bold"/>
                <a:cs typeface="Amiri Bold"/>
                <a:sym typeface="Amiri Bold"/>
                <a:rtl/>
              </a:rPr>
              <a:t>المستوى الثاني (الإعدادي): ربط الأدب الجميل بالمتعلم عبر استثارة الإحساس والعاطفة وتذوّق الأسلوب.</a:t>
            </a:r>
          </a:p>
          <a:p>
            <a:pPr algn="just" rtl="1">
              <a:lnSpc>
                <a:spcPts val="6155"/>
              </a:lnSpc>
            </a:pPr>
            <a:r>
              <a:rPr lang="ar-EG" sz="3599" b="1">
                <a:solidFill>
                  <a:srgbClr val="000000"/>
                </a:solidFill>
                <a:latin typeface="Amiri Bold"/>
                <a:ea typeface="Amiri Bold"/>
                <a:cs typeface="Amiri Bold"/>
                <a:sym typeface="Amiri Bold"/>
                <a:rtl/>
              </a:rPr>
              <a:t>المستوى الثالث (التأهيلي–الجامعي): قراءة إبداعية نقدية تأويلية، تدمج التحليل والتذوق والإفهام بمنهجية واعية.</a:t>
            </a:r>
          </a:p>
          <a:p>
            <a:pPr algn="just" rtl="1">
              <a:lnSpc>
                <a:spcPts val="6155"/>
              </a:lnSpc>
            </a:pPr>
            <a:r>
              <a:rPr lang="ar-EG" sz="3599" b="1">
                <a:solidFill>
                  <a:srgbClr val="000000"/>
                </a:solidFill>
                <a:latin typeface="Amiri Bold"/>
                <a:ea typeface="Amiri Bold"/>
                <a:cs typeface="Amiri Bold"/>
                <a:sym typeface="Amiri Bold"/>
                <a:rtl/>
              </a:rPr>
              <a:t>هذا التمييز ذو قيمة تكوينية بالغة لأستاذ قيد التكوين، إذ يُرشده إلى ضبط أهدافه التدريسية وفق المستوى الذي يشتغل فيه.</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rot="-10800000">
            <a:off x="2922871" y="8903392"/>
            <a:ext cx="26896698" cy="2091706"/>
            <a:chOff x="0" y="0"/>
            <a:chExt cx="5911116" cy="459697"/>
          </a:xfrm>
        </p:grpSpPr>
        <p:sp>
          <p:nvSpPr>
            <p:cNvPr id="7" name="Freeform 7"/>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8" name="TextBox 8"/>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sp>
        <p:nvSpPr>
          <p:cNvPr id="9" name="Freeform 9"/>
          <p:cNvSpPr/>
          <p:nvPr/>
        </p:nvSpPr>
        <p:spPr>
          <a:xfrm>
            <a:off x="249971" y="1028700"/>
            <a:ext cx="5345800" cy="3218976"/>
          </a:xfrm>
          <a:custGeom>
            <a:avLst/>
            <a:gdLst/>
            <a:ahLst/>
            <a:cxnLst/>
            <a:rect l="l" t="t" r="r" b="b"/>
            <a:pathLst>
              <a:path w="5345800" h="3218976">
                <a:moveTo>
                  <a:pt x="0" y="0"/>
                </a:moveTo>
                <a:lnTo>
                  <a:pt x="5345800" y="0"/>
                </a:lnTo>
                <a:lnTo>
                  <a:pt x="5345800" y="3218976"/>
                </a:lnTo>
                <a:lnTo>
                  <a:pt x="0" y="3218976"/>
                </a:lnTo>
                <a:lnTo>
                  <a:pt x="0" y="0"/>
                </a:lnTo>
                <a:close/>
              </a:path>
            </a:pathLst>
          </a:custGeom>
          <a:blipFill>
            <a:blip r:embed="rId3"/>
            <a:stretch>
              <a:fillRect/>
            </a:stretch>
          </a:blipFill>
        </p:spPr>
      </p:sp>
      <p:sp>
        <p:nvSpPr>
          <p:cNvPr id="10" name="TextBox 10"/>
          <p:cNvSpPr txBox="1"/>
          <p:nvPr/>
        </p:nvSpPr>
        <p:spPr>
          <a:xfrm>
            <a:off x="7070690" y="367001"/>
            <a:ext cx="11217310" cy="939675"/>
          </a:xfrm>
          <a:prstGeom prst="rect">
            <a:avLst/>
          </a:prstGeom>
        </p:spPr>
        <p:txBody>
          <a:bodyPr lIns="0" tIns="0" rIns="0" bIns="0" rtlCol="0" anchor="t">
            <a:spAutoFit/>
          </a:bodyPr>
          <a:lstStyle/>
          <a:p>
            <a:pPr marL="1510237" lvl="1" indent="-755119" algn="r" rtl="1">
              <a:lnSpc>
                <a:spcPts val="6995"/>
              </a:lnSpc>
              <a:buFont typeface="Arial"/>
              <a:buChar char="•"/>
            </a:pPr>
            <a:r>
              <a:rPr lang="ar-EG" sz="6995" b="1">
                <a:solidFill>
                  <a:srgbClr val="0B3D4D"/>
                </a:solidFill>
                <a:latin typeface="Siwa Bold"/>
                <a:ea typeface="Siwa Bold"/>
                <a:cs typeface="Siwa Bold"/>
                <a:sym typeface="Siwa Bold"/>
                <a:rtl/>
              </a:rPr>
              <a:t>نبذة عن الدكتور محمد بازي</a:t>
            </a:r>
          </a:p>
        </p:txBody>
      </p:sp>
      <p:sp>
        <p:nvSpPr>
          <p:cNvPr id="11" name="TextBox 11"/>
          <p:cNvSpPr txBox="1"/>
          <p:nvPr/>
        </p:nvSpPr>
        <p:spPr>
          <a:xfrm>
            <a:off x="5918217" y="1168586"/>
            <a:ext cx="11885337" cy="8089714"/>
          </a:xfrm>
          <a:prstGeom prst="rect">
            <a:avLst/>
          </a:prstGeom>
        </p:spPr>
        <p:txBody>
          <a:bodyPr lIns="0" tIns="0" rIns="0" bIns="0" rtlCol="0" anchor="t">
            <a:spAutoFit/>
          </a:bodyPr>
          <a:lstStyle/>
          <a:p>
            <a:pPr algn="ctr" rtl="1">
              <a:lnSpc>
                <a:spcPts val="9320"/>
              </a:lnSpc>
            </a:pPr>
            <a:r>
              <a:rPr lang="ar-EG" sz="3728" b="1">
                <a:solidFill>
                  <a:srgbClr val="000000"/>
                </a:solidFill>
                <a:latin typeface="Amiri Bold"/>
                <a:ea typeface="Amiri Bold"/>
                <a:cs typeface="Amiri Bold"/>
                <a:sym typeface="Amiri Bold"/>
                <a:rtl/>
              </a:rPr>
              <a:t>مُحَمَّد بازِّي كاتِبٌ مَغْربي، باحث مُخْتَص في التَّأويليات وعلوم الخطاب. أستاذ التعليم العالي بالمملكة المغربية وأستاذ مُبرَّز في اللغة العربية. حاصل على شهادة الدكتوراه من جامعة محمد الخامس بالرباط تخصص النقد الحديث. نال جائزة المغرب الكبرى للكتاب عن مصنفه" التأويلية العربية". أُنجزت حول أعماله أيامٌ دراسيةٌ ومؤتمراتٌ بعدد من الجامعات، وصدرت حولها كُتبٌ جماعيةٌ عديدَةٌ. كما أن مؤلفاته تُعتمد اليومَ مرجعياتٍ نظريةً ومنهجيةً في عدد من مختبرات البحث ومسالك الدكتوراه بالبلاد العربية.</a:t>
            </a:r>
          </a:p>
        </p:txBody>
      </p:sp>
      <p:sp>
        <p:nvSpPr>
          <p:cNvPr id="12" name="Freeform 12"/>
          <p:cNvSpPr/>
          <p:nvPr/>
        </p:nvSpPr>
        <p:spPr>
          <a:xfrm>
            <a:off x="509398" y="6924701"/>
            <a:ext cx="2413472" cy="3106247"/>
          </a:xfrm>
          <a:custGeom>
            <a:avLst/>
            <a:gdLst/>
            <a:ahLst/>
            <a:cxnLst/>
            <a:rect l="l" t="t" r="r" b="b"/>
            <a:pathLst>
              <a:path w="2413472" h="3106247">
                <a:moveTo>
                  <a:pt x="0" y="0"/>
                </a:moveTo>
                <a:lnTo>
                  <a:pt x="2413473" y="0"/>
                </a:lnTo>
                <a:lnTo>
                  <a:pt x="2413473" y="3106248"/>
                </a:lnTo>
                <a:lnTo>
                  <a:pt x="0" y="3106248"/>
                </a:lnTo>
                <a:lnTo>
                  <a:pt x="0" y="0"/>
                </a:lnTo>
                <a:close/>
              </a:path>
            </a:pathLst>
          </a:custGeom>
          <a:blipFill>
            <a:blip r:embed="rId4"/>
            <a:stretch>
              <a:fillRect l="-20731" t="-7434" r="-24717" b="-5575"/>
            </a:stretch>
          </a:blipFill>
        </p:spPr>
      </p:sp>
      <p:sp>
        <p:nvSpPr>
          <p:cNvPr id="13" name="Freeform 13"/>
          <p:cNvSpPr/>
          <p:nvPr/>
        </p:nvSpPr>
        <p:spPr>
          <a:xfrm>
            <a:off x="594928" y="4323876"/>
            <a:ext cx="4655885" cy="2524625"/>
          </a:xfrm>
          <a:custGeom>
            <a:avLst/>
            <a:gdLst/>
            <a:ahLst/>
            <a:cxnLst/>
            <a:rect l="l" t="t" r="r" b="b"/>
            <a:pathLst>
              <a:path w="4655885" h="2524625">
                <a:moveTo>
                  <a:pt x="0" y="0"/>
                </a:moveTo>
                <a:lnTo>
                  <a:pt x="4655885" y="0"/>
                </a:lnTo>
                <a:lnTo>
                  <a:pt x="4655885" y="2524625"/>
                </a:lnTo>
                <a:lnTo>
                  <a:pt x="0" y="2524625"/>
                </a:lnTo>
                <a:lnTo>
                  <a:pt x="0" y="0"/>
                </a:lnTo>
                <a:close/>
              </a:path>
            </a:pathLst>
          </a:custGeom>
          <a:blipFill>
            <a:blip r:embed="rId5"/>
            <a:stretch>
              <a:fillRect t="-6875" r="-2434" b="-6875"/>
            </a:stretch>
          </a:blipFill>
        </p:spPr>
      </p:sp>
      <p:sp>
        <p:nvSpPr>
          <p:cNvPr id="14" name="Freeform 14"/>
          <p:cNvSpPr/>
          <p:nvPr/>
        </p:nvSpPr>
        <p:spPr>
          <a:xfrm>
            <a:off x="3103252" y="6977385"/>
            <a:ext cx="2147561" cy="3053564"/>
          </a:xfrm>
          <a:custGeom>
            <a:avLst/>
            <a:gdLst/>
            <a:ahLst/>
            <a:cxnLst/>
            <a:rect l="l" t="t" r="r" b="b"/>
            <a:pathLst>
              <a:path w="2147561" h="3053564">
                <a:moveTo>
                  <a:pt x="0" y="0"/>
                </a:moveTo>
                <a:lnTo>
                  <a:pt x="2147561" y="0"/>
                </a:lnTo>
                <a:lnTo>
                  <a:pt x="2147561" y="3053564"/>
                </a:lnTo>
                <a:lnTo>
                  <a:pt x="0" y="3053564"/>
                </a:lnTo>
                <a:lnTo>
                  <a:pt x="0" y="0"/>
                </a:lnTo>
                <a:close/>
              </a:path>
            </a:pathLst>
          </a:custGeom>
          <a:blipFill>
            <a:blip r:embed="rId6"/>
            <a:stretch>
              <a:fillRect/>
            </a:stretch>
          </a:blipFill>
        </p:spPr>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358486" y="419100"/>
            <a:ext cx="17571027" cy="9223385"/>
          </a:xfrm>
          <a:prstGeom prst="rect">
            <a:avLst/>
          </a:prstGeom>
        </p:spPr>
        <p:txBody>
          <a:bodyPr lIns="0" tIns="0" rIns="0" bIns="0" rtlCol="0" anchor="t">
            <a:spAutoFit/>
          </a:bodyPr>
          <a:lstStyle/>
          <a:p>
            <a:pPr algn="just" rtl="1">
              <a:lnSpc>
                <a:spcPts val="12499"/>
              </a:lnSpc>
            </a:pPr>
            <a:r>
              <a:rPr lang="ar-EG" sz="4999" b="1">
                <a:solidFill>
                  <a:srgbClr val="000000"/>
                </a:solidFill>
                <a:latin typeface="Amiri Bold"/>
                <a:ea typeface="Amiri Bold"/>
                <a:cs typeface="Amiri Bold"/>
                <a:sym typeface="Amiri Bold"/>
                <a:rtl/>
              </a:rPr>
              <a:t>المحور الثاني: الاستيعاب القرائي وآليات عمل الذاكرة</a:t>
            </a:r>
          </a:p>
          <a:p>
            <a:pPr algn="just" rtl="1">
              <a:lnSpc>
                <a:spcPts val="8749"/>
              </a:lnSpc>
            </a:pPr>
            <a:r>
              <a:rPr lang="ar-EG" sz="3499" b="1">
                <a:solidFill>
                  <a:srgbClr val="000000"/>
                </a:solidFill>
                <a:latin typeface="Amiri Bold"/>
                <a:ea typeface="Amiri Bold"/>
                <a:cs typeface="Amiri Bold"/>
                <a:sym typeface="Amiri Bold"/>
                <a:rtl/>
              </a:rPr>
              <a:t>يستحضر بازي أبحاث فريدريك بارليت (</a:t>
            </a:r>
            <a:r>
              <a:rPr lang="en-US" sz="3499" b="1">
                <a:solidFill>
                  <a:srgbClr val="000000"/>
                </a:solidFill>
                <a:latin typeface="Amiri Bold"/>
                <a:ea typeface="Amiri Bold"/>
                <a:cs typeface="Amiri Bold"/>
                <a:sym typeface="Amiri Bold"/>
              </a:rPr>
              <a:t>1932</a:t>
            </a:r>
            <a:r>
              <a:rPr lang="ar-EG" sz="3499" b="1">
                <a:solidFill>
                  <a:srgbClr val="000000"/>
                </a:solidFill>
                <a:latin typeface="Amiri Bold"/>
                <a:ea typeface="Amiri Bold"/>
                <a:cs typeface="Amiri Bold"/>
                <a:sym typeface="Amiri Bold"/>
                <a:rtl/>
              </a:rPr>
              <a:t>) حول الذاكرة ليبيّن أن الفهم لا يقوم وحده، بل يحتاج إلى ذاكرة عاملة تُشغَّل عبر ثلاث مراحل: الاكتساب (الترميز الحسي والمفاهيمي)، والاحتفاظ (المعالجة على المدى القصير والطويل)، والاسترجاع (إعادة بناء المعنى). وهنا يطرح المؤلف سؤالاً تربوياً حاداً: إذا كان المعلم لا يعرف كيف تعمل ذاكرة المتعلم، فكيف يتوقع منه الفهم؟</a:t>
            </a:r>
          </a:p>
          <a:p>
            <a:pPr algn="just" rtl="1">
              <a:lnSpc>
                <a:spcPts val="8749"/>
              </a:lnSpc>
            </a:pPr>
            <a:r>
              <a:rPr lang="ar-EG" sz="3499" b="1">
                <a:solidFill>
                  <a:srgbClr val="000000"/>
                </a:solidFill>
                <a:latin typeface="Amiri Bold"/>
                <a:ea typeface="Amiri Bold"/>
                <a:cs typeface="Amiri Bold"/>
                <a:sym typeface="Amiri Bold"/>
                <a:rtl/>
              </a:rPr>
              <a:t>كما يُضيف أن الذاكرة تنقسم إلى ذاكرة حسية (مؤقتة) وذاكرة الأمد (طويلة المدى)، وأن التذكر يرتبط بعوامل عدة: الانتباه والتركيز، وسرعة التعلم، وتباعد مراجعة المعلومة. وهذا يفرض على المدرس أن يُصمّم درسه بما يُعزّز الاستقرار في ذاكرة الأمد لا مجرد استيعاب عابر.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538438" y="173185"/>
            <a:ext cx="17466174" cy="9513961"/>
          </a:xfrm>
          <a:prstGeom prst="rect">
            <a:avLst/>
          </a:prstGeom>
        </p:spPr>
        <p:txBody>
          <a:bodyPr lIns="0" tIns="0" rIns="0" bIns="0" rtlCol="0" anchor="t">
            <a:spAutoFit/>
          </a:bodyPr>
          <a:lstStyle/>
          <a:p>
            <a:pPr algn="just" rtl="1">
              <a:lnSpc>
                <a:spcPts val="12167"/>
              </a:lnSpc>
            </a:pPr>
            <a:r>
              <a:rPr lang="ar-EG" sz="5199" b="1">
                <a:solidFill>
                  <a:srgbClr val="000000"/>
                </a:solidFill>
                <a:latin typeface="Amiri Bold"/>
                <a:ea typeface="Amiri Bold"/>
                <a:cs typeface="Amiri Bold"/>
                <a:sym typeface="Amiri Bold"/>
                <a:rtl/>
              </a:rPr>
              <a:t>المحور الثالث: الفهم والتذوق والوجدان</a:t>
            </a:r>
          </a:p>
          <a:p>
            <a:pPr algn="just" rtl="1">
              <a:lnSpc>
                <a:spcPts val="9125"/>
              </a:lnSpc>
            </a:pPr>
            <a:r>
              <a:rPr lang="ar-EG" sz="3899" b="1">
                <a:solidFill>
                  <a:srgbClr val="000000"/>
                </a:solidFill>
                <a:latin typeface="Amiri Bold"/>
                <a:ea typeface="Amiri Bold"/>
                <a:cs typeface="Amiri Bold"/>
                <a:sym typeface="Amiri Bold"/>
                <a:rtl/>
              </a:rPr>
              <a:t>يؤكد بازي أن الفهم الحق لا يستقيم بمعزل عن التذوق، مستشهداً بالسيوطي: "أهل الذوق هم الذين اشتغلوا بعلم البيان، وراضوا أنفسهم بالرسائل والخُطَب والشعر". فالمدرس المتذوّق للأدب هو وحده القادر على تحريك وجدان المتعلم وتذويقه معانيَ النص، وجعل القراءة تجربةً حيّة لا استهلاكاً ميتاً.</a:t>
            </a:r>
          </a:p>
          <a:p>
            <a:pPr algn="just" rtl="1">
              <a:lnSpc>
                <a:spcPts val="9125"/>
              </a:lnSpc>
            </a:pPr>
            <a:r>
              <a:rPr lang="ar-EG" sz="3899" b="1">
                <a:solidFill>
                  <a:srgbClr val="000000"/>
                </a:solidFill>
                <a:latin typeface="Amiri Bold"/>
                <a:ea typeface="Amiri Bold"/>
                <a:cs typeface="Amiri Bold"/>
                <a:sym typeface="Amiri Bold"/>
                <a:rtl/>
              </a:rPr>
              <a:t>وفي هذا السياق يستدعي بازي رأيَ جورج بولي (</a:t>
            </a:r>
            <a:r>
              <a:rPr lang="en-US" sz="3899" b="1">
                <a:solidFill>
                  <a:srgbClr val="000000"/>
                </a:solidFill>
                <a:latin typeface="Amiri Bold"/>
                <a:ea typeface="Amiri Bold"/>
                <a:cs typeface="Amiri Bold"/>
                <a:sym typeface="Amiri Bold"/>
              </a:rPr>
              <a:t>Georges Poulet</a:t>
            </a:r>
            <a:r>
              <a:rPr lang="ar-EG" sz="3899" b="1">
                <a:solidFill>
                  <a:srgbClr val="000000"/>
                </a:solidFill>
                <a:latin typeface="Amiri Bold"/>
                <a:ea typeface="Amiri Bold"/>
                <a:cs typeface="Amiri Bold"/>
                <a:sym typeface="Amiri Bold"/>
                <a:rtl/>
              </a:rPr>
              <a:t>) في نظرية القراءة الحديثة، القائل بأن الفهم يقتضي تجاوز الذات الفاصلة عن موضوعية النص والانخراط فيه وجدانياً، مع استحضار باربوتان إدموند الذي يرى أن الفهم "جهد ذهني خاص يتم بموجبه التخلص من الذات واهتماماتها للعبور إلى ذهن صاحب النص". وهذا التأطير النظري متعدد المرجعيات يمنح الفصل عمقاً أكاديمياً رصيناً.</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0" y="1382393"/>
            <a:ext cx="18288000" cy="8729983"/>
          </a:xfrm>
          <a:prstGeom prst="rect">
            <a:avLst/>
          </a:prstGeom>
        </p:spPr>
        <p:txBody>
          <a:bodyPr lIns="0" tIns="0" rIns="0" bIns="0" rtlCol="0" anchor="t">
            <a:spAutoFit/>
          </a:bodyPr>
          <a:lstStyle/>
          <a:p>
            <a:pPr algn="ctr" rtl="1">
              <a:lnSpc>
                <a:spcPts val="6334"/>
              </a:lnSpc>
            </a:pPr>
            <a:r>
              <a:rPr lang="ar-EG" sz="3499" b="1">
                <a:solidFill>
                  <a:srgbClr val="000000"/>
                </a:solidFill>
                <a:latin typeface="Amiri Bold"/>
                <a:ea typeface="Amiri Bold"/>
                <a:cs typeface="Amiri Bold"/>
                <a:sym typeface="Amiri Bold"/>
                <a:rtl/>
              </a:rPr>
              <a:t>يخلص الأستاذ محمد بازي في هذا الفصل بالتأكيد على أن ما يمكن أن يُغني تجربة استيعاب التعلمات وفهم النصوص الأدبية هو الاستئناس بالمبادئ التدريسية التالية مجتمعة: مراجعة ما سبق من تعلمات وتثبيته أو تصويبه، وتقديم التعلمات الجديدة في خطوات صغيرة مع الإكثار من التمثيل، وتقليل المعلومات الأدبية إلى الحدّ الكافي، والشرح المفصل الكافي بشرح المفردات وشرح ما تولّد من معان بين المركبات، وطرح أسئلة متنوعة للتحقق من درجة الفهم، وتوجيه المتعلمين وهم يتعلمون تطبيقياً، ودفع المتعلمين إلى شرح ما فهموه والدفاع عنه، والتحقق من إجاباتهم وإعطاء وقت كاف للتعلمات الجزئية، وتوجيه اهتمام المتعلمين إلى التحضير القبلي والبعدي مع بيان أهميته، وإعادة التفهيم إذا اقتضى الأمر ذلك بالدعم والتغذية الراجعة، والاستعانة بوسائل متعددة للتفهيم كالتصور والشرح والتفهيم بالمقابل وبالضد وبالقصة وبالحياة الواقعية أو مما يعرفه المتعلم.</a:t>
            </a:r>
          </a:p>
          <a:p>
            <a:pPr algn="ctr" rtl="1">
              <a:lnSpc>
                <a:spcPts val="6334"/>
              </a:lnSpc>
            </a:pPr>
            <a:r>
              <a:rPr lang="ar-EG" sz="3499" b="1">
                <a:solidFill>
                  <a:srgbClr val="000000"/>
                </a:solidFill>
                <a:latin typeface="Amiri Bold"/>
                <a:ea typeface="Amiri Bold"/>
                <a:cs typeface="Amiri Bold"/>
                <a:sym typeface="Amiri Bold"/>
                <a:rtl/>
              </a:rPr>
              <a:t>من منظور الباحث في التكوين، يُمثّل هذا الفصل وثيقةً تكوينية استراتيجية لأنه يُرسي مبدأ جوهرياً في صناعة التدريس: وهو أن تعدد الاستراتيجيات ليس ترفاً منهجياً بل ضرورة تنبثق من تعدد المتعلمين وتباين قدراتهم القرائية وخلفياتهم المعرفية. فالمدرس الذي لا يمتلك سوى استراتيجية واحدة في الإفهام يظل عاجزاً عن مخاطبة أنماط التعلم المختلفة، تماماً كما لا يُطلب من الضفادع أن تطير ولا من الطيور أن تسبح ولا من الخيل أن تسافر ماشية، على حدّ تعبير بازي نفسه في مستهل مقدمة الكتاب.</a:t>
            </a:r>
          </a:p>
        </p:txBody>
      </p:sp>
      <p:sp>
        <p:nvSpPr>
          <p:cNvPr id="7" name="TextBox 7"/>
          <p:cNvSpPr txBox="1"/>
          <p:nvPr/>
        </p:nvSpPr>
        <p:spPr>
          <a:xfrm>
            <a:off x="8560999" y="157451"/>
            <a:ext cx="9727001" cy="762002"/>
          </a:xfrm>
          <a:prstGeom prst="rect">
            <a:avLst/>
          </a:prstGeom>
        </p:spPr>
        <p:txBody>
          <a:bodyPr lIns="0" tIns="0" rIns="0" bIns="0" rtlCol="0" anchor="t">
            <a:spAutoFit/>
          </a:bodyPr>
          <a:lstStyle/>
          <a:p>
            <a:pPr algn="ctr" rtl="1">
              <a:lnSpc>
                <a:spcPts val="6299"/>
              </a:lnSpc>
              <a:spcBef>
                <a:spcPct val="0"/>
              </a:spcBef>
            </a:pPr>
            <a:r>
              <a:rPr lang="ar-EG" sz="4499" b="1">
                <a:solidFill>
                  <a:srgbClr val="000000"/>
                </a:solidFill>
                <a:latin typeface="Amiri Bold"/>
                <a:ea typeface="Amiri Bold"/>
                <a:cs typeface="Amiri Bold"/>
                <a:sym typeface="Amiri Bold"/>
                <a:rtl/>
              </a:rPr>
              <a:t>المحور الرابع: عوائق الفهم — التشخيص المعمّق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311963" y="341462"/>
            <a:ext cx="17490262" cy="9223385"/>
          </a:xfrm>
          <a:prstGeom prst="rect">
            <a:avLst/>
          </a:prstGeom>
        </p:spPr>
        <p:txBody>
          <a:bodyPr lIns="0" tIns="0" rIns="0" bIns="0" rtlCol="0" anchor="t">
            <a:spAutoFit/>
          </a:bodyPr>
          <a:lstStyle/>
          <a:p>
            <a:pPr algn="just" rtl="1">
              <a:lnSpc>
                <a:spcPts val="12499"/>
              </a:lnSpc>
            </a:pPr>
            <a:r>
              <a:rPr lang="ar-EG" sz="4999" b="1">
                <a:solidFill>
                  <a:srgbClr val="000000"/>
                </a:solidFill>
                <a:latin typeface="Amiri Bold"/>
                <a:ea typeface="Amiri Bold"/>
                <a:cs typeface="Amiri Bold"/>
                <a:sym typeface="Amiri Bold"/>
                <a:rtl/>
              </a:rPr>
              <a:t>المحور الخامس: التقديم والتأخير وبُنى الحذوف والبيان</a:t>
            </a:r>
          </a:p>
          <a:p>
            <a:pPr algn="just" rtl="1">
              <a:lnSpc>
                <a:spcPts val="8749"/>
              </a:lnSpc>
            </a:pPr>
            <a:r>
              <a:rPr lang="ar-EG" sz="3499" b="1">
                <a:solidFill>
                  <a:srgbClr val="000000"/>
                </a:solidFill>
                <a:latin typeface="Amiri Bold"/>
                <a:ea typeface="Amiri Bold"/>
                <a:cs typeface="Amiri Bold"/>
                <a:sym typeface="Amiri Bold"/>
                <a:rtl/>
              </a:rPr>
              <a:t>يُعالج بازي في الجزء الأخير ظاهرتين بلاغيتين مرتبطتين بعوائق الفهم:</a:t>
            </a:r>
          </a:p>
          <a:p>
            <a:pPr algn="just" rtl="1">
              <a:lnSpc>
                <a:spcPts val="8749"/>
              </a:lnSpc>
            </a:pPr>
            <a:r>
              <a:rPr lang="ar-EG" sz="3499" b="1">
                <a:solidFill>
                  <a:srgbClr val="000000"/>
                </a:solidFill>
                <a:latin typeface="Amiri Bold"/>
                <a:ea typeface="Amiri Bold"/>
                <a:cs typeface="Amiri Bold"/>
                <a:sym typeface="Amiri Bold"/>
                <a:rtl/>
              </a:rPr>
              <a:t>التقديم والتأخير: يُبيّن كيف أن إعادة ترتيب عناصر الجملة تُحدث دلالات بلاغية دقيقة تتطلب من المؤوِّل البليغ معرفة أسرارها، مستنداً إلى الجرجاني وابن الأثير.</a:t>
            </a:r>
          </a:p>
          <a:p>
            <a:pPr algn="just" rtl="1">
              <a:lnSpc>
                <a:spcPts val="8749"/>
              </a:lnSpc>
            </a:pPr>
            <a:r>
              <a:rPr lang="ar-EG" sz="3499" b="1">
                <a:solidFill>
                  <a:srgbClr val="000000"/>
                </a:solidFill>
                <a:latin typeface="Amiri Bold"/>
                <a:ea typeface="Amiri Bold"/>
                <a:cs typeface="Amiri Bold"/>
                <a:sym typeface="Amiri Bold"/>
                <a:rtl/>
              </a:rPr>
              <a:t>الحذف: يؤكد أن الحذف في البلاغة العربية ليس نقصاً بل فعلٌ بلاغي عالٍ يُشغّل ذكاء المتلقي، مستشهداً بأمثلة قرآنية كريمة وشعرية.</a:t>
            </a:r>
          </a:p>
          <a:p>
            <a:pPr algn="just" rtl="1">
              <a:lnSpc>
                <a:spcPts val="8749"/>
              </a:lnSpc>
            </a:pPr>
            <a:r>
              <a:rPr lang="ar-EG" sz="3499" b="1">
                <a:solidFill>
                  <a:srgbClr val="000000"/>
                </a:solidFill>
                <a:latin typeface="Amiri Bold"/>
                <a:ea typeface="Amiri Bold"/>
                <a:cs typeface="Amiri Bold"/>
                <a:sym typeface="Amiri Bold"/>
                <a:rtl/>
              </a:rPr>
              <a:t>البيان والنقديم: يختتم الفصل بمناقشة العلاقة بين حُسن البيان (من جهة المُنتِج) وحُسن الفهم (من جهة المتلقي)، مستنداً إلى الجاحظ وسيبويه، ليخلص إلى أن البلاغة لا تتحقق في غياب الفهم، وأن المفهِم أفضل من المتفهِم.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1028700" y="-90199"/>
            <a:ext cx="16478094" cy="10408290"/>
          </a:xfrm>
          <a:prstGeom prst="rect">
            <a:avLst/>
          </a:prstGeom>
        </p:spPr>
        <p:txBody>
          <a:bodyPr lIns="0" tIns="0" rIns="0" bIns="0" rtlCol="0" anchor="t">
            <a:spAutoFit/>
          </a:bodyPr>
          <a:lstStyle/>
          <a:p>
            <a:pPr algn="just" rtl="1">
              <a:lnSpc>
                <a:spcPts val="8459"/>
              </a:lnSpc>
            </a:pPr>
            <a:r>
              <a:rPr lang="ar-EG" sz="4499" b="1">
                <a:solidFill>
                  <a:srgbClr val="000000"/>
                </a:solidFill>
                <a:latin typeface="Childos Arabic Bold"/>
                <a:ea typeface="Childos Arabic Bold"/>
                <a:cs typeface="Childos Arabic Bold"/>
                <a:sym typeface="Childos Arabic Bold"/>
                <a:rtl/>
              </a:rPr>
              <a:t>ثالثاً: المنهج والمرجعيات</a:t>
            </a:r>
          </a:p>
          <a:p>
            <a:pPr algn="just" rtl="1">
              <a:lnSpc>
                <a:spcPts val="6579"/>
              </a:lnSpc>
            </a:pPr>
            <a:r>
              <a:rPr lang="ar-EG" sz="3499" b="1">
                <a:solidFill>
                  <a:srgbClr val="000000"/>
                </a:solidFill>
                <a:latin typeface="Amiri Bold"/>
                <a:ea typeface="Amiri Bold"/>
                <a:cs typeface="Amiri Bold"/>
                <a:sym typeface="Amiri Bold"/>
                <a:rtl/>
              </a:rPr>
              <a:t>يتّسم الفصل بتعدد مرجعياته:</a:t>
            </a:r>
          </a:p>
          <a:p>
            <a:pPr algn="just" rtl="1">
              <a:lnSpc>
                <a:spcPts val="6579"/>
              </a:lnSpc>
            </a:pPr>
            <a:r>
              <a:rPr lang="ar-EG" sz="3499" b="1">
                <a:solidFill>
                  <a:srgbClr val="000000"/>
                </a:solidFill>
                <a:latin typeface="Amiri Bold"/>
                <a:ea typeface="Amiri Bold"/>
                <a:cs typeface="Amiri Bold"/>
                <a:sym typeface="Amiri Bold"/>
                <a:rtl/>
              </a:rPr>
              <a:t>من التراث العربي: ابن منظور، الجرجاني، الغزالي، الماوردي، السيوطي، الجاحظ، ابن قتيبة، القرطاجني.</a:t>
            </a:r>
          </a:p>
          <a:p>
            <a:pPr algn="just" rtl="1">
              <a:lnSpc>
                <a:spcPts val="6579"/>
              </a:lnSpc>
            </a:pPr>
            <a:r>
              <a:rPr lang="ar-EG" sz="3499" b="1">
                <a:solidFill>
                  <a:srgbClr val="000000"/>
                </a:solidFill>
                <a:latin typeface="Amiri Bold"/>
                <a:ea typeface="Amiri Bold"/>
                <a:cs typeface="Amiri Bold"/>
                <a:sym typeface="Amiri Bold"/>
                <a:rtl/>
              </a:rPr>
              <a:t>من علم النفس المعرفي الحديث: بارليت، بياجي (نظرية المخططات الذهنية)، الشفرة الثنائية.</a:t>
            </a:r>
          </a:p>
          <a:p>
            <a:pPr algn="just" rtl="1">
              <a:lnSpc>
                <a:spcPts val="6579"/>
              </a:lnSpc>
            </a:pPr>
            <a:r>
              <a:rPr lang="ar-EG" sz="3499" b="1">
                <a:solidFill>
                  <a:srgbClr val="000000"/>
                </a:solidFill>
                <a:latin typeface="Amiri Bold"/>
                <a:ea typeface="Amiri Bold"/>
                <a:cs typeface="Amiri Bold"/>
                <a:sym typeface="Amiri Bold"/>
                <a:rtl/>
              </a:rPr>
              <a:t>من نظرية القراءة الغربية: جورج بولي، باربوتان إدموند، بول أمسترونغ.</a:t>
            </a:r>
          </a:p>
          <a:p>
            <a:pPr algn="just" rtl="1">
              <a:lnSpc>
                <a:spcPts val="6579"/>
              </a:lnSpc>
            </a:pPr>
            <a:r>
              <a:rPr lang="ar-EG" sz="3499" b="1">
                <a:solidFill>
                  <a:srgbClr val="000000"/>
                </a:solidFill>
                <a:latin typeface="Amiri Bold"/>
                <a:ea typeface="Amiri Bold"/>
                <a:cs typeface="Amiri Bold"/>
                <a:sym typeface="Amiri Bold"/>
                <a:rtl/>
              </a:rPr>
              <a:t>وهذا التمازج بين الموروث والمعاصر يُجسّد ما يُسمّيه بازي بـ"الاستراتيجية التساندية" في بناء المعنى.</a:t>
            </a:r>
          </a:p>
          <a:p>
            <a:pPr algn="just" rtl="1">
              <a:lnSpc>
                <a:spcPts val="8459"/>
              </a:lnSpc>
            </a:pPr>
            <a:r>
              <a:rPr lang="ar-EG" sz="4499" b="1">
                <a:solidFill>
                  <a:srgbClr val="000000"/>
                </a:solidFill>
                <a:latin typeface="Childos Arabic Bold"/>
                <a:ea typeface="Childos Arabic Bold"/>
                <a:cs typeface="Childos Arabic Bold"/>
                <a:sym typeface="Childos Arabic Bold"/>
                <a:rtl/>
              </a:rPr>
              <a:t>رابعاً: الأهمية التكوينية للفصل في مركز تكوين الأساتذة</a:t>
            </a:r>
          </a:p>
          <a:p>
            <a:pPr algn="just" rtl="1">
              <a:lnSpc>
                <a:spcPts val="6579"/>
              </a:lnSpc>
            </a:pPr>
            <a:r>
              <a:rPr lang="ar-EG" sz="3499" b="1">
                <a:solidFill>
                  <a:srgbClr val="000000"/>
                </a:solidFill>
                <a:latin typeface="Amiri Bold"/>
                <a:ea typeface="Amiri Bold"/>
                <a:cs typeface="Amiri Bold"/>
                <a:sym typeface="Amiri Bold"/>
                <a:rtl/>
              </a:rPr>
              <a:t>من منظور الباحث في التكوين، يُمثّل هذا الفصل وثيقةً تكوينية متكاملة لأن:</a:t>
            </a:r>
          </a:p>
          <a:p>
            <a:pPr algn="just" rtl="1">
              <a:lnSpc>
                <a:spcPts val="6579"/>
              </a:lnSpc>
            </a:pPr>
            <a:r>
              <a:rPr lang="ar-EG" sz="3499" b="1">
                <a:solidFill>
                  <a:srgbClr val="000000"/>
                </a:solidFill>
                <a:latin typeface="Amiri Bold"/>
                <a:ea typeface="Amiri Bold"/>
                <a:cs typeface="Amiri Bold"/>
                <a:sym typeface="Amiri Bold"/>
                <a:rtl/>
              </a:rPr>
              <a:t>أ) يُزوّد الأستاذ المتكوّن بفهم نظري لآليات عمل الذاكرة والفهم، مما يُتيح له بناء دروس مُصمَّمة وفق متطلبات الإدراك المعرفي لا وفق الحدس فقط.</a:t>
            </a:r>
          </a:p>
          <a:p>
            <a:pPr algn="just" rtl="1">
              <a:lnSpc>
                <a:spcPts val="6579"/>
              </a:lnSpc>
            </a:pPr>
            <a:r>
              <a:rPr lang="ar-EG" sz="3499" b="1">
                <a:solidFill>
                  <a:srgbClr val="000000"/>
                </a:solidFill>
                <a:latin typeface="Amiri Bold"/>
                <a:ea typeface="Amiri Bold"/>
                <a:cs typeface="Amiri Bold"/>
                <a:sym typeface="Amiri Bold"/>
                <a:rtl/>
              </a:rPr>
              <a:t>ب) يمنحه مصنّفة شاملة لعوائق الفهم تساعده على التشخيص الدقيق لصعوبات متعلميه بدل الاكتفاء بالملاحظة العامة.</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0" y="723900"/>
            <a:ext cx="18030825" cy="9506590"/>
          </a:xfrm>
          <a:prstGeom prst="rect">
            <a:avLst/>
          </a:prstGeom>
        </p:spPr>
        <p:txBody>
          <a:bodyPr lIns="0" tIns="0" rIns="0" bIns="0" rtlCol="0" anchor="t">
            <a:spAutoFit/>
          </a:bodyPr>
          <a:lstStyle/>
          <a:p>
            <a:pPr algn="just" rtl="1">
              <a:lnSpc>
                <a:spcPts val="7419"/>
              </a:lnSpc>
            </a:pPr>
            <a:r>
              <a:rPr lang="ar-EG" sz="3499" b="1">
                <a:solidFill>
                  <a:srgbClr val="000000"/>
                </a:solidFill>
                <a:latin typeface="Amiri Bold"/>
                <a:ea typeface="Amiri Bold"/>
                <a:cs typeface="Amiri Bold"/>
                <a:sym typeface="Amiri Bold"/>
                <a:rtl/>
              </a:rPr>
              <a:t>ج) يربط التكوين بالتراث البلاغي العربي ربطاً وظيفياً لا تزيينياً، إذ يُوظّف مفاهيم التقديم والتأخير والحذف والاستعارة في خدمة الفهم القرائي.</a:t>
            </a:r>
          </a:p>
          <a:p>
            <a:pPr algn="just" rtl="1">
              <a:lnSpc>
                <a:spcPts val="7419"/>
              </a:lnSpc>
            </a:pPr>
            <a:r>
              <a:rPr lang="ar-EG" sz="3499" b="1">
                <a:solidFill>
                  <a:srgbClr val="000000"/>
                </a:solidFill>
                <a:latin typeface="Amiri Bold"/>
                <a:ea typeface="Amiri Bold"/>
                <a:cs typeface="Amiri Bold"/>
                <a:sym typeface="Amiri Bold"/>
                <a:rtl/>
              </a:rPr>
              <a:t>د) يدعو إلى تكوين أستاذ متذوّق مُلِمّ بالأدب واللغة والبيان، لأن "الفهم البليغ أساس بناء الحضارة"، على حد تعبير المؤلف في مقدمة الكتاب.</a:t>
            </a:r>
          </a:p>
          <a:p>
            <a:pPr algn="just" rtl="1">
              <a:lnSpc>
                <a:spcPts val="7419"/>
              </a:lnSpc>
            </a:pPr>
            <a:endParaRPr lang="ar-EG" sz="3499" b="1">
              <a:solidFill>
                <a:srgbClr val="000000"/>
              </a:solidFill>
              <a:latin typeface="Amiri Bold"/>
              <a:ea typeface="Amiri Bold"/>
              <a:cs typeface="Amiri Bold"/>
              <a:sym typeface="Amiri Bold"/>
              <a:rtl/>
            </a:endParaRPr>
          </a:p>
          <a:p>
            <a:pPr algn="just" rtl="1">
              <a:lnSpc>
                <a:spcPts val="9539"/>
              </a:lnSpc>
            </a:pPr>
            <a:r>
              <a:rPr lang="ar-EG" sz="4499" b="1">
                <a:solidFill>
                  <a:srgbClr val="000000"/>
                </a:solidFill>
                <a:latin typeface="Childos Arabic Bold"/>
                <a:ea typeface="Childos Arabic Bold"/>
                <a:cs typeface="Childos Arabic Bold"/>
                <a:sym typeface="Childos Arabic Bold"/>
                <a:rtl/>
              </a:rPr>
              <a:t>خامساً: تقييم نقدي</a:t>
            </a:r>
          </a:p>
          <a:p>
            <a:pPr algn="just" rtl="1">
              <a:lnSpc>
                <a:spcPts val="7419"/>
              </a:lnSpc>
            </a:pPr>
            <a:r>
              <a:rPr lang="ar-EG" sz="3499" b="1">
                <a:solidFill>
                  <a:srgbClr val="000000"/>
                </a:solidFill>
                <a:latin typeface="Amiri Bold"/>
                <a:ea typeface="Amiri Bold"/>
                <a:cs typeface="Amiri Bold"/>
                <a:sym typeface="Amiri Bold"/>
                <a:rtl/>
              </a:rPr>
              <a:t>يتميّز الفصل بـثراء المرجعيات وجرأة التوليف بين الثقافتين العربية والغربية في خدمة قضية تعليمية راهنة. غير أن الباحث يُلاحظ أن بعض المحاور — لا سيما قضية الحذف والبيان — تحتاج إلى تطبيقات نصية مفصّلة تتيح للأستاذ المتكوّن الانتقال من الوصف النظري إلى الممارسة الفصلية الفعلية. وهذا ما يُكمله المؤلف في الفصول التالية، مما يجعل فصول الكتاب منظومة متكاملة لا تُقرأ كل فصل بمعزل عن غيره.</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a:off x="16686733" y="351305"/>
            <a:ext cx="513715" cy="513715"/>
          </a:xfrm>
          <a:custGeom>
            <a:avLst/>
            <a:gdLst/>
            <a:ahLst/>
            <a:cxnLst/>
            <a:rect l="l" t="t" r="r" b="b"/>
            <a:pathLst>
              <a:path w="513715" h="513715">
                <a:moveTo>
                  <a:pt x="0" y="0"/>
                </a:moveTo>
                <a:lnTo>
                  <a:pt x="513715" y="0"/>
                </a:lnTo>
                <a:lnTo>
                  <a:pt x="513715" y="513715"/>
                </a:lnTo>
                <a:lnTo>
                  <a:pt x="0" y="513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flipH="1">
            <a:off x="17200448" y="1065812"/>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5">
              <a:alphaModFix amt="9999"/>
              <a:extLst>
                <a:ext uri="{96DAC541-7B7A-43D3-8B79-37D633B846F1}">
                  <asvg:svgBlip xmlns:asvg="http://schemas.microsoft.com/office/drawing/2016/SVG/main" r:embed="rId6"/>
                </a:ext>
              </a:extLst>
            </a:blip>
            <a:stretch>
              <a:fillRect/>
            </a:stretch>
          </a:blipFill>
        </p:spPr>
      </p:sp>
      <p:sp>
        <p:nvSpPr>
          <p:cNvPr id="5" name="Freeform 5"/>
          <p:cNvSpPr/>
          <p:nvPr/>
        </p:nvSpPr>
        <p:spPr>
          <a:xfrm flipH="1">
            <a:off x="8159731" y="8512867"/>
            <a:ext cx="5131555" cy="5123673"/>
          </a:xfrm>
          <a:custGeom>
            <a:avLst/>
            <a:gdLst/>
            <a:ahLst/>
            <a:cxnLst/>
            <a:rect l="l" t="t" r="r" b="b"/>
            <a:pathLst>
              <a:path w="5131555" h="5123673">
                <a:moveTo>
                  <a:pt x="5131556" y="0"/>
                </a:moveTo>
                <a:lnTo>
                  <a:pt x="0" y="0"/>
                </a:lnTo>
                <a:lnTo>
                  <a:pt x="0" y="5123673"/>
                </a:lnTo>
                <a:lnTo>
                  <a:pt x="5131556" y="5123673"/>
                </a:lnTo>
                <a:lnTo>
                  <a:pt x="5131556" y="0"/>
                </a:lnTo>
                <a:close/>
              </a:path>
            </a:pathLst>
          </a:custGeom>
          <a:blipFill>
            <a:blip r:embed="rId5">
              <a:alphaModFix amt="9999"/>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4541376" y="522120"/>
            <a:ext cx="11716488" cy="809625"/>
          </a:xfrm>
          <a:prstGeom prst="rect">
            <a:avLst/>
          </a:prstGeom>
        </p:spPr>
        <p:txBody>
          <a:bodyPr lIns="0" tIns="0" rIns="0" bIns="0" rtlCol="0" anchor="t">
            <a:spAutoFit/>
          </a:bodyPr>
          <a:lstStyle/>
          <a:p>
            <a:pPr marL="0" lvl="0" indent="0" algn="r" rtl="1">
              <a:lnSpc>
                <a:spcPts val="6388"/>
              </a:lnSpc>
            </a:pPr>
            <a:r>
              <a:rPr lang="ar-EG" sz="5324" b="1">
                <a:solidFill>
                  <a:srgbClr val="0B3D4D"/>
                </a:solidFill>
                <a:latin typeface="Siwa Bold"/>
                <a:ea typeface="Siwa Bold"/>
                <a:cs typeface="Siwa Bold"/>
                <a:sym typeface="Siwa Bold"/>
                <a:rtl/>
              </a:rPr>
              <a:t>الفصل الرابع:  مسالك الفهم: بيان وتبيين</a:t>
            </a:r>
          </a:p>
        </p:txBody>
      </p:sp>
      <p:grpSp>
        <p:nvGrpSpPr>
          <p:cNvPr id="7" name="Group 7"/>
          <p:cNvGrpSpPr/>
          <p:nvPr/>
        </p:nvGrpSpPr>
        <p:grpSpPr>
          <a:xfrm>
            <a:off x="-8369506" y="-464710"/>
            <a:ext cx="19442003" cy="1415772"/>
            <a:chOff x="0" y="0"/>
            <a:chExt cx="4272790" cy="311146"/>
          </a:xfrm>
        </p:grpSpPr>
        <p:sp>
          <p:nvSpPr>
            <p:cNvPr id="8" name="Freeform 8"/>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9" name="TextBox 9"/>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10" name="Freeform 10"/>
          <p:cNvSpPr/>
          <p:nvPr/>
        </p:nvSpPr>
        <p:spPr>
          <a:xfrm>
            <a:off x="8744977" y="129999"/>
            <a:ext cx="798046" cy="226355"/>
          </a:xfrm>
          <a:custGeom>
            <a:avLst/>
            <a:gdLst/>
            <a:ahLst/>
            <a:cxnLst/>
            <a:rect l="l" t="t" r="r" b="b"/>
            <a:pathLst>
              <a:path w="798046" h="226355">
                <a:moveTo>
                  <a:pt x="0" y="0"/>
                </a:moveTo>
                <a:lnTo>
                  <a:pt x="798046" y="0"/>
                </a:lnTo>
                <a:lnTo>
                  <a:pt x="798046" y="226355"/>
                </a:lnTo>
                <a:lnTo>
                  <a:pt x="0" y="22635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1" name="TextBox 11"/>
          <p:cNvSpPr txBox="1"/>
          <p:nvPr/>
        </p:nvSpPr>
        <p:spPr>
          <a:xfrm>
            <a:off x="184202" y="998370"/>
            <a:ext cx="17919595" cy="9087616"/>
          </a:xfrm>
          <a:prstGeom prst="rect">
            <a:avLst/>
          </a:prstGeom>
        </p:spPr>
        <p:txBody>
          <a:bodyPr lIns="0" tIns="0" rIns="0" bIns="0" rtlCol="0" anchor="t">
            <a:spAutoFit/>
          </a:bodyPr>
          <a:lstStyle/>
          <a:p>
            <a:pPr marL="1036307" lvl="1" indent="-518154" algn="r" rtl="1">
              <a:lnSpc>
                <a:spcPts val="9215"/>
              </a:lnSpc>
              <a:buFont typeface="Arial"/>
              <a:buChar char="•"/>
            </a:pPr>
            <a:r>
              <a:rPr lang="ar-EG" sz="4799" b="1">
                <a:solidFill>
                  <a:srgbClr val="0B3D4D"/>
                </a:solidFill>
                <a:latin typeface="Childos Arabic Bold"/>
                <a:ea typeface="Childos Arabic Bold"/>
                <a:cs typeface="Childos Arabic Bold"/>
                <a:sym typeface="Childos Arabic Bold"/>
                <a:rtl/>
              </a:rPr>
              <a:t> تقديم الفصل</a:t>
            </a:r>
          </a:p>
          <a:p>
            <a:pPr algn="just" rtl="1">
              <a:lnSpc>
                <a:spcPts val="5951"/>
              </a:lnSpc>
            </a:pPr>
            <a:r>
              <a:rPr lang="ar-EG" sz="3099" b="1">
                <a:solidFill>
                  <a:srgbClr val="0B3D4D"/>
                </a:solidFill>
                <a:latin typeface="Amiri Bold"/>
                <a:ea typeface="Amiri Bold"/>
                <a:cs typeface="Amiri Bold"/>
                <a:sym typeface="Amiri Bold"/>
                <a:rtl/>
              </a:rPr>
              <a:t>يندرج الفصل الرابع ضمن مشروع المؤلف الرامي إلى تجديد فعل القراءة والانتقال به من الممارسة الآلية إلى الفهم العميق المنتج للمعنى. ويركز هذا الفصل على الاستراتيجية التصاعدية في القراءة، مبينا أسسها النظرية والتطبيقية، وكيف يمكن توظيفها في بناء فهم متدرج للنصوص والخطابات، خاصة النصوص القرآنية.</a:t>
            </a:r>
          </a:p>
          <a:p>
            <a:pPr marL="1014718" lvl="1" indent="-507359" algn="r" rtl="1">
              <a:lnSpc>
                <a:spcPts val="9023"/>
              </a:lnSpc>
              <a:buFont typeface="Arial"/>
              <a:buChar char="•"/>
            </a:pPr>
            <a:r>
              <a:rPr lang="ar-EG" sz="4699" b="1">
                <a:solidFill>
                  <a:srgbClr val="0B3D4D"/>
                </a:solidFill>
                <a:latin typeface="Childos Arabic Bold"/>
                <a:ea typeface="Childos Arabic Bold"/>
                <a:cs typeface="Childos Arabic Bold"/>
                <a:sym typeface="Childos Arabic Bold"/>
                <a:rtl/>
              </a:rPr>
              <a:t> مضمون الفصل</a:t>
            </a:r>
          </a:p>
          <a:p>
            <a:pPr algn="just" rtl="1">
              <a:lnSpc>
                <a:spcPts val="5951"/>
              </a:lnSpc>
            </a:pPr>
            <a:r>
              <a:rPr lang="ar-EG" sz="3099" b="1">
                <a:solidFill>
                  <a:srgbClr val="0B3D4D"/>
                </a:solidFill>
                <a:latin typeface="Amiri Bold"/>
                <a:ea typeface="Amiri Bold"/>
                <a:cs typeface="Amiri Bold"/>
                <a:sym typeface="Amiri Bold"/>
                <a:rtl/>
              </a:rPr>
              <a:t>ينطلق المؤلف من فكرة أساسية مفادها أن الفهم لا يتحقق دفعة واحدة، بل يتم عبر حركة تصاعدية تنتقل من العناصر الصغرى للنص إلى السياقات الكبرى المحيطة به. ولذلك يؤكد أهمية:</a:t>
            </a:r>
          </a:p>
          <a:p>
            <a:pPr algn="just" rtl="1">
              <a:lnSpc>
                <a:spcPts val="5951"/>
              </a:lnSpc>
            </a:pPr>
            <a:r>
              <a:rPr lang="ar-EG" sz="3099" b="1">
                <a:solidFill>
                  <a:srgbClr val="0B3D4D"/>
                </a:solidFill>
                <a:latin typeface="Amiri Bold"/>
                <a:ea typeface="Amiri Bold"/>
                <a:cs typeface="Amiri Bold"/>
                <a:sym typeface="Amiri Bold"/>
                <a:rtl/>
              </a:rPr>
              <a:t>فهم المفردات اللغوية ودلالاتها، وإدراك العلاقات التركيبية بين الألفاظ، والربط بين الجزء والكل، واستحضار السياق التاريخي والثقافي للنص، والاستفادة من المعارف السابقة في بناء المعنى.</a:t>
            </a:r>
          </a:p>
          <a:p>
            <a:pPr algn="just" rtl="1">
              <a:lnSpc>
                <a:spcPts val="5951"/>
              </a:lnSpc>
            </a:pPr>
            <a:r>
              <a:rPr lang="ar-EG" sz="3099" b="1">
                <a:solidFill>
                  <a:srgbClr val="0B3D4D"/>
                </a:solidFill>
                <a:latin typeface="Amiri Bold"/>
                <a:ea typeface="Amiri Bold"/>
                <a:cs typeface="Amiri Bold"/>
                <a:sym typeface="Amiri Bold"/>
                <a:rtl/>
              </a:rPr>
              <a:t>ويستند المؤلف إلى التراث العربي والإسلامي، مستشهدا بآراء علماء التفسير والبلاغة مثل الجرجاني والزمخشري والعسقلاني، والنووي، لإبراز أن الفهم العميق يحتاج إلى التدرج والتأمل وإعادة النظر في النص أكثر من مرة.</a:t>
            </a:r>
          </a:p>
        </p:txBody>
      </p:sp>
      <p:grpSp>
        <p:nvGrpSpPr>
          <p:cNvPr id="12" name="Group 12"/>
          <p:cNvGrpSpPr/>
          <p:nvPr/>
        </p:nvGrpSpPr>
        <p:grpSpPr>
          <a:xfrm rot="-10800000">
            <a:off x="-13448349" y="9660637"/>
            <a:ext cx="26896698" cy="2091706"/>
            <a:chOff x="0" y="0"/>
            <a:chExt cx="5911116" cy="459697"/>
          </a:xfrm>
        </p:grpSpPr>
        <p:sp>
          <p:nvSpPr>
            <p:cNvPr id="13" name="Freeform 13"/>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0B3D4D"/>
            </a:solidFill>
          </p:spPr>
        </p:sp>
        <p:sp>
          <p:nvSpPr>
            <p:cNvPr id="14" name="TextBox 14"/>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0" y="-100016"/>
            <a:ext cx="17860187" cy="10153656"/>
          </a:xfrm>
          <a:prstGeom prst="rect">
            <a:avLst/>
          </a:prstGeom>
        </p:spPr>
        <p:txBody>
          <a:bodyPr lIns="0" tIns="0" rIns="0" bIns="0" rtlCol="0" anchor="t">
            <a:spAutoFit/>
          </a:bodyPr>
          <a:lstStyle/>
          <a:p>
            <a:pPr marL="1079483" lvl="1" indent="-539741" algn="just" rtl="1">
              <a:lnSpc>
                <a:spcPts val="8999"/>
              </a:lnSpc>
              <a:buFont typeface="Arial"/>
              <a:buChar char="•"/>
            </a:pPr>
            <a:r>
              <a:rPr lang="ar-EG" sz="4999" b="1">
                <a:solidFill>
                  <a:srgbClr val="000000"/>
                </a:solidFill>
                <a:latin typeface="Childos Arabic Bold"/>
                <a:ea typeface="Childos Arabic Bold"/>
                <a:cs typeface="Childos Arabic Bold"/>
                <a:sym typeface="Childos Arabic Bold"/>
                <a:rtl/>
              </a:rPr>
              <a:t> الاستراتيجية التصاعدية في القراءة</a:t>
            </a:r>
          </a:p>
          <a:p>
            <a:pPr algn="just" rtl="1">
              <a:lnSpc>
                <a:spcPts val="8999"/>
              </a:lnSpc>
            </a:pPr>
            <a:r>
              <a:rPr lang="ar-EG" sz="4999" b="1">
                <a:solidFill>
                  <a:srgbClr val="000000"/>
                </a:solidFill>
                <a:latin typeface="Amiri Bold"/>
                <a:ea typeface="Amiri Bold"/>
                <a:cs typeface="Amiri Bold"/>
                <a:sym typeface="Amiri Bold"/>
                <a:rtl/>
              </a:rPr>
              <a:t>يعرف المؤلف الاستراتيجية التصاعدية بأنها منهج في القراءة يبدأ من:</a:t>
            </a:r>
          </a:p>
          <a:p>
            <a:pPr algn="just" rtl="1">
              <a:lnSpc>
                <a:spcPts val="8999"/>
              </a:lnSpc>
            </a:pPr>
            <a:r>
              <a:rPr lang="en-US" sz="4999" b="1">
                <a:solidFill>
                  <a:srgbClr val="000000"/>
                </a:solidFill>
                <a:latin typeface="Amiri Bold"/>
                <a:ea typeface="Amiri Bold"/>
                <a:cs typeface="Amiri Bold"/>
                <a:sym typeface="Amiri Bold"/>
              </a:rPr>
              <a:t>1</a:t>
            </a:r>
            <a:r>
              <a:rPr lang="ar-EG" sz="4999" b="1">
                <a:solidFill>
                  <a:srgbClr val="000000"/>
                </a:solidFill>
                <a:latin typeface="Amiri Bold"/>
                <a:ea typeface="Amiri Bold"/>
                <a:cs typeface="Amiri Bold"/>
                <a:sym typeface="Amiri Bold"/>
                <a:rtl/>
              </a:rPr>
              <a:t>. المفردة وفهم معناها اللغوي.</a:t>
            </a:r>
          </a:p>
          <a:p>
            <a:pPr algn="just" rtl="1">
              <a:lnSpc>
                <a:spcPts val="8999"/>
              </a:lnSpc>
            </a:pPr>
            <a:r>
              <a:rPr lang="en-US" sz="4999" b="1">
                <a:solidFill>
                  <a:srgbClr val="000000"/>
                </a:solidFill>
                <a:latin typeface="Amiri Bold"/>
                <a:ea typeface="Amiri Bold"/>
                <a:cs typeface="Amiri Bold"/>
                <a:sym typeface="Amiri Bold"/>
              </a:rPr>
              <a:t>2</a:t>
            </a:r>
            <a:r>
              <a:rPr lang="ar-EG" sz="4999" b="1">
                <a:solidFill>
                  <a:srgbClr val="000000"/>
                </a:solidFill>
                <a:latin typeface="Amiri Bold"/>
                <a:ea typeface="Amiri Bold"/>
                <a:cs typeface="Amiri Bold"/>
                <a:sym typeface="Amiri Bold"/>
                <a:rtl/>
              </a:rPr>
              <a:t>. الجملة وما تولده من دلالات.</a:t>
            </a:r>
          </a:p>
          <a:p>
            <a:pPr algn="just" rtl="1">
              <a:lnSpc>
                <a:spcPts val="8999"/>
              </a:lnSpc>
            </a:pPr>
            <a:r>
              <a:rPr lang="en-US" sz="4999" b="1">
                <a:solidFill>
                  <a:srgbClr val="000000"/>
                </a:solidFill>
                <a:latin typeface="Amiri Bold"/>
                <a:ea typeface="Amiri Bold"/>
                <a:cs typeface="Amiri Bold"/>
                <a:sym typeface="Amiri Bold"/>
              </a:rPr>
              <a:t>3</a:t>
            </a:r>
            <a:r>
              <a:rPr lang="ar-EG" sz="4999" b="1">
                <a:solidFill>
                  <a:srgbClr val="000000"/>
                </a:solidFill>
                <a:latin typeface="Amiri Bold"/>
                <a:ea typeface="Amiri Bold"/>
                <a:cs typeface="Amiri Bold"/>
                <a:sym typeface="Amiri Bold"/>
                <a:rtl/>
              </a:rPr>
              <a:t>. النص الجزئي وما يتضمنه من أفكار.</a:t>
            </a:r>
          </a:p>
          <a:p>
            <a:pPr algn="just" rtl="1">
              <a:lnSpc>
                <a:spcPts val="8999"/>
              </a:lnSpc>
            </a:pPr>
            <a:r>
              <a:rPr lang="en-US" sz="4999" b="1">
                <a:solidFill>
                  <a:srgbClr val="000000"/>
                </a:solidFill>
                <a:latin typeface="Amiri Bold"/>
                <a:ea typeface="Amiri Bold"/>
                <a:cs typeface="Amiri Bold"/>
                <a:sym typeface="Amiri Bold"/>
              </a:rPr>
              <a:t>4</a:t>
            </a:r>
            <a:r>
              <a:rPr lang="ar-EG" sz="4999" b="1">
                <a:solidFill>
                  <a:srgbClr val="000000"/>
                </a:solidFill>
                <a:latin typeface="Amiri Bold"/>
                <a:ea typeface="Amiri Bold"/>
                <a:cs typeface="Amiri Bold"/>
                <a:sym typeface="Amiri Bold"/>
                <a:rtl/>
              </a:rPr>
              <a:t>. السياق العام الذي يندرج فيه النص.</a:t>
            </a:r>
          </a:p>
          <a:p>
            <a:pPr algn="just" rtl="1">
              <a:lnSpc>
                <a:spcPts val="8999"/>
              </a:lnSpc>
            </a:pPr>
            <a:r>
              <a:rPr lang="en-US" sz="4999" b="1">
                <a:solidFill>
                  <a:srgbClr val="000000"/>
                </a:solidFill>
                <a:latin typeface="Amiri Bold"/>
                <a:ea typeface="Amiri Bold"/>
                <a:cs typeface="Amiri Bold"/>
                <a:sym typeface="Amiri Bold"/>
              </a:rPr>
              <a:t>5</a:t>
            </a:r>
            <a:r>
              <a:rPr lang="ar-EG" sz="4999" b="1">
                <a:solidFill>
                  <a:srgbClr val="000000"/>
                </a:solidFill>
                <a:latin typeface="Amiri Bold"/>
                <a:ea typeface="Amiri Bold"/>
                <a:cs typeface="Amiri Bold"/>
                <a:sym typeface="Amiri Bold"/>
                <a:rtl/>
              </a:rPr>
              <a:t>. المقاصد الكبرى التي يسعى الخطاب إلى تحقيقها.</a:t>
            </a:r>
          </a:p>
          <a:p>
            <a:pPr algn="just" rtl="1">
              <a:lnSpc>
                <a:spcPts val="8999"/>
              </a:lnSpc>
            </a:pPr>
            <a:r>
              <a:rPr lang="ar-EG" sz="4999" b="1">
                <a:solidFill>
                  <a:srgbClr val="000000"/>
                </a:solidFill>
                <a:latin typeface="Amiri Bold"/>
                <a:ea typeface="Amiri Bold"/>
                <a:cs typeface="Amiri Bold"/>
                <a:sym typeface="Amiri Bold"/>
                <a:rtl/>
              </a:rPr>
              <a:t>ويبين أن هذه الاستراتيجية تمكن المتعلم من بناء المعنى تدريجيا، بدل الاكتفاء بفهم سطحي أو جاهز.</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213906" y="346972"/>
            <a:ext cx="17860187" cy="9129397"/>
          </a:xfrm>
          <a:prstGeom prst="rect">
            <a:avLst/>
          </a:prstGeom>
        </p:spPr>
        <p:txBody>
          <a:bodyPr lIns="0" tIns="0" rIns="0" bIns="0" rtlCol="0" anchor="t">
            <a:spAutoFit/>
          </a:bodyPr>
          <a:lstStyle/>
          <a:p>
            <a:pPr marL="1014714" lvl="1" indent="-507357" algn="just" rtl="1">
              <a:lnSpc>
                <a:spcPts val="6579"/>
              </a:lnSpc>
              <a:spcBef>
                <a:spcPct val="0"/>
              </a:spcBef>
              <a:buFont typeface="Arial"/>
              <a:buChar char="•"/>
            </a:pPr>
            <a:r>
              <a:rPr lang="ar-EG" sz="4699" b="1">
                <a:solidFill>
                  <a:srgbClr val="000000"/>
                </a:solidFill>
                <a:latin typeface="Childos Arabic Bold"/>
                <a:ea typeface="Childos Arabic Bold"/>
                <a:cs typeface="Childos Arabic Bold"/>
                <a:sym typeface="Childos Arabic Bold"/>
                <a:rtl/>
              </a:rPr>
              <a:t> الجانب التطبيقي</a:t>
            </a:r>
          </a:p>
          <a:p>
            <a:pPr algn="just" rtl="1">
              <a:lnSpc>
                <a:spcPts val="6579"/>
              </a:lnSpc>
              <a:spcBef>
                <a:spcPct val="0"/>
              </a:spcBef>
            </a:pPr>
            <a:r>
              <a:rPr lang="ar-EG" sz="4699" b="1">
                <a:solidFill>
                  <a:srgbClr val="000000"/>
                </a:solidFill>
                <a:latin typeface="Amiri Bold"/>
                <a:ea typeface="Amiri Bold"/>
                <a:cs typeface="Amiri Bold"/>
                <a:sym typeface="Amiri Bold"/>
                <a:rtl/>
              </a:rPr>
              <a:t>لتوضيح فعالية هذه الاستراتيجية، يقدم المؤلف نموذجا تطبيقيا من القرآن الكريم انطلاقا من آيات من سورة الإسراء المتعلقة بقصة إبليس وآدم.</a:t>
            </a:r>
          </a:p>
          <a:p>
            <a:pPr algn="just" rtl="1">
              <a:lnSpc>
                <a:spcPts val="6579"/>
              </a:lnSpc>
              <a:spcBef>
                <a:spcPct val="0"/>
              </a:spcBef>
            </a:pPr>
            <a:r>
              <a:rPr lang="ar-EG" sz="4699" b="1">
                <a:solidFill>
                  <a:srgbClr val="000000"/>
                </a:solidFill>
                <a:latin typeface="Amiri Bold"/>
                <a:ea typeface="Amiri Bold"/>
                <a:cs typeface="Amiri Bold"/>
                <a:sym typeface="Amiri Bold"/>
                <a:rtl/>
              </a:rPr>
              <a:t>وفي تحليل هذه الآيات يدعو إلى:</a:t>
            </a:r>
          </a:p>
          <a:p>
            <a:pPr algn="just" rtl="1">
              <a:lnSpc>
                <a:spcPts val="6579"/>
              </a:lnSpc>
              <a:spcBef>
                <a:spcPct val="0"/>
              </a:spcBef>
            </a:pPr>
            <a:r>
              <a:rPr lang="ar-EG" sz="4699" b="1">
                <a:solidFill>
                  <a:srgbClr val="000000"/>
                </a:solidFill>
                <a:latin typeface="Amiri Bold"/>
                <a:ea typeface="Amiri Bold"/>
                <a:cs typeface="Amiri Bold"/>
                <a:sym typeface="Amiri Bold"/>
                <a:rtl/>
              </a:rPr>
              <a:t>شرح الألفاظ الصعبة.</a:t>
            </a:r>
          </a:p>
          <a:p>
            <a:pPr algn="just" rtl="1">
              <a:lnSpc>
                <a:spcPts val="6579"/>
              </a:lnSpc>
              <a:spcBef>
                <a:spcPct val="0"/>
              </a:spcBef>
            </a:pPr>
            <a:r>
              <a:rPr lang="ar-EG" sz="4699" b="1">
                <a:solidFill>
                  <a:srgbClr val="000000"/>
                </a:solidFill>
                <a:latin typeface="Amiri Bold"/>
                <a:ea typeface="Amiri Bold"/>
                <a:cs typeface="Amiri Bold"/>
                <a:sym typeface="Amiri Bold"/>
                <a:rtl/>
              </a:rPr>
              <a:t>ربط الآيات بسياق السورة.</a:t>
            </a:r>
          </a:p>
          <a:p>
            <a:pPr algn="just" rtl="1">
              <a:lnSpc>
                <a:spcPts val="6579"/>
              </a:lnSpc>
              <a:spcBef>
                <a:spcPct val="0"/>
              </a:spcBef>
            </a:pPr>
            <a:r>
              <a:rPr lang="ar-EG" sz="4699" b="1">
                <a:solidFill>
                  <a:srgbClr val="000000"/>
                </a:solidFill>
                <a:latin typeface="Amiri Bold"/>
                <a:ea typeface="Amiri Bold"/>
                <a:cs typeface="Amiri Bold"/>
                <a:sym typeface="Amiri Bold"/>
                <a:rtl/>
              </a:rPr>
              <a:t>استحضار أسباب النزول.</a:t>
            </a:r>
          </a:p>
          <a:p>
            <a:pPr algn="just" rtl="1">
              <a:lnSpc>
                <a:spcPts val="6579"/>
              </a:lnSpc>
              <a:spcBef>
                <a:spcPct val="0"/>
              </a:spcBef>
            </a:pPr>
            <a:r>
              <a:rPr lang="ar-EG" sz="4699" b="1">
                <a:solidFill>
                  <a:srgbClr val="000000"/>
                </a:solidFill>
                <a:latin typeface="Amiri Bold"/>
                <a:ea typeface="Amiri Bold"/>
                <a:cs typeface="Amiri Bold"/>
                <a:sym typeface="Amiri Bold"/>
                <a:rtl/>
              </a:rPr>
              <a:t>الاستفادة من كتب التفسير.</a:t>
            </a:r>
          </a:p>
          <a:p>
            <a:pPr algn="just" rtl="1">
              <a:lnSpc>
                <a:spcPts val="6579"/>
              </a:lnSpc>
              <a:spcBef>
                <a:spcPct val="0"/>
              </a:spcBef>
            </a:pPr>
            <a:r>
              <a:rPr lang="ar-EG" sz="4699" b="1">
                <a:solidFill>
                  <a:srgbClr val="000000"/>
                </a:solidFill>
                <a:latin typeface="Amiri Bold"/>
                <a:ea typeface="Amiri Bold"/>
                <a:cs typeface="Amiri Bold"/>
                <a:sym typeface="Amiri Bold"/>
                <a:rtl/>
              </a:rPr>
              <a:t>ربط المعاني بحياة المتعلم وواقعه.</a:t>
            </a:r>
          </a:p>
          <a:p>
            <a:pPr algn="just" rtl="1">
              <a:lnSpc>
                <a:spcPts val="6579"/>
              </a:lnSpc>
              <a:spcBef>
                <a:spcPct val="0"/>
              </a:spcBef>
            </a:pPr>
            <a:r>
              <a:rPr lang="ar-EG" sz="4699" b="1">
                <a:solidFill>
                  <a:srgbClr val="000000"/>
                </a:solidFill>
                <a:latin typeface="Amiri Bold"/>
                <a:ea typeface="Amiri Bold"/>
                <a:cs typeface="Amiri Bold"/>
                <a:sym typeface="Amiri Bold"/>
                <a:rtl/>
              </a:rPr>
              <a:t>ويؤكد أن الفهم الحقيقي لا يتحقق بمجرد معرفة معاني الكلمات، بل من خلال إدراك العلاقات بين أجزاء النص وسياقاته المختلفة.</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283388" y="63290"/>
            <a:ext cx="17627705" cy="10467344"/>
          </a:xfrm>
          <a:prstGeom prst="rect">
            <a:avLst/>
          </a:prstGeom>
        </p:spPr>
        <p:txBody>
          <a:bodyPr lIns="0" tIns="0" rIns="0" bIns="0" rtlCol="0" anchor="t">
            <a:spAutoFit/>
          </a:bodyPr>
          <a:lstStyle/>
          <a:p>
            <a:pPr marL="1014714" lvl="1" indent="-507357" algn="r" rtl="1">
              <a:lnSpc>
                <a:spcPts val="7519"/>
              </a:lnSpc>
              <a:buFont typeface="Arial"/>
              <a:buChar char="•"/>
            </a:pPr>
            <a:r>
              <a:rPr lang="ar-EG" sz="4699" b="1">
                <a:solidFill>
                  <a:srgbClr val="000000"/>
                </a:solidFill>
                <a:latin typeface="Childos Arabic Bold"/>
                <a:ea typeface="Childos Arabic Bold"/>
                <a:cs typeface="Childos Arabic Bold"/>
                <a:sym typeface="Childos Arabic Bold"/>
                <a:rtl/>
              </a:rPr>
              <a:t> البعد التربوي للفصل</a:t>
            </a:r>
          </a:p>
          <a:p>
            <a:pPr algn="just" rtl="1">
              <a:lnSpc>
                <a:spcPts val="7519"/>
              </a:lnSpc>
            </a:pPr>
            <a:r>
              <a:rPr lang="ar-EG" sz="4699" b="1">
                <a:solidFill>
                  <a:srgbClr val="000000"/>
                </a:solidFill>
                <a:latin typeface="Amiri Bold"/>
                <a:ea typeface="Amiri Bold"/>
                <a:cs typeface="Amiri Bold"/>
                <a:sym typeface="Amiri Bold"/>
                <a:rtl/>
              </a:rPr>
              <a:t>لا يقتصر اهتمام المؤلف على الجانب المعرفي، بل يربط القراءة بالتربية وبناء الشخصية، إذ يرى أن القراءة الجيدة تساعد المتعلم على:</a:t>
            </a:r>
          </a:p>
          <a:p>
            <a:pPr algn="just" rtl="1">
              <a:lnSpc>
                <a:spcPts val="7519"/>
              </a:lnSpc>
            </a:pPr>
            <a:r>
              <a:rPr lang="ar-EG" sz="4699" b="1">
                <a:solidFill>
                  <a:srgbClr val="000000"/>
                </a:solidFill>
                <a:latin typeface="Amiri Bold"/>
                <a:ea typeface="Amiri Bold"/>
                <a:cs typeface="Amiri Bold"/>
                <a:sym typeface="Amiri Bold"/>
                <a:rtl/>
              </a:rPr>
              <a:t>تنمية التفكير النقدي.</a:t>
            </a:r>
          </a:p>
          <a:p>
            <a:pPr algn="just" rtl="1">
              <a:lnSpc>
                <a:spcPts val="7519"/>
              </a:lnSpc>
            </a:pPr>
            <a:r>
              <a:rPr lang="ar-EG" sz="4699" b="1">
                <a:solidFill>
                  <a:srgbClr val="000000"/>
                </a:solidFill>
                <a:latin typeface="Amiri Bold"/>
                <a:ea typeface="Amiri Bold"/>
                <a:cs typeface="Amiri Bold"/>
                <a:sym typeface="Amiri Bold"/>
                <a:rtl/>
              </a:rPr>
              <a:t>بناء المواقف والآراء.</a:t>
            </a:r>
          </a:p>
          <a:p>
            <a:pPr algn="just" rtl="1">
              <a:lnSpc>
                <a:spcPts val="7519"/>
              </a:lnSpc>
            </a:pPr>
            <a:r>
              <a:rPr lang="ar-EG" sz="4699" b="1">
                <a:solidFill>
                  <a:srgbClr val="000000"/>
                </a:solidFill>
                <a:latin typeface="Amiri Bold"/>
                <a:ea typeface="Amiri Bold"/>
                <a:cs typeface="Amiri Bold"/>
                <a:sym typeface="Amiri Bold"/>
                <a:rtl/>
              </a:rPr>
              <a:t>اتخاذ القرارات الواعية.</a:t>
            </a:r>
          </a:p>
          <a:p>
            <a:pPr algn="just" rtl="1">
              <a:lnSpc>
                <a:spcPts val="7519"/>
              </a:lnSpc>
            </a:pPr>
            <a:r>
              <a:rPr lang="ar-EG" sz="4699" b="1">
                <a:solidFill>
                  <a:srgbClr val="000000"/>
                </a:solidFill>
                <a:latin typeface="Amiri Bold"/>
                <a:ea typeface="Amiri Bold"/>
                <a:cs typeface="Amiri Bold"/>
                <a:sym typeface="Amiri Bold"/>
                <a:rtl/>
              </a:rPr>
              <a:t>فهم القيم والمبادئ التي يحملها النص.</a:t>
            </a:r>
          </a:p>
          <a:p>
            <a:pPr algn="just" rtl="1">
              <a:lnSpc>
                <a:spcPts val="7519"/>
              </a:lnSpc>
            </a:pPr>
            <a:r>
              <a:rPr lang="ar-EG" sz="4699" b="1">
                <a:solidFill>
                  <a:srgbClr val="000000"/>
                </a:solidFill>
                <a:latin typeface="Amiri Bold"/>
                <a:ea typeface="Amiri Bold"/>
                <a:cs typeface="Amiri Bold"/>
                <a:sym typeface="Amiri Bold"/>
                <a:rtl/>
              </a:rPr>
              <a:t>توظيف المعارف في الحياة اليومية.</a:t>
            </a:r>
          </a:p>
          <a:p>
            <a:pPr algn="just" rtl="1">
              <a:lnSpc>
                <a:spcPts val="7519"/>
              </a:lnSpc>
            </a:pPr>
            <a:r>
              <a:rPr lang="ar-EG" sz="4699" b="1">
                <a:solidFill>
                  <a:srgbClr val="000000"/>
                </a:solidFill>
                <a:latin typeface="Amiri Bold"/>
                <a:ea typeface="Amiri Bold"/>
                <a:cs typeface="Amiri Bold"/>
                <a:sym typeface="Amiri Bold"/>
                <a:rtl/>
              </a:rPr>
              <a:t>كما يؤكد ضرورة جعل التعلمات ذات معنى بالنسبة للمتعلم حتى يزداد انخراطه ودافعيته للتعلم.</a:t>
            </a:r>
          </a:p>
          <a:p>
            <a:pPr algn="r" rtl="1">
              <a:lnSpc>
                <a:spcPts val="7519"/>
              </a:lnSpc>
            </a:pPr>
            <a:endParaRPr lang="ar-EG" sz="4699" b="1">
              <a:solidFill>
                <a:srgbClr val="000000"/>
              </a:solidFill>
              <a:latin typeface="Amiri Bold"/>
              <a:ea typeface="Amiri Bold"/>
              <a:cs typeface="Amiri Bold"/>
              <a:sym typeface="Amiri Bold"/>
              <a:rt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rot="-10800000">
            <a:off x="3036226" y="9960104"/>
            <a:ext cx="26896698" cy="2091706"/>
            <a:chOff x="0" y="0"/>
            <a:chExt cx="5911116" cy="459697"/>
          </a:xfrm>
        </p:grpSpPr>
        <p:sp>
          <p:nvSpPr>
            <p:cNvPr id="4" name="Freeform 4"/>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5" name="TextBox 5"/>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a:off x="-8482861" y="-1088164"/>
            <a:ext cx="19442003" cy="1415772"/>
            <a:chOff x="0" y="0"/>
            <a:chExt cx="4272790" cy="311146"/>
          </a:xfrm>
        </p:grpSpPr>
        <p:sp>
          <p:nvSpPr>
            <p:cNvPr id="7" name="Freeform 7"/>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8" name="TextBox 8"/>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9" name="TextBox 9"/>
          <p:cNvSpPr txBox="1"/>
          <p:nvPr/>
        </p:nvSpPr>
        <p:spPr>
          <a:xfrm>
            <a:off x="621131" y="175208"/>
            <a:ext cx="17045737" cy="9860665"/>
          </a:xfrm>
          <a:prstGeom prst="rect">
            <a:avLst/>
          </a:prstGeom>
        </p:spPr>
        <p:txBody>
          <a:bodyPr lIns="0" tIns="0" rIns="0" bIns="0" rtlCol="0" anchor="t">
            <a:spAutoFit/>
          </a:bodyPr>
          <a:lstStyle/>
          <a:p>
            <a:pPr algn="just" rtl="1">
              <a:lnSpc>
                <a:spcPts val="6005"/>
              </a:lnSpc>
            </a:pPr>
            <a:r>
              <a:rPr lang="ar-EG" sz="3707" b="1">
                <a:solidFill>
                  <a:srgbClr val="000000"/>
                </a:solidFill>
                <a:latin typeface="Amiri Bold"/>
                <a:ea typeface="Amiri Bold"/>
                <a:cs typeface="Amiri Bold"/>
                <a:sym typeface="Amiri Bold"/>
                <a:rtl/>
              </a:rPr>
              <a:t> تستمِدُّ مقترحاتُ محمد بازِّي التأويليةُ عناصرَها من أُصولٍ عَربيةٍ إسلاميةٍ وغَرْبيةٍ حَديثة ومُعاصرة، وقد سعى فيها لبناء نماذجَ جديدة في تحليل الخطابات، بدْءا بأُنموذَج "التَّسانُد والتَّطالب" في كتابيْه «التأويلية العربية نحو أنموذج تساندي لفهم الخطابات" (</a:t>
            </a:r>
            <a:r>
              <a:rPr lang="en-US" sz="3707" b="1">
                <a:solidFill>
                  <a:srgbClr val="000000"/>
                </a:solidFill>
                <a:latin typeface="Amiri Bold"/>
                <a:ea typeface="Amiri Bold"/>
                <a:cs typeface="Amiri Bold"/>
                <a:sym typeface="Amiri Bold"/>
              </a:rPr>
              <a:t>2010</a:t>
            </a:r>
            <a:r>
              <a:rPr lang="ar-EG" sz="3707" b="1">
                <a:solidFill>
                  <a:srgbClr val="000000"/>
                </a:solidFill>
                <a:latin typeface="Amiri Bold"/>
                <a:ea typeface="Amiri Bold"/>
                <a:cs typeface="Amiri Bold"/>
                <a:sym typeface="Amiri Bold"/>
                <a:rtl/>
              </a:rPr>
              <a:t>) و"صِناعَة الخِطاب: البُنى العَميقَة للتَّأْويلِيَّة القُرآنِيَّة " </a:t>
            </a:r>
            <a:r>
              <a:rPr lang="en-US" sz="3707" b="1">
                <a:solidFill>
                  <a:srgbClr val="000000"/>
                </a:solidFill>
                <a:latin typeface="Amiri Bold"/>
                <a:ea typeface="Amiri Bold"/>
                <a:cs typeface="Amiri Bold"/>
                <a:sym typeface="Amiri Bold"/>
              </a:rPr>
              <a:t>2015</a:t>
            </a:r>
            <a:r>
              <a:rPr lang="ar-EG" sz="3707" b="1">
                <a:solidFill>
                  <a:srgbClr val="000000"/>
                </a:solidFill>
                <a:latin typeface="Amiri Bold"/>
                <a:ea typeface="Amiri Bold"/>
                <a:cs typeface="Amiri Bold"/>
                <a:sym typeface="Amiri Bold"/>
                <a:rtl/>
              </a:rPr>
              <a:t>. فـ"الأنموذج التقابلي" في كتاب"تقابلات النص وبلاغة الخطاب"، وكتاب" نظرية التأويل التقابلي: مُقَدِّماتٌ لِمَعْرِفَةٍ بَديلَةٍ بالنَّصِّ والخِطاب "(</a:t>
            </a:r>
            <a:r>
              <a:rPr lang="en-US" sz="3707" b="1">
                <a:solidFill>
                  <a:srgbClr val="000000"/>
                </a:solidFill>
                <a:latin typeface="Amiri Bold"/>
                <a:ea typeface="Amiri Bold"/>
                <a:cs typeface="Amiri Bold"/>
                <a:sym typeface="Amiri Bold"/>
              </a:rPr>
              <a:t>2013</a:t>
            </a:r>
            <a:r>
              <a:rPr lang="ar-EG" sz="3707" b="1">
                <a:solidFill>
                  <a:srgbClr val="000000"/>
                </a:solidFill>
                <a:latin typeface="Amiri Bold"/>
                <a:ea typeface="Amiri Bold"/>
                <a:cs typeface="Amiri Bold"/>
                <a:sym typeface="Amiri Bold"/>
                <a:rtl/>
              </a:rPr>
              <a:t>)، وكتاب" البُنَى التَّقابُليَّة: خَرائِطُ جَديدَةٌ لتَحْليل الخِطاب " </a:t>
            </a:r>
            <a:r>
              <a:rPr lang="en-US" sz="3707" b="1">
                <a:solidFill>
                  <a:srgbClr val="000000"/>
                </a:solidFill>
                <a:latin typeface="Amiri Bold"/>
                <a:ea typeface="Amiri Bold"/>
                <a:cs typeface="Amiri Bold"/>
                <a:sym typeface="Amiri Bold"/>
              </a:rPr>
              <a:t>2015</a:t>
            </a:r>
            <a:r>
              <a:rPr lang="ar-EG" sz="3707" b="1">
                <a:solidFill>
                  <a:srgbClr val="000000"/>
                </a:solidFill>
                <a:latin typeface="Amiri Bold"/>
                <a:ea typeface="Amiri Bold"/>
                <a:cs typeface="Amiri Bold"/>
                <a:sym typeface="Amiri Bold"/>
                <a:rtl/>
              </a:rPr>
              <a:t>.</a:t>
            </a:r>
          </a:p>
          <a:p>
            <a:pPr algn="just" rtl="1">
              <a:lnSpc>
                <a:spcPts val="6005"/>
              </a:lnSpc>
            </a:pPr>
            <a:r>
              <a:rPr lang="ar-EG" sz="3707" b="1">
                <a:solidFill>
                  <a:srgbClr val="000000"/>
                </a:solidFill>
                <a:latin typeface="Amiri Bold"/>
                <a:ea typeface="Amiri Bold"/>
                <a:cs typeface="Amiri Bold"/>
                <a:sym typeface="Amiri Bold"/>
                <a:rtl/>
              </a:rPr>
              <a:t>بعد تأويليةِ الأنْوالِ في «البُنى الاستعارية» (</a:t>
            </a:r>
            <a:r>
              <a:rPr lang="en-US" sz="3707" b="1">
                <a:solidFill>
                  <a:srgbClr val="000000"/>
                </a:solidFill>
                <a:latin typeface="Amiri Bold"/>
                <a:ea typeface="Amiri Bold"/>
                <a:cs typeface="Amiri Bold"/>
                <a:sym typeface="Amiri Bold"/>
              </a:rPr>
              <a:t>2017</a:t>
            </a:r>
            <a:r>
              <a:rPr lang="ar-EG" sz="3707" b="1">
                <a:solidFill>
                  <a:srgbClr val="000000"/>
                </a:solidFill>
                <a:latin typeface="Amiri Bold"/>
                <a:ea typeface="Amiri Bold"/>
                <a:cs typeface="Amiri Bold"/>
                <a:sym typeface="Amiri Bold"/>
                <a:rtl/>
              </a:rPr>
              <a:t>)، يأتي الإسهام الرابع المُكَمِّل لنماذجه وهو أنموذج" التناغم" في مُصنَّف «كيف نبني العالَم بالخطاب؟» (</a:t>
            </a:r>
            <a:r>
              <a:rPr lang="en-US" sz="3707" b="1">
                <a:solidFill>
                  <a:srgbClr val="000000"/>
                </a:solidFill>
                <a:latin typeface="Amiri Bold"/>
                <a:ea typeface="Amiri Bold"/>
                <a:cs typeface="Amiri Bold"/>
                <a:sym typeface="Amiri Bold"/>
              </a:rPr>
              <a:t>2021</a:t>
            </a:r>
            <a:r>
              <a:rPr lang="ar-EG" sz="3707" b="1">
                <a:solidFill>
                  <a:srgbClr val="000000"/>
                </a:solidFill>
                <a:latin typeface="Amiri Bold"/>
                <a:ea typeface="Amiri Bold"/>
                <a:cs typeface="Amiri Bold"/>
                <a:sym typeface="Amiri Bold"/>
                <a:rtl/>
              </a:rPr>
              <a:t>)، وكتاب: "البلاغة الكبرى: نحو نظرية وجودية لصناعة الخطاب وتأويله" </a:t>
            </a:r>
            <a:r>
              <a:rPr lang="en-US" sz="3707" b="1">
                <a:solidFill>
                  <a:srgbClr val="000000"/>
                </a:solidFill>
                <a:latin typeface="Amiri Bold"/>
                <a:ea typeface="Amiri Bold"/>
                <a:cs typeface="Amiri Bold"/>
                <a:sym typeface="Amiri Bold"/>
              </a:rPr>
              <a:t>2022</a:t>
            </a:r>
            <a:r>
              <a:rPr lang="ar-EG" sz="3707" b="1">
                <a:solidFill>
                  <a:srgbClr val="000000"/>
                </a:solidFill>
                <a:latin typeface="Amiri Bold"/>
                <a:ea typeface="Amiri Bold"/>
                <a:cs typeface="Amiri Bold"/>
                <a:sym typeface="Amiri Bold"/>
                <a:rtl/>
              </a:rPr>
              <a:t>، في ثلاثة أجزاء:"القارئ البليغ"، و"البلاغة والوجود"، و"الوجود بالخطاب". وهي أعمال تحمل اجتهادات تنظيرية لتحليل الخطاب تجمع بين الاقتراح المنهجي والتطبيق النصي.</a:t>
            </a:r>
          </a:p>
          <a:p>
            <a:pPr algn="just" rtl="1">
              <a:lnSpc>
                <a:spcPts val="6005"/>
              </a:lnSpc>
            </a:pPr>
            <a:r>
              <a:rPr lang="ar-EG" sz="3707" b="1">
                <a:solidFill>
                  <a:srgbClr val="000000"/>
                </a:solidFill>
                <a:latin typeface="Amiri Bold"/>
                <a:ea typeface="Amiri Bold"/>
                <a:cs typeface="Amiri Bold"/>
                <a:sym typeface="Amiri Bold"/>
                <a:rtl/>
              </a:rPr>
              <a:t>تتعزز تلك التطلعات بمصنف جامع هو" التَّأويلِيَّاتُ الجَديدَةُ: من مَناطِ الحُدود إلى بِساطِ الوُجود"</a:t>
            </a:r>
            <a:r>
              <a:rPr lang="en-US" sz="3707" b="1">
                <a:solidFill>
                  <a:srgbClr val="000000"/>
                </a:solidFill>
                <a:latin typeface="Amiri Bold"/>
                <a:ea typeface="Amiri Bold"/>
                <a:cs typeface="Amiri Bold"/>
                <a:sym typeface="Amiri Bold"/>
              </a:rPr>
              <a:t>2023</a:t>
            </a:r>
            <a:r>
              <a:rPr lang="ar-EG" sz="3707" b="1">
                <a:solidFill>
                  <a:srgbClr val="000000"/>
                </a:solidFill>
                <a:latin typeface="Amiri Bold"/>
                <a:ea typeface="Amiri Bold"/>
                <a:cs typeface="Amiri Bold"/>
                <a:sym typeface="Amiri Bold"/>
                <a:rtl/>
              </a:rPr>
              <a:t> الذي كشف عن معالم استراتيجية التناغم التأويلي بين الخطاب ومقتضيات الوجود البليغ. ثم أخيرا كتاب "نظرية الأدب القاصد :في خطاب الإبدالات وتأويلية المآلات"</a:t>
            </a:r>
            <a:r>
              <a:rPr lang="en-US" sz="3707" b="1">
                <a:solidFill>
                  <a:srgbClr val="000000"/>
                </a:solidFill>
                <a:latin typeface="Amiri Bold"/>
                <a:ea typeface="Amiri Bold"/>
                <a:cs typeface="Amiri Bold"/>
                <a:sym typeface="Amiri Bold"/>
              </a:rPr>
              <a:t>2024</a:t>
            </a:r>
            <a:r>
              <a:rPr lang="ar-EG" sz="3707" b="1">
                <a:solidFill>
                  <a:srgbClr val="000000"/>
                </a:solidFill>
                <a:latin typeface="Amiri Bold"/>
                <a:ea typeface="Amiri Bold"/>
                <a:cs typeface="Amiri Bold"/>
                <a:sym typeface="Amiri Bold"/>
                <a:rtl/>
              </a:rPr>
              <a:t>، ويقدم مقترحات جديدة عن حقيقة الأدب، ووظيفته الإنسانية، وعلاقته بالتأويليات والبلاغة وتحليل الخطاب.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368405" y="387064"/>
            <a:ext cx="17494512" cy="9666229"/>
          </a:xfrm>
          <a:prstGeom prst="rect">
            <a:avLst/>
          </a:prstGeom>
        </p:spPr>
        <p:txBody>
          <a:bodyPr lIns="0" tIns="0" rIns="0" bIns="0" rtlCol="0" anchor="t">
            <a:spAutoFit/>
          </a:bodyPr>
          <a:lstStyle/>
          <a:p>
            <a:pPr marL="885178" lvl="1" indent="-442589" algn="r" rtl="1">
              <a:lnSpc>
                <a:spcPts val="7707"/>
              </a:lnSpc>
              <a:buFont typeface="Arial"/>
              <a:buChar char="•"/>
            </a:pPr>
            <a:r>
              <a:rPr lang="ar-EG" sz="4099" b="1">
                <a:solidFill>
                  <a:srgbClr val="000000"/>
                </a:solidFill>
                <a:latin typeface="Childos Arabic Bold"/>
                <a:ea typeface="Childos Arabic Bold"/>
                <a:cs typeface="Childos Arabic Bold"/>
                <a:sym typeface="Childos Arabic Bold"/>
                <a:rtl/>
              </a:rPr>
              <a:t>تقويم الفهم والتعلم</a:t>
            </a:r>
          </a:p>
          <a:p>
            <a:pPr algn="just" rtl="1">
              <a:lnSpc>
                <a:spcPts val="7707"/>
              </a:lnSpc>
            </a:pPr>
            <a:r>
              <a:rPr lang="ar-EG" sz="4099" b="1">
                <a:solidFill>
                  <a:srgbClr val="000000"/>
                </a:solidFill>
                <a:latin typeface="Amiri Bold"/>
                <a:ea typeface="Amiri Bold"/>
                <a:cs typeface="Amiri Bold"/>
                <a:sym typeface="Amiri Bold"/>
                <a:rtl/>
              </a:rPr>
              <a:t>في ختام الفصل يقدم المؤلف مجموعة من الإجراءات التي تساعد المدرس على التحقق من تحقق الفهم، منها:</a:t>
            </a:r>
          </a:p>
          <a:p>
            <a:pPr algn="just" rtl="1">
              <a:lnSpc>
                <a:spcPts val="7707"/>
              </a:lnSpc>
            </a:pPr>
            <a:r>
              <a:rPr lang="ar-EG" sz="4099" b="1">
                <a:solidFill>
                  <a:srgbClr val="000000"/>
                </a:solidFill>
                <a:latin typeface="Amiri Bold"/>
                <a:ea typeface="Amiri Bold"/>
                <a:cs typeface="Amiri Bold"/>
                <a:sym typeface="Amiri Bold"/>
                <a:rtl/>
              </a:rPr>
              <a:t>طرح أسئلة تقويمية متنوعة.</a:t>
            </a:r>
          </a:p>
          <a:p>
            <a:pPr algn="just" rtl="1">
              <a:lnSpc>
                <a:spcPts val="7707"/>
              </a:lnSpc>
            </a:pPr>
            <a:r>
              <a:rPr lang="ar-EG" sz="4099" b="1">
                <a:solidFill>
                  <a:srgbClr val="000000"/>
                </a:solidFill>
                <a:latin typeface="Amiri Bold"/>
                <a:ea typeface="Amiri Bold"/>
                <a:cs typeface="Amiri Bold"/>
                <a:sym typeface="Amiri Bold"/>
                <a:rtl/>
              </a:rPr>
              <a:t>مطالبة المتعلمين بتلخيص ما فهموه.</a:t>
            </a:r>
          </a:p>
          <a:p>
            <a:pPr algn="just" rtl="1">
              <a:lnSpc>
                <a:spcPts val="7707"/>
              </a:lnSpc>
            </a:pPr>
            <a:r>
              <a:rPr lang="ar-EG" sz="4099" b="1">
                <a:solidFill>
                  <a:srgbClr val="000000"/>
                </a:solidFill>
                <a:latin typeface="Amiri Bold"/>
                <a:ea typeface="Amiri Bold"/>
                <a:cs typeface="Amiri Bold"/>
                <a:sym typeface="Amiri Bold"/>
                <a:rtl/>
              </a:rPr>
              <a:t>مناقشة الأفكار وإبداء الرأي فيها.</a:t>
            </a:r>
          </a:p>
          <a:p>
            <a:pPr algn="just" rtl="1">
              <a:lnSpc>
                <a:spcPts val="7707"/>
              </a:lnSpc>
            </a:pPr>
            <a:r>
              <a:rPr lang="ar-EG" sz="4099" b="1">
                <a:solidFill>
                  <a:srgbClr val="000000"/>
                </a:solidFill>
                <a:latin typeface="Amiri Bold"/>
                <a:ea typeface="Amiri Bold"/>
                <a:cs typeface="Amiri Bold"/>
                <a:sym typeface="Amiri Bold"/>
                <a:rtl/>
              </a:rPr>
              <a:t>تقديم أمثلة مشابهة.</a:t>
            </a:r>
          </a:p>
          <a:p>
            <a:pPr algn="just" rtl="1">
              <a:lnSpc>
                <a:spcPts val="7707"/>
              </a:lnSpc>
            </a:pPr>
            <a:r>
              <a:rPr lang="ar-EG" sz="4099" b="1">
                <a:solidFill>
                  <a:srgbClr val="000000"/>
                </a:solidFill>
                <a:latin typeface="Amiri Bold"/>
                <a:ea typeface="Amiri Bold"/>
                <a:cs typeface="Amiri Bold"/>
                <a:sym typeface="Amiri Bold"/>
                <a:rtl/>
              </a:rPr>
              <a:t>الدفاع عن المواقف والحجج.</a:t>
            </a:r>
          </a:p>
          <a:p>
            <a:pPr algn="just" rtl="1">
              <a:lnSpc>
                <a:spcPts val="7707"/>
              </a:lnSpc>
            </a:pPr>
            <a:r>
              <a:rPr lang="ar-EG" sz="4099" b="1">
                <a:solidFill>
                  <a:srgbClr val="000000"/>
                </a:solidFill>
                <a:latin typeface="Amiri Bold"/>
                <a:ea typeface="Amiri Bold"/>
                <a:cs typeface="Amiri Bold"/>
                <a:sym typeface="Amiri Bold"/>
                <a:rtl/>
              </a:rPr>
              <a:t>إعادة بناء المعارف بأساليب مختلفة.</a:t>
            </a:r>
          </a:p>
          <a:p>
            <a:pPr algn="just" rtl="1">
              <a:lnSpc>
                <a:spcPts val="7707"/>
              </a:lnSpc>
            </a:pPr>
            <a:r>
              <a:rPr lang="ar-EG" sz="4099" b="1">
                <a:solidFill>
                  <a:srgbClr val="000000"/>
                </a:solidFill>
                <a:latin typeface="Amiri Bold"/>
                <a:ea typeface="Amiri Bold"/>
                <a:cs typeface="Amiri Bold"/>
                <a:sym typeface="Amiri Bold"/>
                <a:rtl/>
              </a:rPr>
              <a:t>كما يشدد على أهمية التغذية الراجعة والدعم المستمر وتصحيح التعثرات عند الحاجة.</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rot="-10800000">
            <a:off x="-4933997" y="-1619518"/>
            <a:ext cx="9023930" cy="4076463"/>
            <a:chOff x="0" y="0"/>
            <a:chExt cx="625421" cy="282527"/>
          </a:xfrm>
        </p:grpSpPr>
        <p:sp>
          <p:nvSpPr>
            <p:cNvPr id="4" name="Freeform 4"/>
            <p:cNvSpPr/>
            <p:nvPr/>
          </p:nvSpPr>
          <p:spPr>
            <a:xfrm>
              <a:off x="6380" y="0"/>
              <a:ext cx="619041" cy="282527"/>
            </a:xfrm>
            <a:custGeom>
              <a:avLst/>
              <a:gdLst/>
              <a:ahLst/>
              <a:cxnLst/>
              <a:rect l="l" t="t" r="r" b="b"/>
              <a:pathLst>
                <a:path w="619041" h="282527">
                  <a:moveTo>
                    <a:pt x="149803" y="0"/>
                  </a:moveTo>
                  <a:lnTo>
                    <a:pt x="603598" y="0"/>
                  </a:lnTo>
                  <a:cubicBezTo>
                    <a:pt x="607694" y="0"/>
                    <a:pt x="611622" y="1627"/>
                    <a:pt x="614518" y="4523"/>
                  </a:cubicBezTo>
                  <a:cubicBezTo>
                    <a:pt x="617414" y="7419"/>
                    <a:pt x="619041" y="11347"/>
                    <a:pt x="619041" y="15443"/>
                  </a:cubicBezTo>
                  <a:lnTo>
                    <a:pt x="619041" y="267084"/>
                  </a:lnTo>
                  <a:cubicBezTo>
                    <a:pt x="619041" y="271180"/>
                    <a:pt x="617414" y="275108"/>
                    <a:pt x="614518" y="278004"/>
                  </a:cubicBezTo>
                  <a:cubicBezTo>
                    <a:pt x="611622" y="280900"/>
                    <a:pt x="607694" y="282527"/>
                    <a:pt x="603598" y="282527"/>
                  </a:cubicBezTo>
                  <a:lnTo>
                    <a:pt x="149803" y="282527"/>
                  </a:lnTo>
                  <a:cubicBezTo>
                    <a:pt x="139917" y="282527"/>
                    <a:pt x="130438" y="278591"/>
                    <a:pt x="123461" y="271587"/>
                  </a:cubicBezTo>
                  <a:lnTo>
                    <a:pt x="4519" y="152204"/>
                  </a:lnTo>
                  <a:cubicBezTo>
                    <a:pt x="-1507" y="146155"/>
                    <a:pt x="-1507" y="136372"/>
                    <a:pt x="4519" y="130324"/>
                  </a:cubicBezTo>
                  <a:lnTo>
                    <a:pt x="123461" y="10940"/>
                  </a:lnTo>
                  <a:cubicBezTo>
                    <a:pt x="130438" y="3937"/>
                    <a:pt x="139917" y="0"/>
                    <a:pt x="149803" y="0"/>
                  </a:cubicBezTo>
                  <a:close/>
                </a:path>
              </a:pathLst>
            </a:custGeom>
            <a:solidFill>
              <a:srgbClr val="0B3D4D"/>
            </a:solidFill>
          </p:spPr>
        </p:sp>
        <p:sp>
          <p:nvSpPr>
            <p:cNvPr id="5" name="TextBox 5"/>
            <p:cNvSpPr txBox="1"/>
            <p:nvPr/>
          </p:nvSpPr>
          <p:spPr>
            <a:xfrm>
              <a:off x="0" y="-28575"/>
              <a:ext cx="511121" cy="311102"/>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a:off x="13910004" y="-1907889"/>
            <a:ext cx="6698592" cy="4653205"/>
            <a:chOff x="0" y="0"/>
            <a:chExt cx="614626" cy="426952"/>
          </a:xfrm>
        </p:grpSpPr>
        <p:sp>
          <p:nvSpPr>
            <p:cNvPr id="7" name="Freeform 7"/>
            <p:cNvSpPr/>
            <p:nvPr/>
          </p:nvSpPr>
          <p:spPr>
            <a:xfrm>
              <a:off x="15756" y="0"/>
              <a:ext cx="583114" cy="426952"/>
            </a:xfrm>
            <a:custGeom>
              <a:avLst/>
              <a:gdLst/>
              <a:ahLst/>
              <a:cxnLst/>
              <a:rect l="l" t="t" r="r" b="b"/>
              <a:pathLst>
                <a:path w="583114" h="426952">
                  <a:moveTo>
                    <a:pt x="230207" y="0"/>
                  </a:moveTo>
                  <a:lnTo>
                    <a:pt x="556107" y="0"/>
                  </a:lnTo>
                  <a:cubicBezTo>
                    <a:pt x="565373" y="0"/>
                    <a:pt x="573993" y="4751"/>
                    <a:pt x="578941" y="12586"/>
                  </a:cubicBezTo>
                  <a:cubicBezTo>
                    <a:pt x="583889" y="20421"/>
                    <a:pt x="584475" y="30246"/>
                    <a:pt x="580493" y="38613"/>
                  </a:cubicBezTo>
                  <a:lnTo>
                    <a:pt x="414047" y="388339"/>
                  </a:lnTo>
                  <a:cubicBezTo>
                    <a:pt x="402821" y="411926"/>
                    <a:pt x="379029" y="426952"/>
                    <a:pt x="352907" y="426952"/>
                  </a:cubicBezTo>
                  <a:lnTo>
                    <a:pt x="27007" y="426952"/>
                  </a:lnTo>
                  <a:cubicBezTo>
                    <a:pt x="17740" y="426952"/>
                    <a:pt x="9121" y="422201"/>
                    <a:pt x="4173" y="414366"/>
                  </a:cubicBezTo>
                  <a:cubicBezTo>
                    <a:pt x="-776" y="406531"/>
                    <a:pt x="-1361" y="396707"/>
                    <a:pt x="2621" y="388339"/>
                  </a:cubicBezTo>
                  <a:lnTo>
                    <a:pt x="169067" y="38613"/>
                  </a:lnTo>
                  <a:cubicBezTo>
                    <a:pt x="180293" y="15026"/>
                    <a:pt x="204085" y="0"/>
                    <a:pt x="230207" y="0"/>
                  </a:cubicBezTo>
                  <a:close/>
                </a:path>
              </a:pathLst>
            </a:custGeom>
            <a:solidFill>
              <a:srgbClr val="0B3D4D"/>
            </a:solidFill>
          </p:spPr>
        </p:sp>
        <p:sp>
          <p:nvSpPr>
            <p:cNvPr id="8" name="TextBox 8"/>
            <p:cNvSpPr txBox="1"/>
            <p:nvPr/>
          </p:nvSpPr>
          <p:spPr>
            <a:xfrm>
              <a:off x="101600" y="-28575"/>
              <a:ext cx="411426" cy="455527"/>
            </a:xfrm>
            <a:prstGeom prst="rect">
              <a:avLst/>
            </a:prstGeom>
          </p:spPr>
          <p:txBody>
            <a:bodyPr lIns="50800" tIns="50800" rIns="50800" bIns="50800" rtlCol="0" anchor="ctr"/>
            <a:lstStyle/>
            <a:p>
              <a:pPr marL="0" lvl="0" indent="0" algn="ctr" rtl="1">
                <a:lnSpc>
                  <a:spcPts val="2659"/>
                </a:lnSpc>
              </a:pPr>
              <a:endParaRPr/>
            </a:p>
          </p:txBody>
        </p:sp>
      </p:grpSp>
      <p:grpSp>
        <p:nvGrpSpPr>
          <p:cNvPr id="9" name="Group 9"/>
          <p:cNvGrpSpPr/>
          <p:nvPr/>
        </p:nvGrpSpPr>
        <p:grpSpPr>
          <a:xfrm>
            <a:off x="-8369506" y="-464710"/>
            <a:ext cx="19442003" cy="1415772"/>
            <a:chOff x="0" y="0"/>
            <a:chExt cx="4272790" cy="311146"/>
          </a:xfrm>
        </p:grpSpPr>
        <p:sp>
          <p:nvSpPr>
            <p:cNvPr id="10" name="Freeform 10"/>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11" name="TextBox 11"/>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12" name="Freeform 12"/>
          <p:cNvSpPr/>
          <p:nvPr/>
        </p:nvSpPr>
        <p:spPr>
          <a:xfrm flipH="1">
            <a:off x="-3624535" y="1989213"/>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13" name="TextBox 13"/>
          <p:cNvSpPr txBox="1"/>
          <p:nvPr/>
        </p:nvSpPr>
        <p:spPr>
          <a:xfrm>
            <a:off x="755230" y="-221942"/>
            <a:ext cx="16777540" cy="10158741"/>
          </a:xfrm>
          <a:prstGeom prst="rect">
            <a:avLst/>
          </a:prstGeom>
        </p:spPr>
        <p:txBody>
          <a:bodyPr lIns="0" tIns="0" rIns="0" bIns="0" rtlCol="0" anchor="t">
            <a:spAutoFit/>
          </a:bodyPr>
          <a:lstStyle/>
          <a:p>
            <a:pPr marL="1165841" lvl="1" indent="-582920" algn="ctr" rtl="1">
              <a:lnSpc>
                <a:spcPts val="12743"/>
              </a:lnSpc>
              <a:buFont typeface="Arial"/>
              <a:buChar char="•"/>
            </a:pPr>
            <a:r>
              <a:rPr lang="ar-EG" sz="5399" b="1">
                <a:solidFill>
                  <a:srgbClr val="000000"/>
                </a:solidFill>
                <a:latin typeface="Childos Arabic Bold"/>
                <a:ea typeface="Childos Arabic Bold"/>
                <a:cs typeface="Childos Arabic Bold"/>
                <a:sym typeface="Childos Arabic Bold"/>
                <a:rtl/>
              </a:rPr>
              <a:t> خلاصة</a:t>
            </a:r>
          </a:p>
          <a:p>
            <a:pPr algn="just" rtl="1">
              <a:lnSpc>
                <a:spcPts val="9675"/>
              </a:lnSpc>
            </a:pPr>
            <a:endParaRPr lang="ar-EG" sz="5399" b="1">
              <a:solidFill>
                <a:srgbClr val="000000"/>
              </a:solidFill>
              <a:latin typeface="Childos Arabic Bold"/>
              <a:ea typeface="Childos Arabic Bold"/>
              <a:cs typeface="Childos Arabic Bold"/>
              <a:sym typeface="Childos Arabic Bold"/>
              <a:rtl/>
            </a:endParaRPr>
          </a:p>
          <a:p>
            <a:pPr algn="just" rtl="1">
              <a:lnSpc>
                <a:spcPts val="9675"/>
              </a:lnSpc>
            </a:pPr>
            <a:r>
              <a:rPr lang="ar-EG" sz="4099" b="1">
                <a:solidFill>
                  <a:srgbClr val="000000"/>
                </a:solidFill>
                <a:latin typeface="Amiri Bold"/>
                <a:ea typeface="Amiri Bold"/>
                <a:cs typeface="Amiri Bold"/>
                <a:sym typeface="Amiri Bold"/>
                <a:rtl/>
              </a:rPr>
              <a:t>يبرز الفصل الرابع أهمية الاستراتيجية التصاعدية باعتبارها مدخلا فعالا لبناء الفهم العميق للنصوص. فالقارئ لا يصل إلى المعنى دفعة واحدة، بل يبنيه تدريجيا من خلال الانتقال من المفردة إلى الجملة، ومن النص إلى السياق، ومن المعنى الظاهر إلى المقاصد العميقة. كما يؤكد المؤلف أن القراءة ليست عملية تقنية فحسب، بل هي نشاط فكري وتربوي يسهم في تكوين شخصية المتعلم وتنمية قدراته على التفكير والتحليل والنقد، وهو ما ينسجم مع مشروعه العام الرامي إلى إعداد "القارئ البليغ" القادر على فهم الخطابات وتأويلها بوعي وعمق.</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12663763" y="7735802"/>
            <a:ext cx="9191075" cy="8042755"/>
            <a:chOff x="0" y="0"/>
            <a:chExt cx="452993" cy="396397"/>
          </a:xfrm>
        </p:grpSpPr>
        <p:sp>
          <p:nvSpPr>
            <p:cNvPr id="4" name="Freeform 4"/>
            <p:cNvSpPr/>
            <p:nvPr/>
          </p:nvSpPr>
          <p:spPr>
            <a:xfrm>
              <a:off x="14413" y="0"/>
              <a:ext cx="424167" cy="396397"/>
            </a:xfrm>
            <a:custGeom>
              <a:avLst/>
              <a:gdLst/>
              <a:ahLst/>
              <a:cxnLst/>
              <a:rect l="l" t="t" r="r" b="b"/>
              <a:pathLst>
                <a:path w="424167" h="396397">
                  <a:moveTo>
                    <a:pt x="198318" y="0"/>
                  </a:moveTo>
                  <a:lnTo>
                    <a:pt x="22650" y="0"/>
                  </a:lnTo>
                  <a:cubicBezTo>
                    <a:pt x="14759" y="0"/>
                    <a:pt x="7438" y="4106"/>
                    <a:pt x="3323" y="10839"/>
                  </a:cubicBezTo>
                  <a:cubicBezTo>
                    <a:pt x="-791" y="17571"/>
                    <a:pt x="-1105" y="25960"/>
                    <a:pt x="2494" y="32982"/>
                  </a:cubicBezTo>
                  <a:lnTo>
                    <a:pt x="171880" y="363415"/>
                  </a:lnTo>
                  <a:cubicBezTo>
                    <a:pt x="182259" y="383662"/>
                    <a:pt x="203097" y="396397"/>
                    <a:pt x="225850" y="396397"/>
                  </a:cubicBezTo>
                  <a:lnTo>
                    <a:pt x="401518" y="396397"/>
                  </a:lnTo>
                  <a:cubicBezTo>
                    <a:pt x="409408" y="396397"/>
                    <a:pt x="416730" y="392291"/>
                    <a:pt x="420844" y="385558"/>
                  </a:cubicBezTo>
                  <a:cubicBezTo>
                    <a:pt x="424958" y="378825"/>
                    <a:pt x="425273" y="370437"/>
                    <a:pt x="421673" y="363415"/>
                  </a:cubicBezTo>
                  <a:lnTo>
                    <a:pt x="252287" y="32982"/>
                  </a:lnTo>
                  <a:cubicBezTo>
                    <a:pt x="241908" y="12735"/>
                    <a:pt x="221070" y="0"/>
                    <a:pt x="198318" y="0"/>
                  </a:cubicBezTo>
                  <a:close/>
                </a:path>
              </a:pathLst>
            </a:custGeom>
            <a:solidFill>
              <a:srgbClr val="0B3D4D"/>
            </a:solidFill>
          </p:spPr>
        </p:sp>
        <p:sp>
          <p:nvSpPr>
            <p:cNvPr id="5" name="TextBox 5"/>
            <p:cNvSpPr txBox="1"/>
            <p:nvPr/>
          </p:nvSpPr>
          <p:spPr>
            <a:xfrm>
              <a:off x="101600" y="-28575"/>
              <a:ext cx="249793" cy="424972"/>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a:off x="12678066" y="-2086570"/>
            <a:ext cx="6698592" cy="4653205"/>
            <a:chOff x="0" y="0"/>
            <a:chExt cx="614626" cy="426952"/>
          </a:xfrm>
        </p:grpSpPr>
        <p:sp>
          <p:nvSpPr>
            <p:cNvPr id="7" name="Freeform 7"/>
            <p:cNvSpPr/>
            <p:nvPr/>
          </p:nvSpPr>
          <p:spPr>
            <a:xfrm>
              <a:off x="15756" y="0"/>
              <a:ext cx="583114" cy="426952"/>
            </a:xfrm>
            <a:custGeom>
              <a:avLst/>
              <a:gdLst/>
              <a:ahLst/>
              <a:cxnLst/>
              <a:rect l="l" t="t" r="r" b="b"/>
              <a:pathLst>
                <a:path w="583114" h="426952">
                  <a:moveTo>
                    <a:pt x="230207" y="0"/>
                  </a:moveTo>
                  <a:lnTo>
                    <a:pt x="556107" y="0"/>
                  </a:lnTo>
                  <a:cubicBezTo>
                    <a:pt x="565373" y="0"/>
                    <a:pt x="573993" y="4751"/>
                    <a:pt x="578941" y="12586"/>
                  </a:cubicBezTo>
                  <a:cubicBezTo>
                    <a:pt x="583889" y="20421"/>
                    <a:pt x="584475" y="30246"/>
                    <a:pt x="580493" y="38613"/>
                  </a:cubicBezTo>
                  <a:lnTo>
                    <a:pt x="414047" y="388339"/>
                  </a:lnTo>
                  <a:cubicBezTo>
                    <a:pt x="402821" y="411926"/>
                    <a:pt x="379029" y="426952"/>
                    <a:pt x="352907" y="426952"/>
                  </a:cubicBezTo>
                  <a:lnTo>
                    <a:pt x="27007" y="426952"/>
                  </a:lnTo>
                  <a:cubicBezTo>
                    <a:pt x="17740" y="426952"/>
                    <a:pt x="9121" y="422201"/>
                    <a:pt x="4173" y="414366"/>
                  </a:cubicBezTo>
                  <a:cubicBezTo>
                    <a:pt x="-776" y="406531"/>
                    <a:pt x="-1361" y="396707"/>
                    <a:pt x="2621" y="388339"/>
                  </a:cubicBezTo>
                  <a:lnTo>
                    <a:pt x="169067" y="38613"/>
                  </a:lnTo>
                  <a:cubicBezTo>
                    <a:pt x="180293" y="15026"/>
                    <a:pt x="204085" y="0"/>
                    <a:pt x="230207" y="0"/>
                  </a:cubicBezTo>
                  <a:close/>
                </a:path>
              </a:pathLst>
            </a:custGeom>
            <a:solidFill>
              <a:srgbClr val="0B3D4D"/>
            </a:solidFill>
          </p:spPr>
        </p:sp>
        <p:sp>
          <p:nvSpPr>
            <p:cNvPr id="8" name="TextBox 8"/>
            <p:cNvSpPr txBox="1"/>
            <p:nvPr/>
          </p:nvSpPr>
          <p:spPr>
            <a:xfrm>
              <a:off x="101600" y="-28575"/>
              <a:ext cx="411426" cy="455527"/>
            </a:xfrm>
            <a:prstGeom prst="rect">
              <a:avLst/>
            </a:prstGeom>
          </p:spPr>
          <p:txBody>
            <a:bodyPr lIns="50800" tIns="50800" rIns="50800" bIns="50800" rtlCol="0" anchor="ctr"/>
            <a:lstStyle/>
            <a:p>
              <a:pPr marL="0" lvl="0" indent="0" algn="ctr" rtl="1">
                <a:lnSpc>
                  <a:spcPts val="2659"/>
                </a:lnSpc>
              </a:pPr>
              <a:endParaRPr/>
            </a:p>
          </p:txBody>
        </p:sp>
      </p:grpSp>
      <p:grpSp>
        <p:nvGrpSpPr>
          <p:cNvPr id="9" name="Group 9"/>
          <p:cNvGrpSpPr/>
          <p:nvPr/>
        </p:nvGrpSpPr>
        <p:grpSpPr>
          <a:xfrm>
            <a:off x="16705148" y="-1470790"/>
            <a:ext cx="6770030" cy="4653205"/>
            <a:chOff x="0" y="0"/>
            <a:chExt cx="621180" cy="426952"/>
          </a:xfrm>
        </p:grpSpPr>
        <p:sp>
          <p:nvSpPr>
            <p:cNvPr id="10" name="Freeform 10"/>
            <p:cNvSpPr/>
            <p:nvPr/>
          </p:nvSpPr>
          <p:spPr>
            <a:xfrm>
              <a:off x="15590" y="0"/>
              <a:ext cx="590001" cy="426952"/>
            </a:xfrm>
            <a:custGeom>
              <a:avLst/>
              <a:gdLst/>
              <a:ahLst/>
              <a:cxnLst/>
              <a:rect l="l" t="t" r="r" b="b"/>
              <a:pathLst>
                <a:path w="590001" h="426952">
                  <a:moveTo>
                    <a:pt x="229922" y="0"/>
                  </a:moveTo>
                  <a:lnTo>
                    <a:pt x="563279" y="0"/>
                  </a:lnTo>
                  <a:cubicBezTo>
                    <a:pt x="572448" y="0"/>
                    <a:pt x="580976" y="4701"/>
                    <a:pt x="585872" y="12453"/>
                  </a:cubicBezTo>
                  <a:cubicBezTo>
                    <a:pt x="590768" y="20205"/>
                    <a:pt x="591348" y="29926"/>
                    <a:pt x="587407" y="38205"/>
                  </a:cubicBezTo>
                  <a:lnTo>
                    <a:pt x="420574" y="388747"/>
                  </a:lnTo>
                  <a:cubicBezTo>
                    <a:pt x="409466" y="412085"/>
                    <a:pt x="385925" y="426952"/>
                    <a:pt x="360079" y="426952"/>
                  </a:cubicBezTo>
                  <a:lnTo>
                    <a:pt x="26722" y="426952"/>
                  </a:lnTo>
                  <a:cubicBezTo>
                    <a:pt x="17553" y="426952"/>
                    <a:pt x="9024" y="422251"/>
                    <a:pt x="4128" y="414499"/>
                  </a:cubicBezTo>
                  <a:cubicBezTo>
                    <a:pt x="-768" y="406747"/>
                    <a:pt x="-1347" y="397026"/>
                    <a:pt x="2593" y="388747"/>
                  </a:cubicBezTo>
                  <a:lnTo>
                    <a:pt x="169427" y="38205"/>
                  </a:lnTo>
                  <a:cubicBezTo>
                    <a:pt x="180534" y="14867"/>
                    <a:pt x="204075" y="0"/>
                    <a:pt x="229922" y="0"/>
                  </a:cubicBezTo>
                  <a:close/>
                </a:path>
              </a:pathLst>
            </a:custGeom>
            <a:solidFill>
              <a:srgbClr val="0B3D4D"/>
            </a:solidFill>
          </p:spPr>
        </p:sp>
        <p:sp>
          <p:nvSpPr>
            <p:cNvPr id="11" name="TextBox 11"/>
            <p:cNvSpPr txBox="1"/>
            <p:nvPr/>
          </p:nvSpPr>
          <p:spPr>
            <a:xfrm>
              <a:off x="101600" y="-28575"/>
              <a:ext cx="417980" cy="455527"/>
            </a:xfrm>
            <a:prstGeom prst="rect">
              <a:avLst/>
            </a:prstGeom>
          </p:spPr>
          <p:txBody>
            <a:bodyPr lIns="50800" tIns="50800" rIns="50800" bIns="50800" rtlCol="0" anchor="ctr"/>
            <a:lstStyle/>
            <a:p>
              <a:pPr marL="0" lvl="0" indent="0" algn="ctr" rtl="1">
                <a:lnSpc>
                  <a:spcPts val="2659"/>
                </a:lnSpc>
              </a:pPr>
              <a:endParaRPr/>
            </a:p>
          </p:txBody>
        </p:sp>
      </p:grpSp>
      <p:sp>
        <p:nvSpPr>
          <p:cNvPr id="12" name="Freeform 12"/>
          <p:cNvSpPr/>
          <p:nvPr/>
        </p:nvSpPr>
        <p:spPr>
          <a:xfrm>
            <a:off x="16610215" y="694205"/>
            <a:ext cx="513715" cy="513715"/>
          </a:xfrm>
          <a:custGeom>
            <a:avLst/>
            <a:gdLst/>
            <a:ahLst/>
            <a:cxnLst/>
            <a:rect l="l" t="t" r="r" b="b"/>
            <a:pathLst>
              <a:path w="513715" h="513715">
                <a:moveTo>
                  <a:pt x="0" y="0"/>
                </a:moveTo>
                <a:lnTo>
                  <a:pt x="513716" y="0"/>
                </a:lnTo>
                <a:lnTo>
                  <a:pt x="513716" y="513715"/>
                </a:lnTo>
                <a:lnTo>
                  <a:pt x="0" y="513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flipH="1">
            <a:off x="12663763" y="1742907"/>
            <a:ext cx="5022576" cy="6602494"/>
          </a:xfrm>
          <a:custGeom>
            <a:avLst/>
            <a:gdLst/>
            <a:ahLst/>
            <a:cxnLst/>
            <a:rect l="l" t="t" r="r" b="b"/>
            <a:pathLst>
              <a:path w="5022576" h="6602494">
                <a:moveTo>
                  <a:pt x="5022576" y="0"/>
                </a:moveTo>
                <a:lnTo>
                  <a:pt x="0" y="0"/>
                </a:lnTo>
                <a:lnTo>
                  <a:pt x="0" y="6602495"/>
                </a:lnTo>
                <a:lnTo>
                  <a:pt x="5022576" y="6602495"/>
                </a:lnTo>
                <a:lnTo>
                  <a:pt x="5022576" y="0"/>
                </a:lnTo>
                <a:close/>
              </a:path>
            </a:pathLst>
          </a:custGeom>
          <a:blipFill>
            <a:blip r:embed="rId5"/>
            <a:stretch>
              <a:fillRect l="-31456"/>
            </a:stretch>
          </a:blipFill>
        </p:spPr>
      </p:sp>
      <p:sp>
        <p:nvSpPr>
          <p:cNvPr id="14" name="Freeform 14"/>
          <p:cNvSpPr/>
          <p:nvPr/>
        </p:nvSpPr>
        <p:spPr>
          <a:xfrm flipH="1">
            <a:off x="15009028" y="5957720"/>
            <a:ext cx="3556164" cy="3556164"/>
          </a:xfrm>
          <a:custGeom>
            <a:avLst/>
            <a:gdLst/>
            <a:ahLst/>
            <a:cxnLst/>
            <a:rect l="l" t="t" r="r" b="b"/>
            <a:pathLst>
              <a:path w="3556164" h="3556164">
                <a:moveTo>
                  <a:pt x="3556165" y="0"/>
                </a:moveTo>
                <a:lnTo>
                  <a:pt x="0" y="0"/>
                </a:lnTo>
                <a:lnTo>
                  <a:pt x="0" y="3556164"/>
                </a:lnTo>
                <a:lnTo>
                  <a:pt x="3556165" y="3556164"/>
                </a:lnTo>
                <a:lnTo>
                  <a:pt x="3556165" y="0"/>
                </a:lnTo>
                <a:close/>
              </a:path>
            </a:pathLst>
          </a:custGeom>
          <a:blipFill>
            <a:blip r:embed="rId5"/>
            <a:stretch>
              <a:fillRect/>
            </a:stretch>
          </a:blipFill>
        </p:spPr>
      </p:sp>
      <p:grpSp>
        <p:nvGrpSpPr>
          <p:cNvPr id="15" name="Group 15"/>
          <p:cNvGrpSpPr/>
          <p:nvPr/>
        </p:nvGrpSpPr>
        <p:grpSpPr>
          <a:xfrm>
            <a:off x="16819448" y="2555289"/>
            <a:ext cx="3086100" cy="3614738"/>
            <a:chOff x="0" y="0"/>
            <a:chExt cx="812800" cy="952030"/>
          </a:xfrm>
        </p:grpSpPr>
        <p:sp>
          <p:nvSpPr>
            <p:cNvPr id="16" name="Freeform 16"/>
            <p:cNvSpPr/>
            <p:nvPr/>
          </p:nvSpPr>
          <p:spPr>
            <a:xfrm>
              <a:off x="0" y="0"/>
              <a:ext cx="812800" cy="952030"/>
            </a:xfrm>
            <a:custGeom>
              <a:avLst/>
              <a:gdLst/>
              <a:ahLst/>
              <a:cxnLst/>
              <a:rect l="l" t="t" r="r" b="b"/>
              <a:pathLst>
                <a:path w="812800" h="952030">
                  <a:moveTo>
                    <a:pt x="684859" y="0"/>
                  </a:moveTo>
                  <a:lnTo>
                    <a:pt x="127941" y="0"/>
                  </a:lnTo>
                  <a:cubicBezTo>
                    <a:pt x="94009" y="0"/>
                    <a:pt x="61467" y="13479"/>
                    <a:pt x="37473" y="37473"/>
                  </a:cubicBezTo>
                  <a:cubicBezTo>
                    <a:pt x="13479" y="61467"/>
                    <a:pt x="0" y="94009"/>
                    <a:pt x="0" y="127941"/>
                  </a:cubicBezTo>
                  <a:lnTo>
                    <a:pt x="0" y="824089"/>
                  </a:lnTo>
                  <a:cubicBezTo>
                    <a:pt x="0" y="858021"/>
                    <a:pt x="13479" y="890563"/>
                    <a:pt x="37473" y="914557"/>
                  </a:cubicBezTo>
                  <a:cubicBezTo>
                    <a:pt x="61467" y="938550"/>
                    <a:pt x="94009" y="952030"/>
                    <a:pt x="127941" y="952030"/>
                  </a:cubicBezTo>
                  <a:lnTo>
                    <a:pt x="684859" y="952030"/>
                  </a:lnTo>
                  <a:cubicBezTo>
                    <a:pt x="718791" y="952030"/>
                    <a:pt x="751333" y="938550"/>
                    <a:pt x="775327" y="914557"/>
                  </a:cubicBezTo>
                  <a:cubicBezTo>
                    <a:pt x="799321" y="890563"/>
                    <a:pt x="812800" y="858021"/>
                    <a:pt x="812800" y="824089"/>
                  </a:cubicBezTo>
                  <a:lnTo>
                    <a:pt x="812800" y="127941"/>
                  </a:lnTo>
                  <a:cubicBezTo>
                    <a:pt x="812800" y="94009"/>
                    <a:pt x="799321" y="61467"/>
                    <a:pt x="775327" y="37473"/>
                  </a:cubicBezTo>
                  <a:cubicBezTo>
                    <a:pt x="751333" y="13479"/>
                    <a:pt x="718791" y="0"/>
                    <a:pt x="684859" y="0"/>
                  </a:cubicBezTo>
                  <a:close/>
                </a:path>
              </a:pathLst>
            </a:custGeom>
            <a:solidFill>
              <a:srgbClr val="0B3D4D"/>
            </a:solidFill>
          </p:spPr>
        </p:sp>
        <p:sp>
          <p:nvSpPr>
            <p:cNvPr id="17" name="TextBox 17"/>
            <p:cNvSpPr txBox="1"/>
            <p:nvPr/>
          </p:nvSpPr>
          <p:spPr>
            <a:xfrm>
              <a:off x="0" y="-28575"/>
              <a:ext cx="812800" cy="980605"/>
            </a:xfrm>
            <a:prstGeom prst="rect">
              <a:avLst/>
            </a:prstGeom>
          </p:spPr>
          <p:txBody>
            <a:bodyPr lIns="50800" tIns="50800" rIns="50800" bIns="50800" rtlCol="0" anchor="ctr"/>
            <a:lstStyle/>
            <a:p>
              <a:pPr marL="0" lvl="0" indent="0" algn="ctr" rtl="1">
                <a:lnSpc>
                  <a:spcPts val="2659"/>
                </a:lnSpc>
              </a:pPr>
              <a:endParaRPr/>
            </a:p>
          </p:txBody>
        </p:sp>
      </p:grpSp>
      <p:sp>
        <p:nvSpPr>
          <p:cNvPr id="18" name="TextBox 18"/>
          <p:cNvSpPr txBox="1"/>
          <p:nvPr/>
        </p:nvSpPr>
        <p:spPr>
          <a:xfrm>
            <a:off x="2776724" y="547520"/>
            <a:ext cx="9971115" cy="2381250"/>
          </a:xfrm>
          <a:prstGeom prst="rect">
            <a:avLst/>
          </a:prstGeom>
        </p:spPr>
        <p:txBody>
          <a:bodyPr lIns="0" tIns="0" rIns="0" bIns="0" rtlCol="0" anchor="t">
            <a:spAutoFit/>
          </a:bodyPr>
          <a:lstStyle/>
          <a:p>
            <a:pPr marL="0" lvl="0" indent="0" algn="r" rtl="1">
              <a:lnSpc>
                <a:spcPts val="6240"/>
              </a:lnSpc>
            </a:pPr>
            <a:r>
              <a:rPr lang="ar-EG" sz="5200" b="1">
                <a:solidFill>
                  <a:srgbClr val="0B3D4D"/>
                </a:solidFill>
                <a:latin typeface="Siwa Bold"/>
                <a:ea typeface="Siwa Bold"/>
                <a:cs typeface="Siwa Bold"/>
                <a:sym typeface="Siwa Bold"/>
                <a:rtl/>
              </a:rPr>
              <a:t>الفصل الخامس: الفهم في السياق التربوي استراتيجيات صغرى ومناورات للتدرب على الفهم</a:t>
            </a:r>
          </a:p>
        </p:txBody>
      </p:sp>
      <p:grpSp>
        <p:nvGrpSpPr>
          <p:cNvPr id="19" name="Group 19"/>
          <p:cNvGrpSpPr/>
          <p:nvPr/>
        </p:nvGrpSpPr>
        <p:grpSpPr>
          <a:xfrm rot="-10800000">
            <a:off x="-5631068" y="-1685021"/>
            <a:ext cx="9023930" cy="4076463"/>
            <a:chOff x="0" y="0"/>
            <a:chExt cx="625421" cy="282527"/>
          </a:xfrm>
        </p:grpSpPr>
        <p:sp>
          <p:nvSpPr>
            <p:cNvPr id="20" name="Freeform 20"/>
            <p:cNvSpPr/>
            <p:nvPr/>
          </p:nvSpPr>
          <p:spPr>
            <a:xfrm>
              <a:off x="6380" y="0"/>
              <a:ext cx="619041" cy="282527"/>
            </a:xfrm>
            <a:custGeom>
              <a:avLst/>
              <a:gdLst/>
              <a:ahLst/>
              <a:cxnLst/>
              <a:rect l="l" t="t" r="r" b="b"/>
              <a:pathLst>
                <a:path w="619041" h="282527">
                  <a:moveTo>
                    <a:pt x="149803" y="0"/>
                  </a:moveTo>
                  <a:lnTo>
                    <a:pt x="603598" y="0"/>
                  </a:lnTo>
                  <a:cubicBezTo>
                    <a:pt x="607694" y="0"/>
                    <a:pt x="611622" y="1627"/>
                    <a:pt x="614518" y="4523"/>
                  </a:cubicBezTo>
                  <a:cubicBezTo>
                    <a:pt x="617414" y="7419"/>
                    <a:pt x="619041" y="11347"/>
                    <a:pt x="619041" y="15443"/>
                  </a:cubicBezTo>
                  <a:lnTo>
                    <a:pt x="619041" y="267084"/>
                  </a:lnTo>
                  <a:cubicBezTo>
                    <a:pt x="619041" y="271180"/>
                    <a:pt x="617414" y="275108"/>
                    <a:pt x="614518" y="278004"/>
                  </a:cubicBezTo>
                  <a:cubicBezTo>
                    <a:pt x="611622" y="280900"/>
                    <a:pt x="607694" y="282527"/>
                    <a:pt x="603598" y="282527"/>
                  </a:cubicBezTo>
                  <a:lnTo>
                    <a:pt x="149803" y="282527"/>
                  </a:lnTo>
                  <a:cubicBezTo>
                    <a:pt x="139917" y="282527"/>
                    <a:pt x="130438" y="278591"/>
                    <a:pt x="123461" y="271587"/>
                  </a:cubicBezTo>
                  <a:lnTo>
                    <a:pt x="4519" y="152204"/>
                  </a:lnTo>
                  <a:cubicBezTo>
                    <a:pt x="-1507" y="146155"/>
                    <a:pt x="-1507" y="136372"/>
                    <a:pt x="4519" y="130324"/>
                  </a:cubicBezTo>
                  <a:lnTo>
                    <a:pt x="123461" y="10940"/>
                  </a:lnTo>
                  <a:cubicBezTo>
                    <a:pt x="130438" y="3937"/>
                    <a:pt x="139917" y="0"/>
                    <a:pt x="149803" y="0"/>
                  </a:cubicBezTo>
                  <a:close/>
                </a:path>
              </a:pathLst>
            </a:custGeom>
            <a:solidFill>
              <a:srgbClr val="0B3D4D"/>
            </a:solidFill>
          </p:spPr>
        </p:sp>
        <p:sp>
          <p:nvSpPr>
            <p:cNvPr id="21" name="TextBox 21"/>
            <p:cNvSpPr txBox="1"/>
            <p:nvPr/>
          </p:nvSpPr>
          <p:spPr>
            <a:xfrm>
              <a:off x="0" y="-28575"/>
              <a:ext cx="511121" cy="311102"/>
            </a:xfrm>
            <a:prstGeom prst="rect">
              <a:avLst/>
            </a:prstGeom>
          </p:spPr>
          <p:txBody>
            <a:bodyPr lIns="50800" tIns="50800" rIns="50800" bIns="50800" rtlCol="0" anchor="ctr"/>
            <a:lstStyle/>
            <a:p>
              <a:pPr marL="0" lvl="0" indent="0" algn="ctr" rtl="1">
                <a:lnSpc>
                  <a:spcPts val="2659"/>
                </a:lnSpc>
              </a:pPr>
              <a:endParaRPr/>
            </a:p>
          </p:txBody>
        </p:sp>
      </p:grpSp>
      <p:grpSp>
        <p:nvGrpSpPr>
          <p:cNvPr id="22" name="Group 22"/>
          <p:cNvGrpSpPr/>
          <p:nvPr/>
        </p:nvGrpSpPr>
        <p:grpSpPr>
          <a:xfrm>
            <a:off x="-5631068" y="-788631"/>
            <a:ext cx="19442003" cy="1415772"/>
            <a:chOff x="0" y="0"/>
            <a:chExt cx="4272790" cy="311146"/>
          </a:xfrm>
        </p:grpSpPr>
        <p:sp>
          <p:nvSpPr>
            <p:cNvPr id="23" name="Freeform 23"/>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155164"/>
            </a:solidFill>
          </p:spPr>
        </p:sp>
        <p:sp>
          <p:nvSpPr>
            <p:cNvPr id="24" name="TextBox 24"/>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25" name="Freeform 25"/>
          <p:cNvSpPr/>
          <p:nvPr/>
        </p:nvSpPr>
        <p:spPr>
          <a:xfrm flipH="1">
            <a:off x="12082950" y="126855"/>
            <a:ext cx="798046" cy="226355"/>
          </a:xfrm>
          <a:custGeom>
            <a:avLst/>
            <a:gdLst/>
            <a:ahLst/>
            <a:cxnLst/>
            <a:rect l="l" t="t" r="r" b="b"/>
            <a:pathLst>
              <a:path w="798046" h="226355">
                <a:moveTo>
                  <a:pt x="798046" y="0"/>
                </a:moveTo>
                <a:lnTo>
                  <a:pt x="0" y="0"/>
                </a:lnTo>
                <a:lnTo>
                  <a:pt x="0" y="226355"/>
                </a:lnTo>
                <a:lnTo>
                  <a:pt x="798046" y="226355"/>
                </a:lnTo>
                <a:lnTo>
                  <a:pt x="798046"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6" name="Freeform 26"/>
          <p:cNvSpPr/>
          <p:nvPr/>
        </p:nvSpPr>
        <p:spPr>
          <a:xfrm flipH="1">
            <a:off x="6830276" y="9056152"/>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8">
              <a:alphaModFix amt="9999"/>
              <a:extLst>
                <a:ext uri="{96DAC541-7B7A-43D3-8B79-37D633B846F1}">
                  <asvg:svgBlip xmlns:asvg="http://schemas.microsoft.com/office/drawing/2016/SVG/main" r:embed="rId9"/>
                </a:ext>
              </a:extLst>
            </a:blip>
            <a:stretch>
              <a:fillRect/>
            </a:stretch>
          </a:blipFill>
        </p:spPr>
      </p:sp>
      <p:sp>
        <p:nvSpPr>
          <p:cNvPr id="27" name="Freeform 27"/>
          <p:cNvSpPr/>
          <p:nvPr/>
        </p:nvSpPr>
        <p:spPr>
          <a:xfrm flipH="1">
            <a:off x="-3624535" y="1989213"/>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8">
              <a:alphaModFix amt="9999"/>
              <a:extLst>
                <a:ext uri="{96DAC541-7B7A-43D3-8B79-37D633B846F1}">
                  <asvg:svgBlip xmlns:asvg="http://schemas.microsoft.com/office/drawing/2016/SVG/main" r:embed="rId9"/>
                </a:ext>
              </a:extLst>
            </a:blip>
            <a:stretch>
              <a:fillRect/>
            </a:stretch>
          </a:blipFill>
        </p:spPr>
      </p:sp>
      <p:grpSp>
        <p:nvGrpSpPr>
          <p:cNvPr id="28" name="Group 28"/>
          <p:cNvGrpSpPr/>
          <p:nvPr/>
        </p:nvGrpSpPr>
        <p:grpSpPr>
          <a:xfrm rot="-2700000">
            <a:off x="1279311" y="5328898"/>
            <a:ext cx="1159595" cy="7093376"/>
            <a:chOff x="0" y="0"/>
            <a:chExt cx="238600" cy="1459542"/>
          </a:xfrm>
        </p:grpSpPr>
        <p:sp>
          <p:nvSpPr>
            <p:cNvPr id="29" name="Freeform 29"/>
            <p:cNvSpPr/>
            <p:nvPr/>
          </p:nvSpPr>
          <p:spPr>
            <a:xfrm>
              <a:off x="0" y="0"/>
              <a:ext cx="238600" cy="1459542"/>
            </a:xfrm>
            <a:custGeom>
              <a:avLst/>
              <a:gdLst/>
              <a:ahLst/>
              <a:cxnLst/>
              <a:rect l="l" t="t" r="r" b="b"/>
              <a:pathLst>
                <a:path w="238600" h="1459542">
                  <a:moveTo>
                    <a:pt x="217736" y="0"/>
                  </a:moveTo>
                  <a:lnTo>
                    <a:pt x="20864" y="0"/>
                  </a:lnTo>
                  <a:cubicBezTo>
                    <a:pt x="9341" y="0"/>
                    <a:pt x="0" y="9341"/>
                    <a:pt x="0" y="20864"/>
                  </a:cubicBezTo>
                  <a:lnTo>
                    <a:pt x="0" y="1438679"/>
                  </a:lnTo>
                  <a:cubicBezTo>
                    <a:pt x="0" y="1450201"/>
                    <a:pt x="9341" y="1459542"/>
                    <a:pt x="20864" y="1459542"/>
                  </a:cubicBezTo>
                  <a:lnTo>
                    <a:pt x="217736" y="1459542"/>
                  </a:lnTo>
                  <a:cubicBezTo>
                    <a:pt x="229259" y="1459542"/>
                    <a:pt x="238600" y="1450201"/>
                    <a:pt x="238600" y="1438679"/>
                  </a:cubicBezTo>
                  <a:lnTo>
                    <a:pt x="238600" y="20864"/>
                  </a:lnTo>
                  <a:cubicBezTo>
                    <a:pt x="238600" y="9341"/>
                    <a:pt x="229259" y="0"/>
                    <a:pt x="217736" y="0"/>
                  </a:cubicBezTo>
                  <a:close/>
                </a:path>
              </a:pathLst>
            </a:custGeom>
            <a:solidFill>
              <a:srgbClr val="C9DEEF"/>
            </a:solidFill>
          </p:spPr>
        </p:sp>
        <p:sp>
          <p:nvSpPr>
            <p:cNvPr id="30" name="TextBox 30"/>
            <p:cNvSpPr txBox="1"/>
            <p:nvPr/>
          </p:nvSpPr>
          <p:spPr>
            <a:xfrm>
              <a:off x="0" y="-28575"/>
              <a:ext cx="238600" cy="1488117"/>
            </a:xfrm>
            <a:prstGeom prst="rect">
              <a:avLst/>
            </a:prstGeom>
          </p:spPr>
          <p:txBody>
            <a:bodyPr lIns="50800" tIns="50800" rIns="50800" bIns="50800" rtlCol="0" anchor="ctr"/>
            <a:lstStyle/>
            <a:p>
              <a:pPr marL="0" lvl="0" indent="0" algn="ctr" rtl="1">
                <a:lnSpc>
                  <a:spcPts val="2659"/>
                </a:lnSpc>
              </a:pPr>
              <a:endParaRPr/>
            </a:p>
          </p:txBody>
        </p:sp>
      </p:grpSp>
      <p:grpSp>
        <p:nvGrpSpPr>
          <p:cNvPr id="31" name="Group 31"/>
          <p:cNvGrpSpPr/>
          <p:nvPr/>
        </p:nvGrpSpPr>
        <p:grpSpPr>
          <a:xfrm>
            <a:off x="1346656" y="9109441"/>
            <a:ext cx="4561086" cy="1367523"/>
            <a:chOff x="0" y="0"/>
            <a:chExt cx="679129" cy="203619"/>
          </a:xfrm>
        </p:grpSpPr>
        <p:sp>
          <p:nvSpPr>
            <p:cNvPr id="32" name="Freeform 32"/>
            <p:cNvSpPr/>
            <p:nvPr/>
          </p:nvSpPr>
          <p:spPr>
            <a:xfrm>
              <a:off x="12912" y="0"/>
              <a:ext cx="653304" cy="203619"/>
            </a:xfrm>
            <a:custGeom>
              <a:avLst/>
              <a:gdLst/>
              <a:ahLst/>
              <a:cxnLst/>
              <a:rect l="l" t="t" r="r" b="b"/>
              <a:pathLst>
                <a:path w="653304" h="203619">
                  <a:moveTo>
                    <a:pt x="440951" y="0"/>
                  </a:moveTo>
                  <a:lnTo>
                    <a:pt x="9154" y="0"/>
                  </a:lnTo>
                  <a:cubicBezTo>
                    <a:pt x="5454" y="0"/>
                    <a:pt x="2117" y="2228"/>
                    <a:pt x="699" y="5646"/>
                  </a:cubicBezTo>
                  <a:cubicBezTo>
                    <a:pt x="-719" y="9064"/>
                    <a:pt x="61" y="13000"/>
                    <a:pt x="2675" y="15619"/>
                  </a:cubicBezTo>
                  <a:lnTo>
                    <a:pt x="174701" y="188000"/>
                  </a:lnTo>
                  <a:cubicBezTo>
                    <a:pt x="184680" y="198000"/>
                    <a:pt x="198227" y="203619"/>
                    <a:pt x="212354" y="203619"/>
                  </a:cubicBezTo>
                  <a:lnTo>
                    <a:pt x="644151" y="203619"/>
                  </a:lnTo>
                  <a:cubicBezTo>
                    <a:pt x="647851" y="203619"/>
                    <a:pt x="651188" y="201391"/>
                    <a:pt x="652606" y="197973"/>
                  </a:cubicBezTo>
                  <a:cubicBezTo>
                    <a:pt x="654024" y="194555"/>
                    <a:pt x="653244" y="190619"/>
                    <a:pt x="650630" y="188000"/>
                  </a:cubicBezTo>
                  <a:lnTo>
                    <a:pt x="478604" y="15619"/>
                  </a:lnTo>
                  <a:cubicBezTo>
                    <a:pt x="468625" y="5619"/>
                    <a:pt x="455078" y="0"/>
                    <a:pt x="440951" y="0"/>
                  </a:cubicBezTo>
                  <a:close/>
                </a:path>
              </a:pathLst>
            </a:custGeom>
            <a:solidFill>
              <a:srgbClr val="154457"/>
            </a:solidFill>
          </p:spPr>
        </p:sp>
        <p:sp>
          <p:nvSpPr>
            <p:cNvPr id="33" name="TextBox 33"/>
            <p:cNvSpPr txBox="1"/>
            <p:nvPr/>
          </p:nvSpPr>
          <p:spPr>
            <a:xfrm>
              <a:off x="101600" y="-28575"/>
              <a:ext cx="475929" cy="232194"/>
            </a:xfrm>
            <a:prstGeom prst="rect">
              <a:avLst/>
            </a:prstGeom>
          </p:spPr>
          <p:txBody>
            <a:bodyPr lIns="50800" tIns="50800" rIns="50800" bIns="50800" rtlCol="0" anchor="ctr"/>
            <a:lstStyle/>
            <a:p>
              <a:pPr marL="0" lvl="0" indent="0" algn="ctr" rtl="1">
                <a:lnSpc>
                  <a:spcPts val="2659"/>
                </a:lnSpc>
              </a:pPr>
              <a:endParaRPr/>
            </a:p>
          </p:txBody>
        </p:sp>
      </p:grpSp>
      <p:grpSp>
        <p:nvGrpSpPr>
          <p:cNvPr id="34" name="Group 34"/>
          <p:cNvGrpSpPr/>
          <p:nvPr/>
        </p:nvGrpSpPr>
        <p:grpSpPr>
          <a:xfrm>
            <a:off x="-1641329" y="9576894"/>
            <a:ext cx="7072821" cy="1071086"/>
            <a:chOff x="0" y="0"/>
            <a:chExt cx="1344580" cy="203619"/>
          </a:xfrm>
        </p:grpSpPr>
        <p:sp>
          <p:nvSpPr>
            <p:cNvPr id="35" name="Freeform 35"/>
            <p:cNvSpPr/>
            <p:nvPr/>
          </p:nvSpPr>
          <p:spPr>
            <a:xfrm>
              <a:off x="14092" y="0"/>
              <a:ext cx="1316397" cy="203619"/>
            </a:xfrm>
            <a:custGeom>
              <a:avLst/>
              <a:gdLst/>
              <a:ahLst/>
              <a:cxnLst/>
              <a:rect l="l" t="t" r="r" b="b"/>
              <a:pathLst>
                <a:path w="1316397" h="203619">
                  <a:moveTo>
                    <a:pt x="1103207" y="0"/>
                  </a:moveTo>
                  <a:lnTo>
                    <a:pt x="9989" y="0"/>
                  </a:lnTo>
                  <a:cubicBezTo>
                    <a:pt x="5951" y="0"/>
                    <a:pt x="2310" y="2432"/>
                    <a:pt x="762" y="6162"/>
                  </a:cubicBezTo>
                  <a:cubicBezTo>
                    <a:pt x="-785" y="9892"/>
                    <a:pt x="66" y="14187"/>
                    <a:pt x="2918" y="17046"/>
                  </a:cubicBezTo>
                  <a:lnTo>
                    <a:pt x="172098" y="186574"/>
                  </a:lnTo>
                  <a:cubicBezTo>
                    <a:pt x="182988" y="197486"/>
                    <a:pt x="197772" y="203619"/>
                    <a:pt x="213189" y="203619"/>
                  </a:cubicBezTo>
                  <a:lnTo>
                    <a:pt x="1306407" y="203619"/>
                  </a:lnTo>
                  <a:cubicBezTo>
                    <a:pt x="1310445" y="203619"/>
                    <a:pt x="1314087" y="201187"/>
                    <a:pt x="1315634" y="197457"/>
                  </a:cubicBezTo>
                  <a:cubicBezTo>
                    <a:pt x="1317181" y="193727"/>
                    <a:pt x="1316330" y="189432"/>
                    <a:pt x="1313478" y="186574"/>
                  </a:cubicBezTo>
                  <a:lnTo>
                    <a:pt x="1144299" y="17046"/>
                  </a:lnTo>
                  <a:cubicBezTo>
                    <a:pt x="1133408" y="6133"/>
                    <a:pt x="1118624" y="0"/>
                    <a:pt x="1103207" y="0"/>
                  </a:cubicBezTo>
                  <a:close/>
                </a:path>
              </a:pathLst>
            </a:custGeom>
            <a:solidFill>
              <a:srgbClr val="1D748B"/>
            </a:solidFill>
          </p:spPr>
        </p:sp>
        <p:sp>
          <p:nvSpPr>
            <p:cNvPr id="36" name="TextBox 36"/>
            <p:cNvSpPr txBox="1"/>
            <p:nvPr/>
          </p:nvSpPr>
          <p:spPr>
            <a:xfrm>
              <a:off x="101600" y="-28575"/>
              <a:ext cx="1141380" cy="232194"/>
            </a:xfrm>
            <a:prstGeom prst="rect">
              <a:avLst/>
            </a:prstGeom>
          </p:spPr>
          <p:txBody>
            <a:bodyPr lIns="50800" tIns="50800" rIns="50800" bIns="50800" rtlCol="0" anchor="ctr"/>
            <a:lstStyle/>
            <a:p>
              <a:pPr marL="0" lvl="0" indent="0" algn="ctr" rtl="1">
                <a:lnSpc>
                  <a:spcPts val="2659"/>
                </a:lnSpc>
              </a:pPr>
              <a:endParaRPr/>
            </a:p>
          </p:txBody>
        </p:sp>
      </p:grpSp>
      <p:grpSp>
        <p:nvGrpSpPr>
          <p:cNvPr id="37" name="Group 37"/>
          <p:cNvGrpSpPr/>
          <p:nvPr/>
        </p:nvGrpSpPr>
        <p:grpSpPr>
          <a:xfrm rot="-2700000">
            <a:off x="-289776" y="5150304"/>
            <a:ext cx="654456" cy="7093376"/>
            <a:chOff x="0" y="0"/>
            <a:chExt cx="134662" cy="1459542"/>
          </a:xfrm>
        </p:grpSpPr>
        <p:sp>
          <p:nvSpPr>
            <p:cNvPr id="38" name="Freeform 38"/>
            <p:cNvSpPr/>
            <p:nvPr/>
          </p:nvSpPr>
          <p:spPr>
            <a:xfrm>
              <a:off x="0" y="0"/>
              <a:ext cx="134662" cy="1459542"/>
            </a:xfrm>
            <a:custGeom>
              <a:avLst/>
              <a:gdLst/>
              <a:ahLst/>
              <a:cxnLst/>
              <a:rect l="l" t="t" r="r" b="b"/>
              <a:pathLst>
                <a:path w="134662" h="1459542">
                  <a:moveTo>
                    <a:pt x="97694" y="0"/>
                  </a:moveTo>
                  <a:lnTo>
                    <a:pt x="36967" y="0"/>
                  </a:lnTo>
                  <a:cubicBezTo>
                    <a:pt x="16551" y="0"/>
                    <a:pt x="0" y="16551"/>
                    <a:pt x="0" y="36967"/>
                  </a:cubicBezTo>
                  <a:lnTo>
                    <a:pt x="0" y="1422575"/>
                  </a:lnTo>
                  <a:cubicBezTo>
                    <a:pt x="0" y="1442992"/>
                    <a:pt x="16551" y="1459542"/>
                    <a:pt x="36967" y="1459542"/>
                  </a:cubicBezTo>
                  <a:lnTo>
                    <a:pt x="97694" y="1459542"/>
                  </a:lnTo>
                  <a:cubicBezTo>
                    <a:pt x="118111" y="1459542"/>
                    <a:pt x="134662" y="1442992"/>
                    <a:pt x="134662" y="1422575"/>
                  </a:cubicBezTo>
                  <a:lnTo>
                    <a:pt x="134662" y="36967"/>
                  </a:lnTo>
                  <a:cubicBezTo>
                    <a:pt x="134662" y="16551"/>
                    <a:pt x="118111" y="0"/>
                    <a:pt x="97694" y="0"/>
                  </a:cubicBezTo>
                  <a:close/>
                </a:path>
              </a:pathLst>
            </a:custGeom>
            <a:solidFill>
              <a:srgbClr val="0B3D4D"/>
            </a:solidFill>
          </p:spPr>
        </p:sp>
        <p:sp>
          <p:nvSpPr>
            <p:cNvPr id="39" name="TextBox 39"/>
            <p:cNvSpPr txBox="1"/>
            <p:nvPr/>
          </p:nvSpPr>
          <p:spPr>
            <a:xfrm>
              <a:off x="0" y="-28575"/>
              <a:ext cx="134662" cy="1488117"/>
            </a:xfrm>
            <a:prstGeom prst="rect">
              <a:avLst/>
            </a:prstGeom>
          </p:spPr>
          <p:txBody>
            <a:bodyPr lIns="50800" tIns="50800" rIns="50800" bIns="50800" rtlCol="0" anchor="ctr"/>
            <a:lstStyle/>
            <a:p>
              <a:pPr marL="0" lvl="0" indent="0" algn="ctr" rtl="1">
                <a:lnSpc>
                  <a:spcPts val="2659"/>
                </a:lnSpc>
              </a:pPr>
              <a:endParaRPr/>
            </a:p>
          </p:txBody>
        </p:sp>
      </p:grpSp>
      <p:grpSp>
        <p:nvGrpSpPr>
          <p:cNvPr id="40" name="Group 40"/>
          <p:cNvGrpSpPr/>
          <p:nvPr/>
        </p:nvGrpSpPr>
        <p:grpSpPr>
          <a:xfrm rot="-2700000">
            <a:off x="-1422974" y="5061007"/>
            <a:ext cx="907026" cy="7093376"/>
            <a:chOff x="0" y="0"/>
            <a:chExt cx="186631" cy="1459542"/>
          </a:xfrm>
        </p:grpSpPr>
        <p:sp>
          <p:nvSpPr>
            <p:cNvPr id="41" name="Freeform 41"/>
            <p:cNvSpPr/>
            <p:nvPr/>
          </p:nvSpPr>
          <p:spPr>
            <a:xfrm>
              <a:off x="0" y="0"/>
              <a:ext cx="186631" cy="1459542"/>
            </a:xfrm>
            <a:custGeom>
              <a:avLst/>
              <a:gdLst/>
              <a:ahLst/>
              <a:cxnLst/>
              <a:rect l="l" t="t" r="r" b="b"/>
              <a:pathLst>
                <a:path w="186631" h="1459542">
                  <a:moveTo>
                    <a:pt x="159957" y="0"/>
                  </a:moveTo>
                  <a:lnTo>
                    <a:pt x="26673" y="0"/>
                  </a:lnTo>
                  <a:cubicBezTo>
                    <a:pt x="19599" y="0"/>
                    <a:pt x="12815" y="2810"/>
                    <a:pt x="7812" y="7812"/>
                  </a:cubicBezTo>
                  <a:cubicBezTo>
                    <a:pt x="2810" y="12815"/>
                    <a:pt x="0" y="19599"/>
                    <a:pt x="0" y="26673"/>
                  </a:cubicBezTo>
                  <a:lnTo>
                    <a:pt x="0" y="1432869"/>
                  </a:lnTo>
                  <a:cubicBezTo>
                    <a:pt x="0" y="1439943"/>
                    <a:pt x="2810" y="1446728"/>
                    <a:pt x="7812" y="1451730"/>
                  </a:cubicBezTo>
                  <a:cubicBezTo>
                    <a:pt x="12815" y="1456732"/>
                    <a:pt x="19599" y="1459542"/>
                    <a:pt x="26673" y="1459542"/>
                  </a:cubicBezTo>
                  <a:lnTo>
                    <a:pt x="159957" y="1459542"/>
                  </a:lnTo>
                  <a:cubicBezTo>
                    <a:pt x="167032" y="1459542"/>
                    <a:pt x="173816" y="1456732"/>
                    <a:pt x="178818" y="1451730"/>
                  </a:cubicBezTo>
                  <a:cubicBezTo>
                    <a:pt x="183821" y="1446728"/>
                    <a:pt x="186631" y="1439943"/>
                    <a:pt x="186631" y="1432869"/>
                  </a:cubicBezTo>
                  <a:lnTo>
                    <a:pt x="186631" y="26673"/>
                  </a:lnTo>
                  <a:cubicBezTo>
                    <a:pt x="186631" y="19599"/>
                    <a:pt x="183821" y="12815"/>
                    <a:pt x="178818" y="7812"/>
                  </a:cubicBezTo>
                  <a:cubicBezTo>
                    <a:pt x="173816" y="2810"/>
                    <a:pt x="167032" y="0"/>
                    <a:pt x="159957" y="0"/>
                  </a:cubicBezTo>
                  <a:close/>
                </a:path>
              </a:pathLst>
            </a:custGeom>
            <a:solidFill>
              <a:srgbClr val="1D748B"/>
            </a:solidFill>
          </p:spPr>
        </p:sp>
        <p:sp>
          <p:nvSpPr>
            <p:cNvPr id="42" name="TextBox 42"/>
            <p:cNvSpPr txBox="1"/>
            <p:nvPr/>
          </p:nvSpPr>
          <p:spPr>
            <a:xfrm>
              <a:off x="0" y="-28575"/>
              <a:ext cx="186631" cy="1488117"/>
            </a:xfrm>
            <a:prstGeom prst="rect">
              <a:avLst/>
            </a:prstGeom>
          </p:spPr>
          <p:txBody>
            <a:bodyPr lIns="50800" tIns="50800" rIns="50800" bIns="50800" rtlCol="0" anchor="ctr"/>
            <a:lstStyle/>
            <a:p>
              <a:pPr marL="0" lvl="0" indent="0" algn="ctr" rtl="1">
                <a:lnSpc>
                  <a:spcPts val="2659"/>
                </a:lnSpc>
              </a:pPr>
              <a:endParaRPr/>
            </a:p>
          </p:txBody>
        </p:sp>
      </p:grpSp>
      <p:sp>
        <p:nvSpPr>
          <p:cNvPr id="43" name="TextBox 43"/>
          <p:cNvSpPr txBox="1"/>
          <p:nvPr/>
        </p:nvSpPr>
        <p:spPr>
          <a:xfrm>
            <a:off x="1430130" y="2468589"/>
            <a:ext cx="11247936" cy="6485770"/>
          </a:xfrm>
          <a:prstGeom prst="rect">
            <a:avLst/>
          </a:prstGeom>
        </p:spPr>
        <p:txBody>
          <a:bodyPr lIns="0" tIns="0" rIns="0" bIns="0" rtlCol="0" anchor="t">
            <a:spAutoFit/>
          </a:bodyPr>
          <a:lstStyle/>
          <a:p>
            <a:pPr algn="just" rtl="1">
              <a:lnSpc>
                <a:spcPts val="11249"/>
              </a:lnSpc>
            </a:pPr>
            <a:r>
              <a:rPr lang="ar-EG" sz="4499" b="1">
                <a:solidFill>
                  <a:srgbClr val="0B3D4D"/>
                </a:solidFill>
                <a:latin typeface="Amiri Bold"/>
                <a:ea typeface="Amiri Bold"/>
                <a:cs typeface="Amiri Bold"/>
                <a:sym typeface="Amiri Bold"/>
                <a:rtl/>
              </a:rPr>
              <a:t> </a:t>
            </a:r>
            <a:r>
              <a:rPr lang="en-US" sz="4499" b="1">
                <a:solidFill>
                  <a:srgbClr val="0B3D4D"/>
                </a:solidFill>
                <a:latin typeface="Amiri Bold"/>
                <a:ea typeface="Amiri Bold"/>
                <a:cs typeface="Amiri Bold"/>
                <a:sym typeface="Amiri Bold"/>
              </a:rPr>
              <a:t>1</a:t>
            </a:r>
            <a:r>
              <a:rPr lang="ar-EG" sz="4499" b="1">
                <a:solidFill>
                  <a:srgbClr val="0B3D4D"/>
                </a:solidFill>
                <a:latin typeface="Amiri Bold"/>
                <a:ea typeface="Amiri Bold"/>
                <a:cs typeface="Amiri Bold"/>
                <a:sym typeface="Amiri Bold"/>
                <a:rtl/>
              </a:rPr>
              <a:t>. فلسفة الفهم في السياق التربوي</a:t>
            </a:r>
          </a:p>
          <a:p>
            <a:pPr algn="just" rtl="1">
              <a:lnSpc>
                <a:spcPts val="6551"/>
              </a:lnSpc>
            </a:pPr>
            <a:r>
              <a:rPr lang="ar-EG" sz="4199" b="1">
                <a:solidFill>
                  <a:srgbClr val="0B3D4D"/>
                </a:solidFill>
                <a:latin typeface="Amiri Bold"/>
                <a:ea typeface="Amiri Bold"/>
                <a:cs typeface="Amiri Bold"/>
                <a:sym typeface="Amiri Bold"/>
                <a:rtl/>
              </a:rPr>
              <a:t>ينطلق المؤلف من ضرورة الابتعاد عن "استسهال الفهم" والعبور التأويلي السطحي للنصوص  ويؤكد أن الفهم نشاط ذهني وروحي وتفاعل قلبي يتجاوز مجرد الإدراك البصري . ومن مهام المدرسة الحديثة تحصين أدوات الفهم لدى المتعلم وتدريبه على استراتيجيات متنوعة تراعي الفوارق الذهنية، بدلاً من إجباره على اتباع خطوات قرائية نمطية تقتل روح الإبداع لديه.</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0" y="419572"/>
            <a:ext cx="17664212" cy="9009707"/>
          </a:xfrm>
          <a:prstGeom prst="rect">
            <a:avLst/>
          </a:prstGeom>
        </p:spPr>
        <p:txBody>
          <a:bodyPr lIns="0" tIns="0" rIns="0" bIns="0" rtlCol="0" anchor="t">
            <a:spAutoFit/>
          </a:bodyPr>
          <a:lstStyle/>
          <a:p>
            <a:pPr algn="just" rtl="1">
              <a:lnSpc>
                <a:spcPts val="11164"/>
              </a:lnSpc>
            </a:pPr>
            <a:r>
              <a:rPr lang="en-US" sz="5499" b="1">
                <a:solidFill>
                  <a:srgbClr val="000000"/>
                </a:solidFill>
                <a:latin typeface="Amiri Bold"/>
                <a:ea typeface="Amiri Bold"/>
                <a:cs typeface="Amiri Bold"/>
                <a:sym typeface="Amiri Bold"/>
              </a:rPr>
              <a:t>2</a:t>
            </a:r>
            <a:r>
              <a:rPr lang="ar-EG" sz="5499" b="1">
                <a:solidFill>
                  <a:srgbClr val="000000"/>
                </a:solidFill>
                <a:latin typeface="Amiri Bold"/>
                <a:ea typeface="Amiri Bold"/>
                <a:cs typeface="Amiri Bold"/>
                <a:sym typeface="Amiri Bold"/>
                <a:rtl/>
              </a:rPr>
              <a:t> مصادر تحصيل المعاني لدى المتعلم</a:t>
            </a:r>
          </a:p>
          <a:p>
            <a:pPr algn="just" rtl="1">
              <a:lnSpc>
                <a:spcPts val="10149"/>
              </a:lnSpc>
            </a:pPr>
            <a:r>
              <a:rPr lang="ar-EG" sz="4999" b="1">
                <a:solidFill>
                  <a:srgbClr val="000000"/>
                </a:solidFill>
                <a:latin typeface="Amiri Bold"/>
                <a:ea typeface="Amiri Bold"/>
                <a:cs typeface="Amiri Bold"/>
                <a:sym typeface="Amiri Bold"/>
                <a:rtl/>
              </a:rPr>
              <a:t>حدد الفصل ثلاثة سبل رئيسية لإدراك المعاني:</a:t>
            </a:r>
          </a:p>
          <a:p>
            <a:pPr marL="1079483" lvl="1" indent="-539741" algn="r" rtl="1">
              <a:lnSpc>
                <a:spcPts val="10149"/>
              </a:lnSpc>
              <a:buFont typeface="Arial"/>
              <a:buChar char="•"/>
            </a:pPr>
            <a:r>
              <a:rPr lang="ar-EG" sz="4999" b="1">
                <a:solidFill>
                  <a:srgbClr val="000000"/>
                </a:solidFill>
                <a:latin typeface="Amiri Bold"/>
                <a:ea typeface="Amiri Bold"/>
                <a:cs typeface="Amiri Bold"/>
                <a:sym typeface="Amiri Bold"/>
                <a:rtl/>
              </a:rPr>
              <a:t>الحواس الخمس: وهي الأبواب الأولى لتحصيل المعطيات الحسية .</a:t>
            </a:r>
          </a:p>
          <a:p>
            <a:pPr marL="1079483" lvl="1" indent="-539741" algn="r" rtl="1">
              <a:lnSpc>
                <a:spcPts val="10149"/>
              </a:lnSpc>
              <a:buFont typeface="Arial"/>
              <a:buChar char="•"/>
            </a:pPr>
            <a:r>
              <a:rPr lang="ar-EG" sz="4999" b="1">
                <a:solidFill>
                  <a:srgbClr val="000000"/>
                </a:solidFill>
                <a:latin typeface="Amiri Bold"/>
                <a:ea typeface="Amiri Bold"/>
                <a:cs typeface="Amiri Bold"/>
                <a:sym typeface="Amiri Bold"/>
                <a:rtl/>
              </a:rPr>
              <a:t>العقل: ويُستخدم لبناء وفهم المفاهيم المجردة (مثل الحرية والعدل) أو تخيل المحسوسات الغائبة .</a:t>
            </a:r>
          </a:p>
          <a:p>
            <a:pPr marL="1079483" lvl="1" indent="-539741" algn="r" rtl="1">
              <a:lnSpc>
                <a:spcPts val="10149"/>
              </a:lnSpc>
              <a:buFont typeface="Arial"/>
              <a:buChar char="•"/>
            </a:pPr>
            <a:r>
              <a:rPr lang="ar-EG" sz="4999" b="1">
                <a:solidFill>
                  <a:srgbClr val="000000"/>
                </a:solidFill>
                <a:latin typeface="Amiri Bold"/>
                <a:ea typeface="Amiri Bold"/>
                <a:cs typeface="Amiri Bold"/>
                <a:sym typeface="Amiri Bold"/>
                <a:rtl/>
              </a:rPr>
              <a:t>الوحي (الخبر الصادق): ويختص بإدراك الغيبيات التي لا تدركها الحواس أو العقل وحده، مثل عالم الملكوت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368405" y="523875"/>
            <a:ext cx="17551190" cy="9174616"/>
          </a:xfrm>
          <a:prstGeom prst="rect">
            <a:avLst/>
          </a:prstGeom>
        </p:spPr>
        <p:txBody>
          <a:bodyPr lIns="0" tIns="0" rIns="0" bIns="0" rtlCol="0" anchor="t">
            <a:spAutoFit/>
          </a:bodyPr>
          <a:lstStyle/>
          <a:p>
            <a:pPr algn="just" rtl="1">
              <a:lnSpc>
                <a:spcPts val="11983"/>
              </a:lnSpc>
            </a:pPr>
            <a:r>
              <a:rPr lang="en-US" sz="5599" b="1">
                <a:solidFill>
                  <a:srgbClr val="000000"/>
                </a:solidFill>
                <a:latin typeface="Amiri Bold"/>
                <a:ea typeface="Amiri Bold"/>
                <a:cs typeface="Amiri Bold"/>
                <a:sym typeface="Amiri Bold"/>
              </a:rPr>
              <a:t>3</a:t>
            </a:r>
            <a:r>
              <a:rPr lang="ar-EG" sz="5599" b="1">
                <a:solidFill>
                  <a:srgbClr val="000000"/>
                </a:solidFill>
                <a:latin typeface="Amiri Bold"/>
                <a:ea typeface="Amiri Bold"/>
                <a:cs typeface="Amiri Bold"/>
                <a:sym typeface="Amiri Bold"/>
                <a:rtl/>
              </a:rPr>
              <a:t> مبادئ الاستراتيجيات القرائية</a:t>
            </a:r>
          </a:p>
          <a:p>
            <a:pPr algn="just" rtl="1">
              <a:lnSpc>
                <a:spcPts val="8773"/>
              </a:lnSpc>
            </a:pPr>
            <a:r>
              <a:rPr lang="ar-EG" sz="4099" b="1">
                <a:solidFill>
                  <a:srgbClr val="000000"/>
                </a:solidFill>
                <a:latin typeface="Amiri Bold"/>
                <a:ea typeface="Amiri Bold"/>
                <a:cs typeface="Amiri Bold"/>
                <a:sym typeface="Amiri Bold"/>
                <a:rtl/>
              </a:rPr>
              <a:t>يشير الكتاب إلى أن امتلاك المدرس لاستراتيجيات قرائية متعددة يعد دليلاً على كفايته المنهجية  . وتستند هذه الاستراتيجيات إلى عدة مبادئ:</a:t>
            </a:r>
          </a:p>
          <a:p>
            <a:pPr marL="885178" lvl="1" indent="-442589" algn="r" rtl="1">
              <a:lnSpc>
                <a:spcPts val="8773"/>
              </a:lnSpc>
              <a:buFont typeface="Arial"/>
              <a:buChar char="•"/>
            </a:pPr>
            <a:r>
              <a:rPr lang="ar-EG" sz="4099" b="1">
                <a:solidFill>
                  <a:srgbClr val="000000"/>
                </a:solidFill>
                <a:latin typeface="Amiri Bold"/>
                <a:ea typeface="Amiri Bold"/>
                <a:cs typeface="Amiri Bold"/>
                <a:sym typeface="Amiri Bold"/>
                <a:rtl/>
              </a:rPr>
              <a:t>اختلاف النصوص: مراعاة التباين في الوضوح والغموض، والطول والقصر، والأنماط الأسلوبية .</a:t>
            </a:r>
          </a:p>
          <a:p>
            <a:pPr marL="885178" lvl="1" indent="-442589" algn="r" rtl="1">
              <a:lnSpc>
                <a:spcPts val="8773"/>
              </a:lnSpc>
              <a:buFont typeface="Arial"/>
              <a:buChar char="•"/>
            </a:pPr>
            <a:r>
              <a:rPr lang="ar-EG" sz="4099" b="1">
                <a:solidFill>
                  <a:srgbClr val="000000"/>
                </a:solidFill>
                <a:latin typeface="Amiri Bold"/>
                <a:ea typeface="Amiri Bold"/>
                <a:cs typeface="Amiri Bold"/>
                <a:sym typeface="Amiri Bold"/>
                <a:rtl/>
              </a:rPr>
              <a:t> التدريب على المناورة: تعليم المتعلم كيف يغير طريقته في القراءة بناءً على نوع النص، بدلاً من التقيد الحرفي بأسئلة الكتاب المدرسي. </a:t>
            </a:r>
          </a:p>
          <a:p>
            <a:pPr marL="885178" lvl="1" indent="-442589" algn="r" rtl="1">
              <a:lnSpc>
                <a:spcPts val="8773"/>
              </a:lnSpc>
              <a:buFont typeface="Arial"/>
              <a:buChar char="•"/>
            </a:pPr>
            <a:r>
              <a:rPr lang="ar-EG" sz="4099" b="1">
                <a:solidFill>
                  <a:srgbClr val="000000"/>
                </a:solidFill>
                <a:latin typeface="Amiri Bold"/>
                <a:ea typeface="Amiri Bold"/>
                <a:cs typeface="Amiri Bold"/>
                <a:sym typeface="Amiri Bold"/>
                <a:rtl/>
              </a:rPr>
              <a:t>التعلم الذاتي: تحويل الفهم إلى مسؤولية ذاتية للمتعلم من خلال طرح أسئلته الخاصة ومناقشة المعاني مع زملائه.</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0" y="431344"/>
            <a:ext cx="18288000" cy="9445503"/>
          </a:xfrm>
          <a:prstGeom prst="rect">
            <a:avLst/>
          </a:prstGeom>
        </p:spPr>
        <p:txBody>
          <a:bodyPr lIns="0" tIns="0" rIns="0" bIns="0" rtlCol="0" anchor="t">
            <a:spAutoFit/>
          </a:bodyPr>
          <a:lstStyle/>
          <a:p>
            <a:pPr algn="ctr" rtl="1">
              <a:lnSpc>
                <a:spcPts val="8799"/>
              </a:lnSpc>
            </a:pPr>
            <a:r>
              <a:rPr lang="ar-EG" sz="4999" b="1">
                <a:solidFill>
                  <a:srgbClr val="000000"/>
                </a:solidFill>
                <a:latin typeface="Amiri Bold"/>
                <a:ea typeface="Amiri Bold"/>
                <a:cs typeface="Amiri Bold"/>
                <a:sym typeface="Amiri Bold"/>
                <a:rtl/>
              </a:rPr>
              <a:t> </a:t>
            </a:r>
            <a:r>
              <a:rPr lang="en-US" sz="4999" b="1">
                <a:solidFill>
                  <a:srgbClr val="000000"/>
                </a:solidFill>
                <a:latin typeface="Amiri Bold"/>
                <a:ea typeface="Amiri Bold"/>
                <a:cs typeface="Amiri Bold"/>
                <a:sym typeface="Amiri Bold"/>
              </a:rPr>
              <a:t>4</a:t>
            </a:r>
            <a:r>
              <a:rPr lang="ar-EG" sz="4999" b="1">
                <a:solidFill>
                  <a:srgbClr val="000000"/>
                </a:solidFill>
                <a:latin typeface="Amiri Bold"/>
                <a:ea typeface="Amiri Bold"/>
                <a:cs typeface="Amiri Bold"/>
                <a:sym typeface="Amiri Bold"/>
                <a:rtl/>
              </a:rPr>
              <a:t>. استراتيجيات متنوعة للفهم والتفهيم</a:t>
            </a:r>
          </a:p>
          <a:p>
            <a:pPr algn="ctr" rtl="1">
              <a:lnSpc>
                <a:spcPts val="7391"/>
              </a:lnSpc>
            </a:pPr>
            <a:r>
              <a:rPr lang="ar-EG" sz="4199" b="1">
                <a:solidFill>
                  <a:srgbClr val="000000"/>
                </a:solidFill>
                <a:latin typeface="Amiri Bold"/>
                <a:ea typeface="Amiri Bold"/>
                <a:cs typeface="Amiri Bold"/>
                <a:sym typeface="Amiri Bold"/>
                <a:rtl/>
              </a:rPr>
              <a:t>استعرض الفصل مجموعة واسعة من الاستراتيجيات التي يمكن للمدرسين اعتمادها، ومنها:</a:t>
            </a:r>
          </a:p>
          <a:p>
            <a:pPr marL="906767" lvl="1" indent="-453384" algn="r" rtl="1">
              <a:lnSpc>
                <a:spcPts val="7391"/>
              </a:lnSpc>
              <a:buFont typeface="Arial"/>
              <a:buChar char="•"/>
            </a:pPr>
            <a:r>
              <a:rPr lang="ar-EG" sz="4199" b="1">
                <a:solidFill>
                  <a:srgbClr val="000000"/>
                </a:solidFill>
                <a:latin typeface="Amiri Bold"/>
                <a:ea typeface="Amiri Bold"/>
                <a:cs typeface="Amiri Bold"/>
                <a:sym typeface="Amiri Bold"/>
                <a:rtl/>
              </a:rPr>
              <a:t>استراتيجية التموقع والربط: ربط النص بحياة المتعلم أو جعله يضع نفسه في موقع الكاتب .</a:t>
            </a:r>
          </a:p>
          <a:p>
            <a:pPr marL="906767" lvl="1" indent="-453384" algn="r" rtl="1">
              <a:lnSpc>
                <a:spcPts val="7391"/>
              </a:lnSpc>
              <a:buFont typeface="Arial"/>
              <a:buChar char="•"/>
            </a:pPr>
            <a:r>
              <a:rPr lang="ar-EG" sz="4199" b="1">
                <a:solidFill>
                  <a:srgbClr val="000000"/>
                </a:solidFill>
                <a:latin typeface="Amiri Bold"/>
                <a:ea typeface="Amiri Bold"/>
                <a:cs typeface="Amiri Bold"/>
                <a:sym typeface="Amiri Bold"/>
                <a:rtl/>
              </a:rPr>
              <a:t>استراتيجية التوقع والتخمين: الانطلاق من عتبات النص (العنوان، الصور) لتوقع المعنى ثم التحقق منه بالأدلة النصية. </a:t>
            </a:r>
          </a:p>
          <a:p>
            <a:pPr marL="906767" lvl="1" indent="-453384" algn="r" rtl="1">
              <a:lnSpc>
                <a:spcPts val="7391"/>
              </a:lnSpc>
              <a:buFont typeface="Arial"/>
              <a:buChar char="•"/>
            </a:pPr>
            <a:r>
              <a:rPr lang="ar-EG" sz="4199" b="1">
                <a:solidFill>
                  <a:srgbClr val="000000"/>
                </a:solidFill>
                <a:latin typeface="Amiri Bold"/>
                <a:ea typeface="Amiri Bold"/>
                <a:cs typeface="Amiri Bold"/>
                <a:sym typeface="Amiri Bold"/>
                <a:rtl/>
              </a:rPr>
              <a:t>استراتيجية التقابل: بناء المعنى من خلال المقارنة بين الذوات، الأمكنة، أو الأزمنة داخل النص. </a:t>
            </a:r>
          </a:p>
          <a:p>
            <a:pPr marL="906767" lvl="1" indent="-453384" algn="r" rtl="1">
              <a:lnSpc>
                <a:spcPts val="7391"/>
              </a:lnSpc>
              <a:buFont typeface="Arial"/>
              <a:buChar char="•"/>
            </a:pPr>
            <a:r>
              <a:rPr lang="ar-EG" sz="4199" b="1">
                <a:solidFill>
                  <a:srgbClr val="000000"/>
                </a:solidFill>
                <a:latin typeface="Amiri Bold"/>
                <a:ea typeface="Amiri Bold"/>
                <a:cs typeface="Amiri Bold"/>
                <a:sym typeface="Amiri Bold"/>
                <a:rtl/>
              </a:rPr>
              <a:t>استراتيجية الخرائط الدلالية: رسم مخططات بيانية توضح العلاقات بين المفاهيم المركزية والفرعية. </a:t>
            </a:r>
          </a:p>
          <a:p>
            <a:pPr marL="906767" lvl="1" indent="-453384" algn="r" rtl="1">
              <a:lnSpc>
                <a:spcPts val="7391"/>
              </a:lnSpc>
              <a:buFont typeface="Arial"/>
              <a:buChar char="•"/>
            </a:pPr>
            <a:r>
              <a:rPr lang="ar-EG" sz="4199" b="1">
                <a:solidFill>
                  <a:srgbClr val="000000"/>
                </a:solidFill>
                <a:latin typeface="Amiri Bold"/>
                <a:ea typeface="Amiri Bold"/>
                <a:cs typeface="Amiri Bold"/>
                <a:sym typeface="Amiri Bold"/>
                <a:rtl/>
              </a:rPr>
              <a:t>استراتيجية التساؤل: تدريب المتعلم على طرح أسئلة تحليلية ونقدية متدرجة المستويات (ظاهري، باطني، نقدي). </a:t>
            </a:r>
          </a:p>
          <a:p>
            <a:pPr marL="906767" lvl="1" indent="-453384" algn="r" rtl="1">
              <a:lnSpc>
                <a:spcPts val="7391"/>
              </a:lnSpc>
              <a:buFont typeface="Arial"/>
              <a:buChar char="•"/>
            </a:pPr>
            <a:r>
              <a:rPr lang="ar-EG" sz="4199" b="1">
                <a:solidFill>
                  <a:srgbClr val="000000"/>
                </a:solidFill>
                <a:latin typeface="Amiri Bold"/>
                <a:ea typeface="Amiri Bold"/>
                <a:cs typeface="Amiri Bold"/>
                <a:sym typeface="Amiri Bold"/>
                <a:rtl/>
              </a:rPr>
              <a:t>الاستراتيجية البلاغية: التركيز على النصوص ذات الطاقة التصويرية العالية لبيان أسرار الجمال الفني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369506" y="-464710"/>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6" name="TextBox 6"/>
          <p:cNvSpPr txBox="1"/>
          <p:nvPr/>
        </p:nvSpPr>
        <p:spPr>
          <a:xfrm>
            <a:off x="0" y="762000"/>
            <a:ext cx="18288000" cy="9002463"/>
          </a:xfrm>
          <a:prstGeom prst="rect">
            <a:avLst/>
          </a:prstGeom>
        </p:spPr>
        <p:txBody>
          <a:bodyPr lIns="0" tIns="0" rIns="0" bIns="0" rtlCol="0" anchor="t">
            <a:spAutoFit/>
          </a:bodyPr>
          <a:lstStyle/>
          <a:p>
            <a:pPr algn="just" rtl="1">
              <a:lnSpc>
                <a:spcPts val="9168"/>
              </a:lnSpc>
            </a:pPr>
            <a:r>
              <a:rPr lang="ar-EG" sz="5299" b="1">
                <a:solidFill>
                  <a:srgbClr val="000000"/>
                </a:solidFill>
                <a:latin typeface="Amiri Bold"/>
                <a:ea typeface="Amiri Bold"/>
                <a:cs typeface="Amiri Bold"/>
                <a:sym typeface="Amiri Bold"/>
                <a:rtl/>
              </a:rPr>
              <a:t> </a:t>
            </a:r>
            <a:r>
              <a:rPr lang="en-US" sz="5299" b="1">
                <a:solidFill>
                  <a:srgbClr val="000000"/>
                </a:solidFill>
                <a:latin typeface="Amiri Bold"/>
                <a:ea typeface="Amiri Bold"/>
                <a:cs typeface="Amiri Bold"/>
                <a:sym typeface="Amiri Bold"/>
              </a:rPr>
              <a:t>5</a:t>
            </a:r>
            <a:r>
              <a:rPr lang="ar-EG" sz="5299" b="1">
                <a:solidFill>
                  <a:srgbClr val="000000"/>
                </a:solidFill>
                <a:latin typeface="Amiri Bold"/>
                <a:ea typeface="Amiri Bold"/>
                <a:cs typeface="Amiri Bold"/>
                <a:sym typeface="Amiri Bold"/>
                <a:rtl/>
              </a:rPr>
              <a:t>. نموذج تطبيقي: الاستراتيجية التصاعدية</a:t>
            </a:r>
          </a:p>
          <a:p>
            <a:pPr algn="just" rtl="1">
              <a:lnSpc>
                <a:spcPts val="6919"/>
              </a:lnSpc>
            </a:pPr>
            <a:r>
              <a:rPr lang="ar-EG" sz="3999" b="1">
                <a:solidFill>
                  <a:srgbClr val="000000"/>
                </a:solidFill>
                <a:latin typeface="Amiri Bold"/>
                <a:ea typeface="Amiri Bold"/>
                <a:cs typeface="Amiri Bold"/>
                <a:sym typeface="Amiri Bold"/>
                <a:rtl/>
              </a:rPr>
              <a:t>قدم الفصل مثالاً تطبيقياً باستخدام آيات من سورة الإسراء (قصة آدم وإبليس) لبيان كيفية الانتقال من المستويات النصية الصغرى إلى السياقات الكبرى. </a:t>
            </a:r>
          </a:p>
          <a:p>
            <a:pPr algn="just" rtl="1">
              <a:lnSpc>
                <a:spcPts val="6919"/>
              </a:lnSpc>
            </a:pPr>
            <a:r>
              <a:rPr lang="ar-EG" sz="3999" b="1">
                <a:solidFill>
                  <a:srgbClr val="000000"/>
                </a:solidFill>
                <a:latin typeface="Amiri Bold"/>
                <a:ea typeface="Amiri Bold"/>
                <a:cs typeface="Amiri Bold"/>
                <a:sym typeface="Amiri Bold"/>
                <a:rtl/>
              </a:rPr>
              <a:t> ومن خلال هذا النموذج، يتعلم الطالب:</a:t>
            </a:r>
          </a:p>
          <a:p>
            <a:pPr marL="863588" lvl="1" indent="-431794" algn="r" rtl="1">
              <a:lnSpc>
                <a:spcPts val="6919"/>
              </a:lnSpc>
              <a:buFont typeface="Arial"/>
              <a:buChar char="•"/>
            </a:pPr>
            <a:r>
              <a:rPr lang="ar-EG" sz="3999" b="1">
                <a:solidFill>
                  <a:srgbClr val="000000"/>
                </a:solidFill>
                <a:latin typeface="Amiri Bold"/>
                <a:ea typeface="Amiri Bold"/>
                <a:cs typeface="Amiri Bold"/>
                <a:sym typeface="Amiri Bold"/>
                <a:rtl/>
              </a:rPr>
              <a:t>أهمية أسباب النزول  في فهم المعنى. </a:t>
            </a:r>
          </a:p>
          <a:p>
            <a:pPr marL="863588" lvl="1" indent="-431794" algn="r" rtl="1">
              <a:lnSpc>
                <a:spcPts val="6919"/>
              </a:lnSpc>
              <a:buFont typeface="Arial"/>
              <a:buChar char="•"/>
            </a:pPr>
            <a:r>
              <a:rPr lang="ar-EG" sz="3999" b="1">
                <a:solidFill>
                  <a:srgbClr val="000000"/>
                </a:solidFill>
                <a:latin typeface="Amiri Bold"/>
                <a:ea typeface="Amiri Bold"/>
                <a:cs typeface="Amiri Bold"/>
                <a:sym typeface="Amiri Bold"/>
                <a:rtl/>
              </a:rPr>
              <a:t>كيفية تذليل صعوبات المفردات الغامضة من خلال سياقها التركيبي. </a:t>
            </a:r>
          </a:p>
          <a:p>
            <a:pPr marL="863588" lvl="1" indent="-431794" algn="r" rtl="1">
              <a:lnSpc>
                <a:spcPts val="6919"/>
              </a:lnSpc>
              <a:buFont typeface="Arial"/>
              <a:buChar char="•"/>
            </a:pPr>
            <a:r>
              <a:rPr lang="ar-EG" sz="3999" b="1">
                <a:solidFill>
                  <a:srgbClr val="000000"/>
                </a:solidFill>
                <a:latin typeface="Amiri Bold"/>
                <a:ea typeface="Amiri Bold"/>
                <a:cs typeface="Amiri Bold"/>
                <a:sym typeface="Amiri Bold"/>
                <a:rtl/>
              </a:rPr>
              <a:t>ربط النص بالقضايا الوجودية الكبرى، مما يجعل التعلم ذا معنى بالنسبة له.</a:t>
            </a:r>
          </a:p>
          <a:p>
            <a:pPr algn="just" rtl="1">
              <a:lnSpc>
                <a:spcPts val="6919"/>
              </a:lnSpc>
            </a:pPr>
            <a:endParaRPr lang="ar-EG" sz="3999" b="1">
              <a:solidFill>
                <a:srgbClr val="000000"/>
              </a:solidFill>
              <a:latin typeface="Amiri Bold"/>
              <a:ea typeface="Amiri Bold"/>
              <a:cs typeface="Amiri Bold"/>
              <a:sym typeface="Amiri Bold"/>
              <a:rtl/>
            </a:endParaRPr>
          </a:p>
          <a:p>
            <a:pPr algn="just" rtl="1">
              <a:lnSpc>
                <a:spcPts val="6919"/>
              </a:lnSpc>
            </a:pPr>
            <a:r>
              <a:rPr lang="ar-EG" sz="3999" b="1">
                <a:solidFill>
                  <a:srgbClr val="000000"/>
                </a:solidFill>
                <a:latin typeface="Amiri Bold"/>
                <a:ea typeface="Amiri Bold"/>
                <a:cs typeface="Amiri Bold"/>
                <a:sym typeface="Amiri Bold"/>
                <a:rtl/>
              </a:rPr>
              <a:t>خلاصة القول : في هذا الجزء من الفصل هي أن تدريس الأدب والنصوص يجب أن يتحول من "تلقين المعاني" إلى "تعليم كيفيات الفهم"، لتمكين المتعلم من أدوات تمكنه من تحليل أي خطاب يواجهه مستقبلاً.</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14237974" y="6137070"/>
            <a:ext cx="9191075" cy="8042755"/>
            <a:chOff x="0" y="0"/>
            <a:chExt cx="452993" cy="396397"/>
          </a:xfrm>
        </p:grpSpPr>
        <p:sp>
          <p:nvSpPr>
            <p:cNvPr id="4" name="Freeform 4"/>
            <p:cNvSpPr/>
            <p:nvPr/>
          </p:nvSpPr>
          <p:spPr>
            <a:xfrm>
              <a:off x="14413" y="0"/>
              <a:ext cx="424167" cy="396397"/>
            </a:xfrm>
            <a:custGeom>
              <a:avLst/>
              <a:gdLst/>
              <a:ahLst/>
              <a:cxnLst/>
              <a:rect l="l" t="t" r="r" b="b"/>
              <a:pathLst>
                <a:path w="424167" h="396397">
                  <a:moveTo>
                    <a:pt x="198318" y="0"/>
                  </a:moveTo>
                  <a:lnTo>
                    <a:pt x="22650" y="0"/>
                  </a:lnTo>
                  <a:cubicBezTo>
                    <a:pt x="14759" y="0"/>
                    <a:pt x="7438" y="4106"/>
                    <a:pt x="3323" y="10839"/>
                  </a:cubicBezTo>
                  <a:cubicBezTo>
                    <a:pt x="-791" y="17571"/>
                    <a:pt x="-1105" y="25960"/>
                    <a:pt x="2494" y="32982"/>
                  </a:cubicBezTo>
                  <a:lnTo>
                    <a:pt x="171880" y="363415"/>
                  </a:lnTo>
                  <a:cubicBezTo>
                    <a:pt x="182259" y="383662"/>
                    <a:pt x="203097" y="396397"/>
                    <a:pt x="225850" y="396397"/>
                  </a:cubicBezTo>
                  <a:lnTo>
                    <a:pt x="401518" y="396397"/>
                  </a:lnTo>
                  <a:cubicBezTo>
                    <a:pt x="409408" y="396397"/>
                    <a:pt x="416730" y="392291"/>
                    <a:pt x="420844" y="385558"/>
                  </a:cubicBezTo>
                  <a:cubicBezTo>
                    <a:pt x="424958" y="378825"/>
                    <a:pt x="425273" y="370437"/>
                    <a:pt x="421673" y="363415"/>
                  </a:cubicBezTo>
                  <a:lnTo>
                    <a:pt x="252287" y="32982"/>
                  </a:lnTo>
                  <a:cubicBezTo>
                    <a:pt x="241908" y="12735"/>
                    <a:pt x="221070" y="0"/>
                    <a:pt x="198318" y="0"/>
                  </a:cubicBezTo>
                  <a:close/>
                </a:path>
              </a:pathLst>
            </a:custGeom>
            <a:solidFill>
              <a:srgbClr val="0B3D4D"/>
            </a:solidFill>
          </p:spPr>
        </p:sp>
        <p:sp>
          <p:nvSpPr>
            <p:cNvPr id="5" name="TextBox 5"/>
            <p:cNvSpPr txBox="1"/>
            <p:nvPr/>
          </p:nvSpPr>
          <p:spPr>
            <a:xfrm>
              <a:off x="101600" y="-28575"/>
              <a:ext cx="249793" cy="424972"/>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a:off x="15009028" y="-2326602"/>
            <a:ext cx="6698592" cy="4653205"/>
            <a:chOff x="0" y="0"/>
            <a:chExt cx="614626" cy="426952"/>
          </a:xfrm>
        </p:grpSpPr>
        <p:sp>
          <p:nvSpPr>
            <p:cNvPr id="7" name="Freeform 7"/>
            <p:cNvSpPr/>
            <p:nvPr/>
          </p:nvSpPr>
          <p:spPr>
            <a:xfrm>
              <a:off x="15756" y="0"/>
              <a:ext cx="583114" cy="426952"/>
            </a:xfrm>
            <a:custGeom>
              <a:avLst/>
              <a:gdLst/>
              <a:ahLst/>
              <a:cxnLst/>
              <a:rect l="l" t="t" r="r" b="b"/>
              <a:pathLst>
                <a:path w="583114" h="426952">
                  <a:moveTo>
                    <a:pt x="230207" y="0"/>
                  </a:moveTo>
                  <a:lnTo>
                    <a:pt x="556107" y="0"/>
                  </a:lnTo>
                  <a:cubicBezTo>
                    <a:pt x="565373" y="0"/>
                    <a:pt x="573993" y="4751"/>
                    <a:pt x="578941" y="12586"/>
                  </a:cubicBezTo>
                  <a:cubicBezTo>
                    <a:pt x="583889" y="20421"/>
                    <a:pt x="584475" y="30246"/>
                    <a:pt x="580493" y="38613"/>
                  </a:cubicBezTo>
                  <a:lnTo>
                    <a:pt x="414047" y="388339"/>
                  </a:lnTo>
                  <a:cubicBezTo>
                    <a:pt x="402821" y="411926"/>
                    <a:pt x="379029" y="426952"/>
                    <a:pt x="352907" y="426952"/>
                  </a:cubicBezTo>
                  <a:lnTo>
                    <a:pt x="27007" y="426952"/>
                  </a:lnTo>
                  <a:cubicBezTo>
                    <a:pt x="17740" y="426952"/>
                    <a:pt x="9121" y="422201"/>
                    <a:pt x="4173" y="414366"/>
                  </a:cubicBezTo>
                  <a:cubicBezTo>
                    <a:pt x="-776" y="406531"/>
                    <a:pt x="-1361" y="396707"/>
                    <a:pt x="2621" y="388339"/>
                  </a:cubicBezTo>
                  <a:lnTo>
                    <a:pt x="169067" y="38613"/>
                  </a:lnTo>
                  <a:cubicBezTo>
                    <a:pt x="180293" y="15026"/>
                    <a:pt x="204085" y="0"/>
                    <a:pt x="230207" y="0"/>
                  </a:cubicBezTo>
                  <a:close/>
                </a:path>
              </a:pathLst>
            </a:custGeom>
            <a:solidFill>
              <a:srgbClr val="0B3D4D"/>
            </a:solidFill>
          </p:spPr>
        </p:sp>
        <p:sp>
          <p:nvSpPr>
            <p:cNvPr id="8" name="TextBox 8"/>
            <p:cNvSpPr txBox="1"/>
            <p:nvPr/>
          </p:nvSpPr>
          <p:spPr>
            <a:xfrm>
              <a:off x="101600" y="-28575"/>
              <a:ext cx="411426" cy="455527"/>
            </a:xfrm>
            <a:prstGeom prst="rect">
              <a:avLst/>
            </a:prstGeom>
          </p:spPr>
          <p:txBody>
            <a:bodyPr lIns="50800" tIns="50800" rIns="50800" bIns="50800" rtlCol="0" anchor="ctr"/>
            <a:lstStyle/>
            <a:p>
              <a:pPr marL="0" lvl="0" indent="0" algn="ctr" rtl="1">
                <a:lnSpc>
                  <a:spcPts val="2659"/>
                </a:lnSpc>
              </a:pPr>
              <a:endParaRPr/>
            </a:p>
          </p:txBody>
        </p:sp>
      </p:grpSp>
      <p:grpSp>
        <p:nvGrpSpPr>
          <p:cNvPr id="9" name="Group 9"/>
          <p:cNvGrpSpPr/>
          <p:nvPr/>
        </p:nvGrpSpPr>
        <p:grpSpPr>
          <a:xfrm>
            <a:off x="17725346" y="-1955465"/>
            <a:ext cx="6770030" cy="4653205"/>
            <a:chOff x="0" y="0"/>
            <a:chExt cx="621180" cy="426952"/>
          </a:xfrm>
        </p:grpSpPr>
        <p:sp>
          <p:nvSpPr>
            <p:cNvPr id="10" name="Freeform 10"/>
            <p:cNvSpPr/>
            <p:nvPr/>
          </p:nvSpPr>
          <p:spPr>
            <a:xfrm>
              <a:off x="15590" y="0"/>
              <a:ext cx="590001" cy="426952"/>
            </a:xfrm>
            <a:custGeom>
              <a:avLst/>
              <a:gdLst/>
              <a:ahLst/>
              <a:cxnLst/>
              <a:rect l="l" t="t" r="r" b="b"/>
              <a:pathLst>
                <a:path w="590001" h="426952">
                  <a:moveTo>
                    <a:pt x="229922" y="0"/>
                  </a:moveTo>
                  <a:lnTo>
                    <a:pt x="563279" y="0"/>
                  </a:lnTo>
                  <a:cubicBezTo>
                    <a:pt x="572448" y="0"/>
                    <a:pt x="580976" y="4701"/>
                    <a:pt x="585872" y="12453"/>
                  </a:cubicBezTo>
                  <a:cubicBezTo>
                    <a:pt x="590768" y="20205"/>
                    <a:pt x="591348" y="29926"/>
                    <a:pt x="587407" y="38205"/>
                  </a:cubicBezTo>
                  <a:lnTo>
                    <a:pt x="420574" y="388747"/>
                  </a:lnTo>
                  <a:cubicBezTo>
                    <a:pt x="409466" y="412085"/>
                    <a:pt x="385925" y="426952"/>
                    <a:pt x="360079" y="426952"/>
                  </a:cubicBezTo>
                  <a:lnTo>
                    <a:pt x="26722" y="426952"/>
                  </a:lnTo>
                  <a:cubicBezTo>
                    <a:pt x="17553" y="426952"/>
                    <a:pt x="9024" y="422251"/>
                    <a:pt x="4128" y="414499"/>
                  </a:cubicBezTo>
                  <a:cubicBezTo>
                    <a:pt x="-768" y="406747"/>
                    <a:pt x="-1347" y="397026"/>
                    <a:pt x="2593" y="388747"/>
                  </a:cubicBezTo>
                  <a:lnTo>
                    <a:pt x="169427" y="38205"/>
                  </a:lnTo>
                  <a:cubicBezTo>
                    <a:pt x="180534" y="14867"/>
                    <a:pt x="204075" y="0"/>
                    <a:pt x="229922" y="0"/>
                  </a:cubicBezTo>
                  <a:close/>
                </a:path>
              </a:pathLst>
            </a:custGeom>
            <a:solidFill>
              <a:srgbClr val="0B3D4D"/>
            </a:solidFill>
          </p:spPr>
        </p:sp>
        <p:sp>
          <p:nvSpPr>
            <p:cNvPr id="11" name="TextBox 11"/>
            <p:cNvSpPr txBox="1"/>
            <p:nvPr/>
          </p:nvSpPr>
          <p:spPr>
            <a:xfrm>
              <a:off x="101600" y="-28575"/>
              <a:ext cx="417980" cy="455527"/>
            </a:xfrm>
            <a:prstGeom prst="rect">
              <a:avLst/>
            </a:prstGeom>
          </p:spPr>
          <p:txBody>
            <a:bodyPr lIns="50800" tIns="50800" rIns="50800" bIns="50800" rtlCol="0" anchor="ctr"/>
            <a:lstStyle/>
            <a:p>
              <a:pPr marL="0" lvl="0" indent="0" algn="ctr" rtl="1">
                <a:lnSpc>
                  <a:spcPts val="2659"/>
                </a:lnSpc>
              </a:pPr>
              <a:endParaRPr/>
            </a:p>
          </p:txBody>
        </p:sp>
      </p:grpSp>
      <p:sp>
        <p:nvSpPr>
          <p:cNvPr id="12" name="Freeform 12"/>
          <p:cNvSpPr/>
          <p:nvPr/>
        </p:nvSpPr>
        <p:spPr>
          <a:xfrm>
            <a:off x="16610215" y="694205"/>
            <a:ext cx="513715" cy="513715"/>
          </a:xfrm>
          <a:custGeom>
            <a:avLst/>
            <a:gdLst/>
            <a:ahLst/>
            <a:cxnLst/>
            <a:rect l="l" t="t" r="r" b="b"/>
            <a:pathLst>
              <a:path w="513715" h="513715">
                <a:moveTo>
                  <a:pt x="0" y="0"/>
                </a:moveTo>
                <a:lnTo>
                  <a:pt x="513716" y="0"/>
                </a:lnTo>
                <a:lnTo>
                  <a:pt x="513716" y="513715"/>
                </a:lnTo>
                <a:lnTo>
                  <a:pt x="0" y="513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3" name="Freeform 13"/>
          <p:cNvSpPr/>
          <p:nvPr/>
        </p:nvSpPr>
        <p:spPr>
          <a:xfrm flipH="1">
            <a:off x="13810935" y="1249802"/>
            <a:ext cx="5022576" cy="6602494"/>
          </a:xfrm>
          <a:custGeom>
            <a:avLst/>
            <a:gdLst/>
            <a:ahLst/>
            <a:cxnLst/>
            <a:rect l="l" t="t" r="r" b="b"/>
            <a:pathLst>
              <a:path w="5022576" h="6602494">
                <a:moveTo>
                  <a:pt x="5022576" y="0"/>
                </a:moveTo>
                <a:lnTo>
                  <a:pt x="0" y="0"/>
                </a:lnTo>
                <a:lnTo>
                  <a:pt x="0" y="6602494"/>
                </a:lnTo>
                <a:lnTo>
                  <a:pt x="5022576" y="6602494"/>
                </a:lnTo>
                <a:lnTo>
                  <a:pt x="5022576" y="0"/>
                </a:lnTo>
                <a:close/>
              </a:path>
            </a:pathLst>
          </a:custGeom>
          <a:blipFill>
            <a:blip r:embed="rId5"/>
            <a:stretch>
              <a:fillRect l="-31456"/>
            </a:stretch>
          </a:blipFill>
        </p:spPr>
      </p:sp>
      <p:grpSp>
        <p:nvGrpSpPr>
          <p:cNvPr id="14" name="Group 14"/>
          <p:cNvGrpSpPr/>
          <p:nvPr/>
        </p:nvGrpSpPr>
        <p:grpSpPr>
          <a:xfrm rot="-10800000">
            <a:off x="14513272" y="1723463"/>
            <a:ext cx="5221316" cy="6012339"/>
            <a:chOff x="0" y="0"/>
            <a:chExt cx="1934557" cy="2227640"/>
          </a:xfrm>
        </p:grpSpPr>
        <p:sp>
          <p:nvSpPr>
            <p:cNvPr id="15" name="Freeform 15"/>
            <p:cNvSpPr/>
            <p:nvPr/>
          </p:nvSpPr>
          <p:spPr>
            <a:xfrm rot="-10800000">
              <a:off x="-1" y="0"/>
              <a:ext cx="1934558" cy="2227640"/>
            </a:xfrm>
            <a:custGeom>
              <a:avLst/>
              <a:gdLst/>
              <a:ahLst/>
              <a:cxnLst/>
              <a:rect l="l" t="t" r="r" b="b"/>
              <a:pathLst>
                <a:path w="1934558" h="2227640">
                  <a:moveTo>
                    <a:pt x="1833071" y="2227640"/>
                  </a:moveTo>
                  <a:lnTo>
                    <a:pt x="782545" y="2227640"/>
                  </a:lnTo>
                  <a:cubicBezTo>
                    <a:pt x="726496" y="2227640"/>
                    <a:pt x="681059" y="2182203"/>
                    <a:pt x="681059" y="2126154"/>
                  </a:cubicBezTo>
                  <a:lnTo>
                    <a:pt x="681059" y="1733373"/>
                  </a:lnTo>
                  <a:cubicBezTo>
                    <a:pt x="681059" y="1706458"/>
                    <a:pt x="670367" y="1680644"/>
                    <a:pt x="651335" y="1661611"/>
                  </a:cubicBezTo>
                  <a:cubicBezTo>
                    <a:pt x="632303" y="1642579"/>
                    <a:pt x="606489" y="1631886"/>
                    <a:pt x="579573" y="1631886"/>
                  </a:cubicBezTo>
                  <a:lnTo>
                    <a:pt x="101486" y="1631886"/>
                  </a:lnTo>
                  <a:cubicBezTo>
                    <a:pt x="74570" y="1631886"/>
                    <a:pt x="48756" y="1621194"/>
                    <a:pt x="29724" y="1602162"/>
                  </a:cubicBezTo>
                  <a:cubicBezTo>
                    <a:pt x="10692" y="1583130"/>
                    <a:pt x="0" y="1557316"/>
                    <a:pt x="0" y="1530401"/>
                  </a:cubicBezTo>
                  <a:lnTo>
                    <a:pt x="0" y="101486"/>
                  </a:lnTo>
                  <a:cubicBezTo>
                    <a:pt x="0" y="45437"/>
                    <a:pt x="45437" y="0"/>
                    <a:pt x="101485" y="0"/>
                  </a:cubicBezTo>
                  <a:lnTo>
                    <a:pt x="1111105" y="0"/>
                  </a:lnTo>
                  <a:cubicBezTo>
                    <a:pt x="1167154" y="0"/>
                    <a:pt x="1212591" y="45437"/>
                    <a:pt x="1212591" y="101486"/>
                  </a:cubicBezTo>
                  <a:lnTo>
                    <a:pt x="1212591" y="1241035"/>
                  </a:lnTo>
                  <a:cubicBezTo>
                    <a:pt x="1212591" y="1267951"/>
                    <a:pt x="1223283" y="1293764"/>
                    <a:pt x="1242316" y="1312797"/>
                  </a:cubicBezTo>
                  <a:cubicBezTo>
                    <a:pt x="1270313" y="1331829"/>
                    <a:pt x="1322264" y="1342521"/>
                    <a:pt x="1376434" y="1342521"/>
                  </a:cubicBezTo>
                  <a:lnTo>
                    <a:pt x="1833072" y="1342521"/>
                  </a:lnTo>
                  <a:cubicBezTo>
                    <a:pt x="1859988" y="1342521"/>
                    <a:pt x="1885802" y="1353213"/>
                    <a:pt x="1904834" y="1372246"/>
                  </a:cubicBezTo>
                  <a:cubicBezTo>
                    <a:pt x="1923866" y="1391278"/>
                    <a:pt x="1934558" y="1417092"/>
                    <a:pt x="1934558" y="1444008"/>
                  </a:cubicBezTo>
                  <a:lnTo>
                    <a:pt x="1934558" y="2126154"/>
                  </a:lnTo>
                  <a:cubicBezTo>
                    <a:pt x="1934558" y="2153070"/>
                    <a:pt x="1923866" y="2178883"/>
                    <a:pt x="1904833" y="2197916"/>
                  </a:cubicBezTo>
                  <a:cubicBezTo>
                    <a:pt x="1885801" y="2216948"/>
                    <a:pt x="1859987" y="2227640"/>
                    <a:pt x="1833071" y="2227640"/>
                  </a:cubicBezTo>
                  <a:close/>
                </a:path>
              </a:pathLst>
            </a:custGeom>
            <a:blipFill>
              <a:blip r:embed="rId6"/>
              <a:stretch>
                <a:fillRect t="-3689" b="-3689"/>
              </a:stretch>
            </a:blipFill>
            <a:ln w="38100" cap="sq">
              <a:solidFill>
                <a:srgbClr val="083839"/>
              </a:solidFill>
              <a:prstDash val="solid"/>
              <a:miter/>
            </a:ln>
          </p:spPr>
        </p:sp>
      </p:grpSp>
      <p:grpSp>
        <p:nvGrpSpPr>
          <p:cNvPr id="16" name="Group 16"/>
          <p:cNvGrpSpPr/>
          <p:nvPr/>
        </p:nvGrpSpPr>
        <p:grpSpPr>
          <a:xfrm>
            <a:off x="17725346" y="1989213"/>
            <a:ext cx="3086100" cy="3614738"/>
            <a:chOff x="0" y="0"/>
            <a:chExt cx="812800" cy="952030"/>
          </a:xfrm>
        </p:grpSpPr>
        <p:sp>
          <p:nvSpPr>
            <p:cNvPr id="17" name="Freeform 17"/>
            <p:cNvSpPr/>
            <p:nvPr/>
          </p:nvSpPr>
          <p:spPr>
            <a:xfrm>
              <a:off x="0" y="0"/>
              <a:ext cx="812800" cy="952030"/>
            </a:xfrm>
            <a:custGeom>
              <a:avLst/>
              <a:gdLst/>
              <a:ahLst/>
              <a:cxnLst/>
              <a:rect l="l" t="t" r="r" b="b"/>
              <a:pathLst>
                <a:path w="812800" h="952030">
                  <a:moveTo>
                    <a:pt x="684859" y="0"/>
                  </a:moveTo>
                  <a:lnTo>
                    <a:pt x="127941" y="0"/>
                  </a:lnTo>
                  <a:cubicBezTo>
                    <a:pt x="94009" y="0"/>
                    <a:pt x="61467" y="13479"/>
                    <a:pt x="37473" y="37473"/>
                  </a:cubicBezTo>
                  <a:cubicBezTo>
                    <a:pt x="13479" y="61467"/>
                    <a:pt x="0" y="94009"/>
                    <a:pt x="0" y="127941"/>
                  </a:cubicBezTo>
                  <a:lnTo>
                    <a:pt x="0" y="824089"/>
                  </a:lnTo>
                  <a:cubicBezTo>
                    <a:pt x="0" y="858021"/>
                    <a:pt x="13479" y="890563"/>
                    <a:pt x="37473" y="914557"/>
                  </a:cubicBezTo>
                  <a:cubicBezTo>
                    <a:pt x="61467" y="938550"/>
                    <a:pt x="94009" y="952030"/>
                    <a:pt x="127941" y="952030"/>
                  </a:cubicBezTo>
                  <a:lnTo>
                    <a:pt x="684859" y="952030"/>
                  </a:lnTo>
                  <a:cubicBezTo>
                    <a:pt x="718791" y="952030"/>
                    <a:pt x="751333" y="938550"/>
                    <a:pt x="775327" y="914557"/>
                  </a:cubicBezTo>
                  <a:cubicBezTo>
                    <a:pt x="799321" y="890563"/>
                    <a:pt x="812800" y="858021"/>
                    <a:pt x="812800" y="824089"/>
                  </a:cubicBezTo>
                  <a:lnTo>
                    <a:pt x="812800" y="127941"/>
                  </a:lnTo>
                  <a:cubicBezTo>
                    <a:pt x="812800" y="94009"/>
                    <a:pt x="799321" y="61467"/>
                    <a:pt x="775327" y="37473"/>
                  </a:cubicBezTo>
                  <a:cubicBezTo>
                    <a:pt x="751333" y="13479"/>
                    <a:pt x="718791" y="0"/>
                    <a:pt x="684859" y="0"/>
                  </a:cubicBezTo>
                  <a:close/>
                </a:path>
              </a:pathLst>
            </a:custGeom>
            <a:solidFill>
              <a:srgbClr val="0B3D4D"/>
            </a:solidFill>
          </p:spPr>
        </p:sp>
        <p:sp>
          <p:nvSpPr>
            <p:cNvPr id="18" name="TextBox 18"/>
            <p:cNvSpPr txBox="1"/>
            <p:nvPr/>
          </p:nvSpPr>
          <p:spPr>
            <a:xfrm>
              <a:off x="0" y="-28575"/>
              <a:ext cx="812800" cy="980605"/>
            </a:xfrm>
            <a:prstGeom prst="rect">
              <a:avLst/>
            </a:prstGeom>
          </p:spPr>
          <p:txBody>
            <a:bodyPr lIns="50800" tIns="50800" rIns="50800" bIns="50800" rtlCol="0" anchor="ctr"/>
            <a:lstStyle/>
            <a:p>
              <a:pPr marL="0" lvl="0" indent="0" algn="ctr" rtl="1">
                <a:lnSpc>
                  <a:spcPts val="2659"/>
                </a:lnSpc>
              </a:pPr>
              <a:endParaRPr/>
            </a:p>
          </p:txBody>
        </p:sp>
      </p:grpSp>
      <p:sp>
        <p:nvSpPr>
          <p:cNvPr id="19" name="TextBox 19"/>
          <p:cNvSpPr txBox="1"/>
          <p:nvPr/>
        </p:nvSpPr>
        <p:spPr>
          <a:xfrm>
            <a:off x="3627199" y="238125"/>
            <a:ext cx="11054250" cy="1581150"/>
          </a:xfrm>
          <a:prstGeom prst="rect">
            <a:avLst/>
          </a:prstGeom>
        </p:spPr>
        <p:txBody>
          <a:bodyPr lIns="0" tIns="0" rIns="0" bIns="0" rtlCol="0" anchor="t">
            <a:spAutoFit/>
          </a:bodyPr>
          <a:lstStyle/>
          <a:p>
            <a:pPr marL="0" lvl="0" indent="0" algn="r" rtl="1">
              <a:lnSpc>
                <a:spcPts val="6283"/>
              </a:lnSpc>
            </a:pPr>
            <a:r>
              <a:rPr lang="ar-EG" sz="5236" b="1">
                <a:solidFill>
                  <a:srgbClr val="0B3D4D"/>
                </a:solidFill>
                <a:latin typeface="Siwa Bold"/>
                <a:ea typeface="Siwa Bold"/>
                <a:cs typeface="Siwa Bold"/>
                <a:sym typeface="Siwa Bold"/>
                <a:rtl/>
              </a:rPr>
              <a:t>الفصل السادس: استراتيجيات مركبة للمستويات التأهيلية والجامعية</a:t>
            </a:r>
          </a:p>
        </p:txBody>
      </p:sp>
      <p:grpSp>
        <p:nvGrpSpPr>
          <p:cNvPr id="20" name="Group 20"/>
          <p:cNvGrpSpPr/>
          <p:nvPr/>
        </p:nvGrpSpPr>
        <p:grpSpPr>
          <a:xfrm rot="-10800000">
            <a:off x="-6153294" y="-1780271"/>
            <a:ext cx="9023930" cy="4076463"/>
            <a:chOff x="0" y="0"/>
            <a:chExt cx="625421" cy="282527"/>
          </a:xfrm>
        </p:grpSpPr>
        <p:sp>
          <p:nvSpPr>
            <p:cNvPr id="21" name="Freeform 21"/>
            <p:cNvSpPr/>
            <p:nvPr/>
          </p:nvSpPr>
          <p:spPr>
            <a:xfrm>
              <a:off x="6380" y="0"/>
              <a:ext cx="619041" cy="282527"/>
            </a:xfrm>
            <a:custGeom>
              <a:avLst/>
              <a:gdLst/>
              <a:ahLst/>
              <a:cxnLst/>
              <a:rect l="l" t="t" r="r" b="b"/>
              <a:pathLst>
                <a:path w="619041" h="282527">
                  <a:moveTo>
                    <a:pt x="149803" y="0"/>
                  </a:moveTo>
                  <a:lnTo>
                    <a:pt x="603598" y="0"/>
                  </a:lnTo>
                  <a:cubicBezTo>
                    <a:pt x="607694" y="0"/>
                    <a:pt x="611622" y="1627"/>
                    <a:pt x="614518" y="4523"/>
                  </a:cubicBezTo>
                  <a:cubicBezTo>
                    <a:pt x="617414" y="7419"/>
                    <a:pt x="619041" y="11347"/>
                    <a:pt x="619041" y="15443"/>
                  </a:cubicBezTo>
                  <a:lnTo>
                    <a:pt x="619041" y="267084"/>
                  </a:lnTo>
                  <a:cubicBezTo>
                    <a:pt x="619041" y="271180"/>
                    <a:pt x="617414" y="275108"/>
                    <a:pt x="614518" y="278004"/>
                  </a:cubicBezTo>
                  <a:cubicBezTo>
                    <a:pt x="611622" y="280900"/>
                    <a:pt x="607694" y="282527"/>
                    <a:pt x="603598" y="282527"/>
                  </a:cubicBezTo>
                  <a:lnTo>
                    <a:pt x="149803" y="282527"/>
                  </a:lnTo>
                  <a:cubicBezTo>
                    <a:pt x="139917" y="282527"/>
                    <a:pt x="130438" y="278591"/>
                    <a:pt x="123461" y="271587"/>
                  </a:cubicBezTo>
                  <a:lnTo>
                    <a:pt x="4519" y="152204"/>
                  </a:lnTo>
                  <a:cubicBezTo>
                    <a:pt x="-1507" y="146155"/>
                    <a:pt x="-1507" y="136372"/>
                    <a:pt x="4519" y="130324"/>
                  </a:cubicBezTo>
                  <a:lnTo>
                    <a:pt x="123461" y="10940"/>
                  </a:lnTo>
                  <a:cubicBezTo>
                    <a:pt x="130438" y="3937"/>
                    <a:pt x="139917" y="0"/>
                    <a:pt x="149803" y="0"/>
                  </a:cubicBezTo>
                  <a:close/>
                </a:path>
              </a:pathLst>
            </a:custGeom>
            <a:solidFill>
              <a:srgbClr val="0B3D4D"/>
            </a:solidFill>
          </p:spPr>
        </p:sp>
        <p:sp>
          <p:nvSpPr>
            <p:cNvPr id="22" name="TextBox 22"/>
            <p:cNvSpPr txBox="1"/>
            <p:nvPr/>
          </p:nvSpPr>
          <p:spPr>
            <a:xfrm>
              <a:off x="0" y="-28575"/>
              <a:ext cx="511121" cy="311102"/>
            </a:xfrm>
            <a:prstGeom prst="rect">
              <a:avLst/>
            </a:prstGeom>
          </p:spPr>
          <p:txBody>
            <a:bodyPr lIns="50800" tIns="50800" rIns="50800" bIns="50800" rtlCol="0" anchor="ctr"/>
            <a:lstStyle/>
            <a:p>
              <a:pPr marL="0" lvl="0" indent="0" algn="ctr" rtl="1">
                <a:lnSpc>
                  <a:spcPts val="2659"/>
                </a:lnSpc>
              </a:pPr>
              <a:endParaRPr/>
            </a:p>
          </p:txBody>
        </p:sp>
      </p:grpSp>
      <p:grpSp>
        <p:nvGrpSpPr>
          <p:cNvPr id="23" name="Group 23"/>
          <p:cNvGrpSpPr/>
          <p:nvPr/>
        </p:nvGrpSpPr>
        <p:grpSpPr>
          <a:xfrm>
            <a:off x="-5631068" y="-968602"/>
            <a:ext cx="19442003" cy="1415772"/>
            <a:chOff x="0" y="0"/>
            <a:chExt cx="4272790" cy="311146"/>
          </a:xfrm>
        </p:grpSpPr>
        <p:sp>
          <p:nvSpPr>
            <p:cNvPr id="24" name="Freeform 2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155164"/>
            </a:solidFill>
          </p:spPr>
        </p:sp>
        <p:sp>
          <p:nvSpPr>
            <p:cNvPr id="25" name="TextBox 2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26" name="Freeform 26"/>
          <p:cNvSpPr/>
          <p:nvPr/>
        </p:nvSpPr>
        <p:spPr>
          <a:xfrm flipH="1">
            <a:off x="6830276" y="9056152"/>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7">
              <a:alphaModFix amt="9999"/>
              <a:extLst>
                <a:ext uri="{96DAC541-7B7A-43D3-8B79-37D633B846F1}">
                  <asvg:svgBlip xmlns:asvg="http://schemas.microsoft.com/office/drawing/2016/SVG/main" r:embed="rId8"/>
                </a:ext>
              </a:extLst>
            </a:blip>
            <a:stretch>
              <a:fillRect/>
            </a:stretch>
          </a:blipFill>
        </p:spPr>
      </p:sp>
      <p:sp>
        <p:nvSpPr>
          <p:cNvPr id="27" name="Freeform 27"/>
          <p:cNvSpPr/>
          <p:nvPr/>
        </p:nvSpPr>
        <p:spPr>
          <a:xfrm flipH="1">
            <a:off x="-3624535" y="1989213"/>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7">
              <a:alphaModFix amt="9999"/>
              <a:extLst>
                <a:ext uri="{96DAC541-7B7A-43D3-8B79-37D633B846F1}">
                  <asvg:svgBlip xmlns:asvg="http://schemas.microsoft.com/office/drawing/2016/SVG/main" r:embed="rId8"/>
                </a:ext>
              </a:extLst>
            </a:blip>
            <a:stretch>
              <a:fillRect/>
            </a:stretch>
          </a:blipFill>
        </p:spPr>
      </p:sp>
      <p:grpSp>
        <p:nvGrpSpPr>
          <p:cNvPr id="28" name="Group 28"/>
          <p:cNvGrpSpPr/>
          <p:nvPr/>
        </p:nvGrpSpPr>
        <p:grpSpPr>
          <a:xfrm rot="-2700000">
            <a:off x="592269" y="6081434"/>
            <a:ext cx="1159595" cy="7093376"/>
            <a:chOff x="0" y="0"/>
            <a:chExt cx="238600" cy="1459542"/>
          </a:xfrm>
        </p:grpSpPr>
        <p:sp>
          <p:nvSpPr>
            <p:cNvPr id="29" name="Freeform 29"/>
            <p:cNvSpPr/>
            <p:nvPr/>
          </p:nvSpPr>
          <p:spPr>
            <a:xfrm>
              <a:off x="0" y="0"/>
              <a:ext cx="238600" cy="1459542"/>
            </a:xfrm>
            <a:custGeom>
              <a:avLst/>
              <a:gdLst/>
              <a:ahLst/>
              <a:cxnLst/>
              <a:rect l="l" t="t" r="r" b="b"/>
              <a:pathLst>
                <a:path w="238600" h="1459542">
                  <a:moveTo>
                    <a:pt x="217736" y="0"/>
                  </a:moveTo>
                  <a:lnTo>
                    <a:pt x="20864" y="0"/>
                  </a:lnTo>
                  <a:cubicBezTo>
                    <a:pt x="9341" y="0"/>
                    <a:pt x="0" y="9341"/>
                    <a:pt x="0" y="20864"/>
                  </a:cubicBezTo>
                  <a:lnTo>
                    <a:pt x="0" y="1438679"/>
                  </a:lnTo>
                  <a:cubicBezTo>
                    <a:pt x="0" y="1450201"/>
                    <a:pt x="9341" y="1459542"/>
                    <a:pt x="20864" y="1459542"/>
                  </a:cubicBezTo>
                  <a:lnTo>
                    <a:pt x="217736" y="1459542"/>
                  </a:lnTo>
                  <a:cubicBezTo>
                    <a:pt x="229259" y="1459542"/>
                    <a:pt x="238600" y="1450201"/>
                    <a:pt x="238600" y="1438679"/>
                  </a:cubicBezTo>
                  <a:lnTo>
                    <a:pt x="238600" y="20864"/>
                  </a:lnTo>
                  <a:cubicBezTo>
                    <a:pt x="238600" y="9341"/>
                    <a:pt x="229259" y="0"/>
                    <a:pt x="217736" y="0"/>
                  </a:cubicBezTo>
                  <a:close/>
                </a:path>
              </a:pathLst>
            </a:custGeom>
            <a:solidFill>
              <a:srgbClr val="C9DEEF"/>
            </a:solidFill>
          </p:spPr>
        </p:sp>
        <p:sp>
          <p:nvSpPr>
            <p:cNvPr id="30" name="TextBox 30"/>
            <p:cNvSpPr txBox="1"/>
            <p:nvPr/>
          </p:nvSpPr>
          <p:spPr>
            <a:xfrm>
              <a:off x="0" y="-28575"/>
              <a:ext cx="238600" cy="1488117"/>
            </a:xfrm>
            <a:prstGeom prst="rect">
              <a:avLst/>
            </a:prstGeom>
          </p:spPr>
          <p:txBody>
            <a:bodyPr lIns="50800" tIns="50800" rIns="50800" bIns="50800" rtlCol="0" anchor="ctr"/>
            <a:lstStyle/>
            <a:p>
              <a:pPr marL="0" lvl="0" indent="0" algn="ctr" rtl="1">
                <a:lnSpc>
                  <a:spcPts val="2659"/>
                </a:lnSpc>
              </a:pPr>
              <a:endParaRPr/>
            </a:p>
          </p:txBody>
        </p:sp>
      </p:grpSp>
      <p:grpSp>
        <p:nvGrpSpPr>
          <p:cNvPr id="31" name="Group 31"/>
          <p:cNvGrpSpPr/>
          <p:nvPr/>
        </p:nvGrpSpPr>
        <p:grpSpPr>
          <a:xfrm>
            <a:off x="1028700" y="9817075"/>
            <a:ext cx="4561086" cy="1367523"/>
            <a:chOff x="0" y="0"/>
            <a:chExt cx="679129" cy="203619"/>
          </a:xfrm>
        </p:grpSpPr>
        <p:sp>
          <p:nvSpPr>
            <p:cNvPr id="32" name="Freeform 32"/>
            <p:cNvSpPr/>
            <p:nvPr/>
          </p:nvSpPr>
          <p:spPr>
            <a:xfrm>
              <a:off x="12912" y="0"/>
              <a:ext cx="653304" cy="203619"/>
            </a:xfrm>
            <a:custGeom>
              <a:avLst/>
              <a:gdLst/>
              <a:ahLst/>
              <a:cxnLst/>
              <a:rect l="l" t="t" r="r" b="b"/>
              <a:pathLst>
                <a:path w="653304" h="203619">
                  <a:moveTo>
                    <a:pt x="440951" y="0"/>
                  </a:moveTo>
                  <a:lnTo>
                    <a:pt x="9154" y="0"/>
                  </a:lnTo>
                  <a:cubicBezTo>
                    <a:pt x="5454" y="0"/>
                    <a:pt x="2117" y="2228"/>
                    <a:pt x="699" y="5646"/>
                  </a:cubicBezTo>
                  <a:cubicBezTo>
                    <a:pt x="-719" y="9064"/>
                    <a:pt x="61" y="13000"/>
                    <a:pt x="2675" y="15619"/>
                  </a:cubicBezTo>
                  <a:lnTo>
                    <a:pt x="174701" y="188000"/>
                  </a:lnTo>
                  <a:cubicBezTo>
                    <a:pt x="184680" y="198000"/>
                    <a:pt x="198227" y="203619"/>
                    <a:pt x="212354" y="203619"/>
                  </a:cubicBezTo>
                  <a:lnTo>
                    <a:pt x="644151" y="203619"/>
                  </a:lnTo>
                  <a:cubicBezTo>
                    <a:pt x="647851" y="203619"/>
                    <a:pt x="651188" y="201391"/>
                    <a:pt x="652606" y="197973"/>
                  </a:cubicBezTo>
                  <a:cubicBezTo>
                    <a:pt x="654024" y="194555"/>
                    <a:pt x="653244" y="190619"/>
                    <a:pt x="650630" y="188000"/>
                  </a:cubicBezTo>
                  <a:lnTo>
                    <a:pt x="478604" y="15619"/>
                  </a:lnTo>
                  <a:cubicBezTo>
                    <a:pt x="468625" y="5619"/>
                    <a:pt x="455078" y="0"/>
                    <a:pt x="440951" y="0"/>
                  </a:cubicBezTo>
                  <a:close/>
                </a:path>
              </a:pathLst>
            </a:custGeom>
            <a:solidFill>
              <a:srgbClr val="154457"/>
            </a:solidFill>
          </p:spPr>
        </p:sp>
        <p:sp>
          <p:nvSpPr>
            <p:cNvPr id="33" name="TextBox 33"/>
            <p:cNvSpPr txBox="1"/>
            <p:nvPr/>
          </p:nvSpPr>
          <p:spPr>
            <a:xfrm>
              <a:off x="101600" y="-28575"/>
              <a:ext cx="475929" cy="232194"/>
            </a:xfrm>
            <a:prstGeom prst="rect">
              <a:avLst/>
            </a:prstGeom>
          </p:spPr>
          <p:txBody>
            <a:bodyPr lIns="50800" tIns="50800" rIns="50800" bIns="50800" rtlCol="0" anchor="ctr"/>
            <a:lstStyle/>
            <a:p>
              <a:pPr marL="0" lvl="0" indent="0" algn="ctr" rtl="1">
                <a:lnSpc>
                  <a:spcPts val="2659"/>
                </a:lnSpc>
              </a:pPr>
              <a:endParaRPr/>
            </a:p>
          </p:txBody>
        </p:sp>
      </p:grpSp>
      <p:grpSp>
        <p:nvGrpSpPr>
          <p:cNvPr id="34" name="Group 34"/>
          <p:cNvGrpSpPr/>
          <p:nvPr/>
        </p:nvGrpSpPr>
        <p:grpSpPr>
          <a:xfrm>
            <a:off x="-1641329" y="10113511"/>
            <a:ext cx="7072821" cy="1071086"/>
            <a:chOff x="0" y="0"/>
            <a:chExt cx="1344580" cy="203619"/>
          </a:xfrm>
        </p:grpSpPr>
        <p:sp>
          <p:nvSpPr>
            <p:cNvPr id="35" name="Freeform 35"/>
            <p:cNvSpPr/>
            <p:nvPr/>
          </p:nvSpPr>
          <p:spPr>
            <a:xfrm>
              <a:off x="14092" y="0"/>
              <a:ext cx="1316397" cy="203619"/>
            </a:xfrm>
            <a:custGeom>
              <a:avLst/>
              <a:gdLst/>
              <a:ahLst/>
              <a:cxnLst/>
              <a:rect l="l" t="t" r="r" b="b"/>
              <a:pathLst>
                <a:path w="1316397" h="203619">
                  <a:moveTo>
                    <a:pt x="1103207" y="0"/>
                  </a:moveTo>
                  <a:lnTo>
                    <a:pt x="9989" y="0"/>
                  </a:lnTo>
                  <a:cubicBezTo>
                    <a:pt x="5951" y="0"/>
                    <a:pt x="2310" y="2432"/>
                    <a:pt x="762" y="6162"/>
                  </a:cubicBezTo>
                  <a:cubicBezTo>
                    <a:pt x="-785" y="9892"/>
                    <a:pt x="66" y="14187"/>
                    <a:pt x="2918" y="17046"/>
                  </a:cubicBezTo>
                  <a:lnTo>
                    <a:pt x="172098" y="186574"/>
                  </a:lnTo>
                  <a:cubicBezTo>
                    <a:pt x="182988" y="197486"/>
                    <a:pt x="197772" y="203619"/>
                    <a:pt x="213189" y="203619"/>
                  </a:cubicBezTo>
                  <a:lnTo>
                    <a:pt x="1306407" y="203619"/>
                  </a:lnTo>
                  <a:cubicBezTo>
                    <a:pt x="1310445" y="203619"/>
                    <a:pt x="1314087" y="201187"/>
                    <a:pt x="1315634" y="197457"/>
                  </a:cubicBezTo>
                  <a:cubicBezTo>
                    <a:pt x="1317181" y="193727"/>
                    <a:pt x="1316330" y="189432"/>
                    <a:pt x="1313478" y="186574"/>
                  </a:cubicBezTo>
                  <a:lnTo>
                    <a:pt x="1144299" y="17046"/>
                  </a:lnTo>
                  <a:cubicBezTo>
                    <a:pt x="1133408" y="6133"/>
                    <a:pt x="1118624" y="0"/>
                    <a:pt x="1103207" y="0"/>
                  </a:cubicBezTo>
                  <a:close/>
                </a:path>
              </a:pathLst>
            </a:custGeom>
            <a:solidFill>
              <a:srgbClr val="1D748B"/>
            </a:solidFill>
          </p:spPr>
        </p:sp>
        <p:sp>
          <p:nvSpPr>
            <p:cNvPr id="36" name="TextBox 36"/>
            <p:cNvSpPr txBox="1"/>
            <p:nvPr/>
          </p:nvSpPr>
          <p:spPr>
            <a:xfrm>
              <a:off x="101600" y="-28575"/>
              <a:ext cx="1141380" cy="232194"/>
            </a:xfrm>
            <a:prstGeom prst="rect">
              <a:avLst/>
            </a:prstGeom>
          </p:spPr>
          <p:txBody>
            <a:bodyPr lIns="50800" tIns="50800" rIns="50800" bIns="50800" rtlCol="0" anchor="ctr"/>
            <a:lstStyle/>
            <a:p>
              <a:pPr marL="0" lvl="0" indent="0" algn="ctr" rtl="1">
                <a:lnSpc>
                  <a:spcPts val="2659"/>
                </a:lnSpc>
              </a:pPr>
              <a:endParaRPr/>
            </a:p>
          </p:txBody>
        </p:sp>
      </p:grpSp>
      <p:grpSp>
        <p:nvGrpSpPr>
          <p:cNvPr id="37" name="Group 37"/>
          <p:cNvGrpSpPr/>
          <p:nvPr/>
        </p:nvGrpSpPr>
        <p:grpSpPr>
          <a:xfrm rot="-2700000">
            <a:off x="-289776" y="5150304"/>
            <a:ext cx="654456" cy="7093376"/>
            <a:chOff x="0" y="0"/>
            <a:chExt cx="134662" cy="1459542"/>
          </a:xfrm>
        </p:grpSpPr>
        <p:sp>
          <p:nvSpPr>
            <p:cNvPr id="38" name="Freeform 38"/>
            <p:cNvSpPr/>
            <p:nvPr/>
          </p:nvSpPr>
          <p:spPr>
            <a:xfrm>
              <a:off x="0" y="0"/>
              <a:ext cx="134662" cy="1459542"/>
            </a:xfrm>
            <a:custGeom>
              <a:avLst/>
              <a:gdLst/>
              <a:ahLst/>
              <a:cxnLst/>
              <a:rect l="l" t="t" r="r" b="b"/>
              <a:pathLst>
                <a:path w="134662" h="1459542">
                  <a:moveTo>
                    <a:pt x="97694" y="0"/>
                  </a:moveTo>
                  <a:lnTo>
                    <a:pt x="36967" y="0"/>
                  </a:lnTo>
                  <a:cubicBezTo>
                    <a:pt x="16551" y="0"/>
                    <a:pt x="0" y="16551"/>
                    <a:pt x="0" y="36967"/>
                  </a:cubicBezTo>
                  <a:lnTo>
                    <a:pt x="0" y="1422575"/>
                  </a:lnTo>
                  <a:cubicBezTo>
                    <a:pt x="0" y="1442992"/>
                    <a:pt x="16551" y="1459542"/>
                    <a:pt x="36967" y="1459542"/>
                  </a:cubicBezTo>
                  <a:lnTo>
                    <a:pt x="97694" y="1459542"/>
                  </a:lnTo>
                  <a:cubicBezTo>
                    <a:pt x="118111" y="1459542"/>
                    <a:pt x="134662" y="1442992"/>
                    <a:pt x="134662" y="1422575"/>
                  </a:cubicBezTo>
                  <a:lnTo>
                    <a:pt x="134662" y="36967"/>
                  </a:lnTo>
                  <a:cubicBezTo>
                    <a:pt x="134662" y="16551"/>
                    <a:pt x="118111" y="0"/>
                    <a:pt x="97694" y="0"/>
                  </a:cubicBezTo>
                  <a:close/>
                </a:path>
              </a:pathLst>
            </a:custGeom>
            <a:solidFill>
              <a:srgbClr val="0B3D4D"/>
            </a:solidFill>
          </p:spPr>
        </p:sp>
        <p:sp>
          <p:nvSpPr>
            <p:cNvPr id="39" name="TextBox 39"/>
            <p:cNvSpPr txBox="1"/>
            <p:nvPr/>
          </p:nvSpPr>
          <p:spPr>
            <a:xfrm>
              <a:off x="0" y="-28575"/>
              <a:ext cx="134662" cy="1488117"/>
            </a:xfrm>
            <a:prstGeom prst="rect">
              <a:avLst/>
            </a:prstGeom>
          </p:spPr>
          <p:txBody>
            <a:bodyPr lIns="50800" tIns="50800" rIns="50800" bIns="50800" rtlCol="0" anchor="ctr"/>
            <a:lstStyle/>
            <a:p>
              <a:pPr marL="0" lvl="0" indent="0" algn="ctr" rtl="1">
                <a:lnSpc>
                  <a:spcPts val="2659"/>
                </a:lnSpc>
              </a:pPr>
              <a:endParaRPr/>
            </a:p>
          </p:txBody>
        </p:sp>
      </p:grpSp>
      <p:grpSp>
        <p:nvGrpSpPr>
          <p:cNvPr id="40" name="Group 40"/>
          <p:cNvGrpSpPr/>
          <p:nvPr/>
        </p:nvGrpSpPr>
        <p:grpSpPr>
          <a:xfrm rot="-2700000">
            <a:off x="-1422974" y="5061007"/>
            <a:ext cx="907026" cy="7093376"/>
            <a:chOff x="0" y="0"/>
            <a:chExt cx="186631" cy="1459542"/>
          </a:xfrm>
        </p:grpSpPr>
        <p:sp>
          <p:nvSpPr>
            <p:cNvPr id="41" name="Freeform 41"/>
            <p:cNvSpPr/>
            <p:nvPr/>
          </p:nvSpPr>
          <p:spPr>
            <a:xfrm>
              <a:off x="0" y="0"/>
              <a:ext cx="186631" cy="1459542"/>
            </a:xfrm>
            <a:custGeom>
              <a:avLst/>
              <a:gdLst/>
              <a:ahLst/>
              <a:cxnLst/>
              <a:rect l="l" t="t" r="r" b="b"/>
              <a:pathLst>
                <a:path w="186631" h="1459542">
                  <a:moveTo>
                    <a:pt x="159957" y="0"/>
                  </a:moveTo>
                  <a:lnTo>
                    <a:pt x="26673" y="0"/>
                  </a:lnTo>
                  <a:cubicBezTo>
                    <a:pt x="19599" y="0"/>
                    <a:pt x="12815" y="2810"/>
                    <a:pt x="7812" y="7812"/>
                  </a:cubicBezTo>
                  <a:cubicBezTo>
                    <a:pt x="2810" y="12815"/>
                    <a:pt x="0" y="19599"/>
                    <a:pt x="0" y="26673"/>
                  </a:cubicBezTo>
                  <a:lnTo>
                    <a:pt x="0" y="1432869"/>
                  </a:lnTo>
                  <a:cubicBezTo>
                    <a:pt x="0" y="1439943"/>
                    <a:pt x="2810" y="1446728"/>
                    <a:pt x="7812" y="1451730"/>
                  </a:cubicBezTo>
                  <a:cubicBezTo>
                    <a:pt x="12815" y="1456732"/>
                    <a:pt x="19599" y="1459542"/>
                    <a:pt x="26673" y="1459542"/>
                  </a:cubicBezTo>
                  <a:lnTo>
                    <a:pt x="159957" y="1459542"/>
                  </a:lnTo>
                  <a:cubicBezTo>
                    <a:pt x="167032" y="1459542"/>
                    <a:pt x="173816" y="1456732"/>
                    <a:pt x="178818" y="1451730"/>
                  </a:cubicBezTo>
                  <a:cubicBezTo>
                    <a:pt x="183821" y="1446728"/>
                    <a:pt x="186631" y="1439943"/>
                    <a:pt x="186631" y="1432869"/>
                  </a:cubicBezTo>
                  <a:lnTo>
                    <a:pt x="186631" y="26673"/>
                  </a:lnTo>
                  <a:cubicBezTo>
                    <a:pt x="186631" y="19599"/>
                    <a:pt x="183821" y="12815"/>
                    <a:pt x="178818" y="7812"/>
                  </a:cubicBezTo>
                  <a:cubicBezTo>
                    <a:pt x="173816" y="2810"/>
                    <a:pt x="167032" y="0"/>
                    <a:pt x="159957" y="0"/>
                  </a:cubicBezTo>
                  <a:close/>
                </a:path>
              </a:pathLst>
            </a:custGeom>
            <a:solidFill>
              <a:srgbClr val="1D748B"/>
            </a:solidFill>
          </p:spPr>
        </p:sp>
        <p:sp>
          <p:nvSpPr>
            <p:cNvPr id="42" name="TextBox 42"/>
            <p:cNvSpPr txBox="1"/>
            <p:nvPr/>
          </p:nvSpPr>
          <p:spPr>
            <a:xfrm>
              <a:off x="0" y="-28575"/>
              <a:ext cx="186631" cy="1488117"/>
            </a:xfrm>
            <a:prstGeom prst="rect">
              <a:avLst/>
            </a:prstGeom>
          </p:spPr>
          <p:txBody>
            <a:bodyPr lIns="50800" tIns="50800" rIns="50800" bIns="50800" rtlCol="0" anchor="ctr"/>
            <a:lstStyle/>
            <a:p>
              <a:pPr marL="0" lvl="0" indent="0" algn="ctr" rtl="1">
                <a:lnSpc>
                  <a:spcPts val="2659"/>
                </a:lnSpc>
              </a:pPr>
              <a:endParaRPr/>
            </a:p>
          </p:txBody>
        </p:sp>
      </p:grpSp>
      <p:sp>
        <p:nvSpPr>
          <p:cNvPr id="43" name="TextBox 43"/>
          <p:cNvSpPr txBox="1"/>
          <p:nvPr/>
        </p:nvSpPr>
        <p:spPr>
          <a:xfrm>
            <a:off x="1172067" y="2029459"/>
            <a:ext cx="12743303" cy="8069835"/>
          </a:xfrm>
          <a:prstGeom prst="rect">
            <a:avLst/>
          </a:prstGeom>
        </p:spPr>
        <p:txBody>
          <a:bodyPr lIns="0" tIns="0" rIns="0" bIns="0" rtlCol="0" anchor="t">
            <a:spAutoFit/>
          </a:bodyPr>
          <a:lstStyle/>
          <a:p>
            <a:pPr algn="just" rtl="1">
              <a:lnSpc>
                <a:spcPts val="5337"/>
              </a:lnSpc>
            </a:pPr>
            <a:r>
              <a:rPr lang="ar-EG" sz="3399" b="1">
                <a:solidFill>
                  <a:srgbClr val="0B3D4D"/>
                </a:solidFill>
                <a:latin typeface="Amiri Bold"/>
                <a:ea typeface="Amiri Bold"/>
                <a:cs typeface="Amiri Bold"/>
                <a:sym typeface="Amiri Bold"/>
                <a:rtl/>
              </a:rPr>
              <a:t>يتحدث الفصل السادس عن استراتيجية التساند والتطالب التي تقوم  على ربط النص بمرجعيات خارجية (لغوية، نحوية، بلاغية، دلالية، ثقافية ومعرفية) لمساعدة القارئ على فهم المعنى الصحيح للنص.</a:t>
            </a:r>
          </a:p>
          <a:p>
            <a:pPr algn="just" rtl="1">
              <a:lnSpc>
                <a:spcPts val="5337"/>
              </a:lnSpc>
            </a:pPr>
            <a:r>
              <a:rPr lang="ar-EG" sz="3399" b="1">
                <a:solidFill>
                  <a:srgbClr val="0B3D4D"/>
                </a:solidFill>
                <a:latin typeface="Amiri Bold"/>
                <a:ea typeface="Amiri Bold"/>
                <a:cs typeface="Amiri Bold"/>
                <a:sym typeface="Amiri Bold"/>
                <a:rtl/>
              </a:rPr>
              <a:t>أهم الضوابط:</a:t>
            </a:r>
          </a:p>
          <a:p>
            <a:pPr algn="just" rtl="1">
              <a:lnSpc>
                <a:spcPts val="5337"/>
              </a:lnSpc>
            </a:pPr>
            <a:r>
              <a:rPr lang="ar-EG" sz="3399" b="1">
                <a:solidFill>
                  <a:srgbClr val="0B3D4D"/>
                </a:solidFill>
                <a:latin typeface="Amiri Bold"/>
                <a:ea typeface="Amiri Bold"/>
                <a:cs typeface="Amiri Bold"/>
                <a:sym typeface="Amiri Bold"/>
                <a:rtl/>
              </a:rPr>
              <a:t>أن يكون المعنى المستنتج منسجمًا مع ألفاظ النص ومدعومًا بدليل صحيح.</a:t>
            </a:r>
          </a:p>
          <a:p>
            <a:pPr algn="just" rtl="1">
              <a:lnSpc>
                <a:spcPts val="5337"/>
              </a:lnSpc>
            </a:pPr>
            <a:r>
              <a:rPr lang="ar-EG" sz="3399" b="1">
                <a:solidFill>
                  <a:srgbClr val="0B3D4D"/>
                </a:solidFill>
                <a:latin typeface="Amiri Bold"/>
                <a:ea typeface="Amiri Bold"/>
                <a:cs typeface="Amiri Bold"/>
                <a:sym typeface="Amiri Bold"/>
                <a:rtl/>
              </a:rPr>
              <a:t>الاعتماد على البنية القبلية والبعدية للنص في بناء المعنى.</a:t>
            </a:r>
          </a:p>
          <a:p>
            <a:pPr algn="just" rtl="1">
              <a:lnSpc>
                <a:spcPts val="5337"/>
              </a:lnSpc>
            </a:pPr>
            <a:r>
              <a:rPr lang="ar-EG" sz="3399" b="1">
                <a:solidFill>
                  <a:srgbClr val="0B3D4D"/>
                </a:solidFill>
                <a:latin typeface="Amiri Bold"/>
                <a:ea typeface="Amiri Bold"/>
                <a:cs typeface="Amiri Bold"/>
                <a:sym typeface="Amiri Bold"/>
                <a:rtl/>
              </a:rPr>
              <a:t>فهم المقصود من خلال سياق النص أو معرفة المؤلف ومصدر الخطاب.</a:t>
            </a:r>
          </a:p>
          <a:p>
            <a:pPr algn="just" rtl="1">
              <a:lnSpc>
                <a:spcPts val="5337"/>
              </a:lnSpc>
            </a:pPr>
            <a:r>
              <a:rPr lang="ar-EG" sz="3399" b="1">
                <a:solidFill>
                  <a:srgbClr val="0B3D4D"/>
                </a:solidFill>
                <a:latin typeface="Amiri Bold"/>
                <a:ea typeface="Amiri Bold"/>
                <a:cs typeface="Amiri Bold"/>
                <a:sym typeface="Amiri Bold"/>
                <a:rtl/>
              </a:rPr>
              <a:t>الترجيح بين المعاني المحتملة بالاستناد إلى السياق الخارجي (الاجتماعي، الثقافي، الزماني والمكاني).</a:t>
            </a:r>
          </a:p>
          <a:p>
            <a:pPr algn="just" rtl="1">
              <a:lnSpc>
                <a:spcPts val="5337"/>
              </a:lnSpc>
            </a:pPr>
            <a:r>
              <a:rPr lang="ar-EG" sz="3399" b="1">
                <a:solidFill>
                  <a:srgbClr val="0B3D4D"/>
                </a:solidFill>
                <a:latin typeface="Amiri Bold"/>
                <a:ea typeface="Amiri Bold"/>
                <a:cs typeface="Amiri Bold"/>
                <a:sym typeface="Amiri Bold"/>
                <a:rtl/>
              </a:rPr>
              <a:t>استحضار مقاصد النص إذا كانت معروفة مع التحقق من الأدلة.</a:t>
            </a:r>
          </a:p>
          <a:p>
            <a:pPr algn="just" rtl="1">
              <a:lnSpc>
                <a:spcPts val="5337"/>
              </a:lnSpc>
            </a:pPr>
            <a:r>
              <a:rPr lang="ar-EG" sz="3399" b="1">
                <a:solidFill>
                  <a:srgbClr val="0B3D4D"/>
                </a:solidFill>
                <a:latin typeface="Amiri Bold"/>
                <a:ea typeface="Amiri Bold"/>
                <a:cs typeface="Amiri Bold"/>
                <a:sym typeface="Amiri Bold"/>
                <a:rtl/>
              </a:rPr>
              <a:t>الاستفادة من المعارف السابقة مثل النصوص المشابهة والأمثال والشواهد الأدبية.</a:t>
            </a:r>
          </a:p>
          <a:p>
            <a:pPr algn="just" rtl="1">
              <a:lnSpc>
                <a:spcPts val="5337"/>
              </a:lnSpc>
            </a:pPr>
            <a:r>
              <a:rPr lang="ar-EG" sz="3399" b="1">
                <a:solidFill>
                  <a:srgbClr val="0B3D4D"/>
                </a:solidFill>
                <a:latin typeface="Amiri Bold"/>
                <a:ea typeface="Amiri Bold"/>
                <a:cs typeface="Amiri Bold"/>
                <a:sym typeface="Amiri Bold"/>
                <a:rtl/>
              </a:rPr>
              <a:t>استدعاء الخبرات والمفاهيم السابقة لتعزيز الفهم أو المقارنة بينها.</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1990603" y="-2981486"/>
            <a:ext cx="3292227" cy="4010186"/>
            <a:chOff x="0" y="0"/>
            <a:chExt cx="867089" cy="1056181"/>
          </a:xfrm>
        </p:grpSpPr>
        <p:sp>
          <p:nvSpPr>
            <p:cNvPr id="4" name="Freeform 4"/>
            <p:cNvSpPr/>
            <p:nvPr/>
          </p:nvSpPr>
          <p:spPr>
            <a:xfrm>
              <a:off x="0" y="0"/>
              <a:ext cx="867089" cy="1056181"/>
            </a:xfrm>
            <a:custGeom>
              <a:avLst/>
              <a:gdLst/>
              <a:ahLst/>
              <a:cxnLst/>
              <a:rect l="l" t="t" r="r" b="b"/>
              <a:pathLst>
                <a:path w="867089" h="1056181">
                  <a:moveTo>
                    <a:pt x="777729" y="0"/>
                  </a:moveTo>
                  <a:lnTo>
                    <a:pt x="89360" y="0"/>
                  </a:lnTo>
                  <a:cubicBezTo>
                    <a:pt x="40008" y="0"/>
                    <a:pt x="0" y="40008"/>
                    <a:pt x="0" y="89360"/>
                  </a:cubicBezTo>
                  <a:lnTo>
                    <a:pt x="0" y="966821"/>
                  </a:lnTo>
                  <a:cubicBezTo>
                    <a:pt x="0" y="1016173"/>
                    <a:pt x="40008" y="1056181"/>
                    <a:pt x="89360" y="1056181"/>
                  </a:cubicBezTo>
                  <a:lnTo>
                    <a:pt x="777729" y="1056181"/>
                  </a:lnTo>
                  <a:cubicBezTo>
                    <a:pt x="827081" y="1056181"/>
                    <a:pt x="867089" y="1016173"/>
                    <a:pt x="867089" y="966821"/>
                  </a:cubicBezTo>
                  <a:lnTo>
                    <a:pt x="867089" y="89360"/>
                  </a:lnTo>
                  <a:cubicBezTo>
                    <a:pt x="867089" y="40008"/>
                    <a:pt x="827081" y="0"/>
                    <a:pt x="777729" y="0"/>
                  </a:cubicBezTo>
                  <a:close/>
                </a:path>
              </a:pathLst>
            </a:custGeom>
            <a:solidFill>
              <a:srgbClr val="0B3D4D"/>
            </a:solidFill>
          </p:spPr>
        </p:sp>
        <p:sp>
          <p:nvSpPr>
            <p:cNvPr id="5" name="TextBox 5"/>
            <p:cNvSpPr txBox="1"/>
            <p:nvPr/>
          </p:nvSpPr>
          <p:spPr>
            <a:xfrm>
              <a:off x="0" y="-28575"/>
              <a:ext cx="867089" cy="1084756"/>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a:off x="-1413990" y="-2554949"/>
            <a:ext cx="2139002" cy="7714617"/>
            <a:chOff x="0" y="0"/>
            <a:chExt cx="563358" cy="2031833"/>
          </a:xfrm>
        </p:grpSpPr>
        <p:sp>
          <p:nvSpPr>
            <p:cNvPr id="7" name="Freeform 7"/>
            <p:cNvSpPr/>
            <p:nvPr/>
          </p:nvSpPr>
          <p:spPr>
            <a:xfrm>
              <a:off x="0" y="0"/>
              <a:ext cx="563358" cy="2031833"/>
            </a:xfrm>
            <a:custGeom>
              <a:avLst/>
              <a:gdLst/>
              <a:ahLst/>
              <a:cxnLst/>
              <a:rect l="l" t="t" r="r" b="b"/>
              <a:pathLst>
                <a:path w="563358" h="2031833">
                  <a:moveTo>
                    <a:pt x="425821" y="0"/>
                  </a:moveTo>
                  <a:lnTo>
                    <a:pt x="137538" y="0"/>
                  </a:lnTo>
                  <a:cubicBezTo>
                    <a:pt x="61578" y="0"/>
                    <a:pt x="0" y="61578"/>
                    <a:pt x="0" y="137538"/>
                  </a:cubicBezTo>
                  <a:lnTo>
                    <a:pt x="0" y="1894296"/>
                  </a:lnTo>
                  <a:cubicBezTo>
                    <a:pt x="0" y="1970256"/>
                    <a:pt x="61578" y="2031833"/>
                    <a:pt x="137538" y="2031833"/>
                  </a:cubicBezTo>
                  <a:lnTo>
                    <a:pt x="425821" y="2031833"/>
                  </a:lnTo>
                  <a:cubicBezTo>
                    <a:pt x="501781" y="2031833"/>
                    <a:pt x="563358" y="1970256"/>
                    <a:pt x="563358" y="1894296"/>
                  </a:cubicBezTo>
                  <a:lnTo>
                    <a:pt x="563358" y="137538"/>
                  </a:lnTo>
                  <a:cubicBezTo>
                    <a:pt x="563358" y="61578"/>
                    <a:pt x="501781" y="0"/>
                    <a:pt x="425821" y="0"/>
                  </a:cubicBezTo>
                  <a:close/>
                </a:path>
              </a:pathLst>
            </a:custGeom>
            <a:solidFill>
              <a:srgbClr val="155164"/>
            </a:solidFill>
          </p:spPr>
        </p:sp>
        <p:sp>
          <p:nvSpPr>
            <p:cNvPr id="8" name="TextBox 8"/>
            <p:cNvSpPr txBox="1"/>
            <p:nvPr/>
          </p:nvSpPr>
          <p:spPr>
            <a:xfrm>
              <a:off x="0" y="-28575"/>
              <a:ext cx="563358" cy="2060408"/>
            </a:xfrm>
            <a:prstGeom prst="rect">
              <a:avLst/>
            </a:prstGeom>
          </p:spPr>
          <p:txBody>
            <a:bodyPr lIns="50800" tIns="50800" rIns="50800" bIns="50800" rtlCol="0" anchor="ctr"/>
            <a:lstStyle/>
            <a:p>
              <a:pPr marL="0" lvl="0" indent="0" algn="ctr" rtl="1">
                <a:lnSpc>
                  <a:spcPts val="2659"/>
                </a:lnSpc>
              </a:pPr>
              <a:endParaRPr/>
            </a:p>
          </p:txBody>
        </p:sp>
      </p:grpSp>
      <p:grpSp>
        <p:nvGrpSpPr>
          <p:cNvPr id="9" name="Group 9"/>
          <p:cNvGrpSpPr/>
          <p:nvPr/>
        </p:nvGrpSpPr>
        <p:grpSpPr>
          <a:xfrm>
            <a:off x="-2368192" y="4940468"/>
            <a:ext cx="5313087" cy="5346532"/>
            <a:chOff x="0" y="0"/>
            <a:chExt cx="406400" cy="408958"/>
          </a:xfrm>
        </p:grpSpPr>
        <p:sp>
          <p:nvSpPr>
            <p:cNvPr id="10" name="Freeform 10"/>
            <p:cNvSpPr/>
            <p:nvPr/>
          </p:nvSpPr>
          <p:spPr>
            <a:xfrm>
              <a:off x="24378" y="0"/>
              <a:ext cx="357643" cy="408958"/>
            </a:xfrm>
            <a:custGeom>
              <a:avLst/>
              <a:gdLst/>
              <a:ahLst/>
              <a:cxnLst/>
              <a:rect l="l" t="t" r="r" b="b"/>
              <a:pathLst>
                <a:path w="357643" h="408958">
                  <a:moveTo>
                    <a:pt x="114708" y="0"/>
                  </a:moveTo>
                  <a:lnTo>
                    <a:pt x="39736" y="0"/>
                  </a:lnTo>
                  <a:cubicBezTo>
                    <a:pt x="25982" y="0"/>
                    <a:pt x="13207" y="7113"/>
                    <a:pt x="5961" y="18803"/>
                  </a:cubicBezTo>
                  <a:cubicBezTo>
                    <a:pt x="-1284" y="30494"/>
                    <a:pt x="-1969" y="45100"/>
                    <a:pt x="4151" y="57417"/>
                  </a:cubicBezTo>
                  <a:lnTo>
                    <a:pt x="150293" y="351541"/>
                  </a:lnTo>
                  <a:cubicBezTo>
                    <a:pt x="167770" y="386715"/>
                    <a:pt x="203659" y="408958"/>
                    <a:pt x="242936" y="408958"/>
                  </a:cubicBezTo>
                  <a:lnTo>
                    <a:pt x="317908" y="408958"/>
                  </a:lnTo>
                  <a:cubicBezTo>
                    <a:pt x="331662" y="408958"/>
                    <a:pt x="344437" y="401846"/>
                    <a:pt x="351683" y="390155"/>
                  </a:cubicBezTo>
                  <a:cubicBezTo>
                    <a:pt x="358928" y="378464"/>
                    <a:pt x="359613" y="363858"/>
                    <a:pt x="353493" y="351541"/>
                  </a:cubicBezTo>
                  <a:lnTo>
                    <a:pt x="207351" y="57417"/>
                  </a:lnTo>
                  <a:cubicBezTo>
                    <a:pt x="189874" y="22243"/>
                    <a:pt x="153985" y="0"/>
                    <a:pt x="114708" y="0"/>
                  </a:cubicBezTo>
                  <a:close/>
                </a:path>
              </a:pathLst>
            </a:custGeom>
            <a:solidFill>
              <a:srgbClr val="0B3D4D"/>
            </a:solidFill>
          </p:spPr>
        </p:sp>
        <p:sp>
          <p:nvSpPr>
            <p:cNvPr id="11" name="TextBox 11"/>
            <p:cNvSpPr txBox="1"/>
            <p:nvPr/>
          </p:nvSpPr>
          <p:spPr>
            <a:xfrm>
              <a:off x="101600" y="-28575"/>
              <a:ext cx="203200" cy="437533"/>
            </a:xfrm>
            <a:prstGeom prst="rect">
              <a:avLst/>
            </a:prstGeom>
          </p:spPr>
          <p:txBody>
            <a:bodyPr lIns="50800" tIns="50800" rIns="50800" bIns="50800" rtlCol="0" anchor="ctr"/>
            <a:lstStyle/>
            <a:p>
              <a:pPr marL="0" lvl="0" indent="0" algn="ctr" rtl="1">
                <a:lnSpc>
                  <a:spcPts val="2659"/>
                </a:lnSpc>
              </a:pPr>
              <a:endParaRPr/>
            </a:p>
          </p:txBody>
        </p:sp>
      </p:grpSp>
      <p:grpSp>
        <p:nvGrpSpPr>
          <p:cNvPr id="12" name="Group 12"/>
          <p:cNvGrpSpPr/>
          <p:nvPr/>
        </p:nvGrpSpPr>
        <p:grpSpPr>
          <a:xfrm>
            <a:off x="-6043879" y="6750278"/>
            <a:ext cx="10217153" cy="7340925"/>
            <a:chOff x="0" y="0"/>
            <a:chExt cx="569191" cy="408958"/>
          </a:xfrm>
        </p:grpSpPr>
        <p:sp>
          <p:nvSpPr>
            <p:cNvPr id="13" name="Freeform 13"/>
            <p:cNvSpPr/>
            <p:nvPr/>
          </p:nvSpPr>
          <p:spPr>
            <a:xfrm>
              <a:off x="12677" y="0"/>
              <a:ext cx="543837" cy="408958"/>
            </a:xfrm>
            <a:custGeom>
              <a:avLst/>
              <a:gdLst/>
              <a:ahLst/>
              <a:cxnLst/>
              <a:rect l="l" t="t" r="r" b="b"/>
              <a:pathLst>
                <a:path w="543837" h="408958">
                  <a:moveTo>
                    <a:pt x="319974" y="0"/>
                  </a:moveTo>
                  <a:lnTo>
                    <a:pt x="20663" y="0"/>
                  </a:lnTo>
                  <a:cubicBezTo>
                    <a:pt x="13511" y="0"/>
                    <a:pt x="6868" y="3699"/>
                    <a:pt x="3100" y="9778"/>
                  </a:cubicBezTo>
                  <a:cubicBezTo>
                    <a:pt x="-668" y="15857"/>
                    <a:pt x="-1024" y="23453"/>
                    <a:pt x="2159" y="29858"/>
                  </a:cubicBezTo>
                  <a:lnTo>
                    <a:pt x="175687" y="379100"/>
                  </a:lnTo>
                  <a:cubicBezTo>
                    <a:pt x="184776" y="397392"/>
                    <a:pt x="203439" y="408958"/>
                    <a:pt x="223863" y="408958"/>
                  </a:cubicBezTo>
                  <a:lnTo>
                    <a:pt x="523174" y="408958"/>
                  </a:lnTo>
                  <a:cubicBezTo>
                    <a:pt x="530326" y="408958"/>
                    <a:pt x="536969" y="405260"/>
                    <a:pt x="540737" y="399180"/>
                  </a:cubicBezTo>
                  <a:cubicBezTo>
                    <a:pt x="544505" y="393101"/>
                    <a:pt x="544861" y="385506"/>
                    <a:pt x="541679" y="379100"/>
                  </a:cubicBezTo>
                  <a:lnTo>
                    <a:pt x="368150" y="29858"/>
                  </a:lnTo>
                  <a:cubicBezTo>
                    <a:pt x="359061" y="11567"/>
                    <a:pt x="340398" y="0"/>
                    <a:pt x="319974" y="0"/>
                  </a:cubicBezTo>
                  <a:close/>
                </a:path>
              </a:pathLst>
            </a:custGeom>
            <a:solidFill>
              <a:srgbClr val="FFFFFF"/>
            </a:solidFill>
          </p:spPr>
        </p:sp>
        <p:sp>
          <p:nvSpPr>
            <p:cNvPr id="14" name="TextBox 14"/>
            <p:cNvSpPr txBox="1"/>
            <p:nvPr/>
          </p:nvSpPr>
          <p:spPr>
            <a:xfrm>
              <a:off x="101600" y="-28575"/>
              <a:ext cx="365991" cy="437533"/>
            </a:xfrm>
            <a:prstGeom prst="rect">
              <a:avLst/>
            </a:prstGeom>
          </p:spPr>
          <p:txBody>
            <a:bodyPr lIns="50800" tIns="50800" rIns="50800" bIns="50800" rtlCol="0" anchor="ctr"/>
            <a:lstStyle/>
            <a:p>
              <a:pPr marL="0" lvl="0" indent="0" algn="ctr" rtl="1">
                <a:lnSpc>
                  <a:spcPts val="2659"/>
                </a:lnSpc>
              </a:pPr>
              <a:endParaRPr/>
            </a:p>
          </p:txBody>
        </p:sp>
      </p:grpSp>
      <p:grpSp>
        <p:nvGrpSpPr>
          <p:cNvPr id="15" name="Group 15"/>
          <p:cNvGrpSpPr/>
          <p:nvPr/>
        </p:nvGrpSpPr>
        <p:grpSpPr>
          <a:xfrm>
            <a:off x="-6522566" y="5203615"/>
            <a:ext cx="10217153" cy="7340925"/>
            <a:chOff x="0" y="0"/>
            <a:chExt cx="569191" cy="408958"/>
          </a:xfrm>
        </p:grpSpPr>
        <p:sp>
          <p:nvSpPr>
            <p:cNvPr id="16" name="Freeform 16"/>
            <p:cNvSpPr/>
            <p:nvPr/>
          </p:nvSpPr>
          <p:spPr>
            <a:xfrm>
              <a:off x="12677" y="0"/>
              <a:ext cx="543837" cy="408958"/>
            </a:xfrm>
            <a:custGeom>
              <a:avLst/>
              <a:gdLst/>
              <a:ahLst/>
              <a:cxnLst/>
              <a:rect l="l" t="t" r="r" b="b"/>
              <a:pathLst>
                <a:path w="543837" h="408958">
                  <a:moveTo>
                    <a:pt x="319974" y="0"/>
                  </a:moveTo>
                  <a:lnTo>
                    <a:pt x="20663" y="0"/>
                  </a:lnTo>
                  <a:cubicBezTo>
                    <a:pt x="13511" y="0"/>
                    <a:pt x="6868" y="3699"/>
                    <a:pt x="3100" y="9778"/>
                  </a:cubicBezTo>
                  <a:cubicBezTo>
                    <a:pt x="-668" y="15857"/>
                    <a:pt x="-1024" y="23453"/>
                    <a:pt x="2159" y="29858"/>
                  </a:cubicBezTo>
                  <a:lnTo>
                    <a:pt x="175687" y="379100"/>
                  </a:lnTo>
                  <a:cubicBezTo>
                    <a:pt x="184776" y="397392"/>
                    <a:pt x="203439" y="408958"/>
                    <a:pt x="223863" y="408958"/>
                  </a:cubicBezTo>
                  <a:lnTo>
                    <a:pt x="523174" y="408958"/>
                  </a:lnTo>
                  <a:cubicBezTo>
                    <a:pt x="530326" y="408958"/>
                    <a:pt x="536969" y="405260"/>
                    <a:pt x="540737" y="399180"/>
                  </a:cubicBezTo>
                  <a:cubicBezTo>
                    <a:pt x="544505" y="393101"/>
                    <a:pt x="544861" y="385506"/>
                    <a:pt x="541679" y="379100"/>
                  </a:cubicBezTo>
                  <a:lnTo>
                    <a:pt x="368150" y="29858"/>
                  </a:lnTo>
                  <a:cubicBezTo>
                    <a:pt x="359061" y="11567"/>
                    <a:pt x="340398" y="0"/>
                    <a:pt x="319974" y="0"/>
                  </a:cubicBezTo>
                  <a:close/>
                </a:path>
              </a:pathLst>
            </a:custGeom>
            <a:solidFill>
              <a:srgbClr val="155164"/>
            </a:solidFill>
          </p:spPr>
        </p:sp>
        <p:sp>
          <p:nvSpPr>
            <p:cNvPr id="17" name="TextBox 17"/>
            <p:cNvSpPr txBox="1"/>
            <p:nvPr/>
          </p:nvSpPr>
          <p:spPr>
            <a:xfrm>
              <a:off x="101600" y="-28575"/>
              <a:ext cx="365991" cy="437533"/>
            </a:xfrm>
            <a:prstGeom prst="rect">
              <a:avLst/>
            </a:prstGeom>
          </p:spPr>
          <p:txBody>
            <a:bodyPr lIns="50800" tIns="50800" rIns="50800" bIns="50800" rtlCol="0" anchor="ctr"/>
            <a:lstStyle/>
            <a:p>
              <a:pPr marL="0" lvl="0" indent="0" algn="ctr" rtl="1">
                <a:lnSpc>
                  <a:spcPts val="2659"/>
                </a:lnSpc>
              </a:pPr>
              <a:endParaRPr/>
            </a:p>
          </p:txBody>
        </p:sp>
      </p:grpSp>
      <p:grpSp>
        <p:nvGrpSpPr>
          <p:cNvPr id="18" name="Group 18"/>
          <p:cNvGrpSpPr/>
          <p:nvPr/>
        </p:nvGrpSpPr>
        <p:grpSpPr>
          <a:xfrm rot="2841773">
            <a:off x="17482027" y="4579237"/>
            <a:ext cx="47625" cy="9145654"/>
            <a:chOff x="0" y="0"/>
            <a:chExt cx="9799" cy="1881822"/>
          </a:xfrm>
        </p:grpSpPr>
        <p:sp>
          <p:nvSpPr>
            <p:cNvPr id="19" name="Freeform 19"/>
            <p:cNvSpPr/>
            <p:nvPr/>
          </p:nvSpPr>
          <p:spPr>
            <a:xfrm>
              <a:off x="0" y="0"/>
              <a:ext cx="9799" cy="1881822"/>
            </a:xfrm>
            <a:custGeom>
              <a:avLst/>
              <a:gdLst/>
              <a:ahLst/>
              <a:cxnLst/>
              <a:rect l="l" t="t" r="r" b="b"/>
              <a:pathLst>
                <a:path w="9799" h="1881822">
                  <a:moveTo>
                    <a:pt x="9799" y="0"/>
                  </a:moveTo>
                  <a:lnTo>
                    <a:pt x="0" y="0"/>
                  </a:lnTo>
                  <a:lnTo>
                    <a:pt x="0" y="1881822"/>
                  </a:lnTo>
                  <a:lnTo>
                    <a:pt x="9799" y="1881822"/>
                  </a:lnTo>
                  <a:close/>
                </a:path>
              </a:pathLst>
            </a:custGeom>
            <a:solidFill>
              <a:srgbClr val="C9DEEF"/>
            </a:solidFill>
          </p:spPr>
        </p:sp>
        <p:sp>
          <p:nvSpPr>
            <p:cNvPr id="20" name="TextBox 20"/>
            <p:cNvSpPr txBox="1"/>
            <p:nvPr/>
          </p:nvSpPr>
          <p:spPr>
            <a:xfrm>
              <a:off x="0" y="-28575"/>
              <a:ext cx="9799" cy="1910397"/>
            </a:xfrm>
            <a:prstGeom prst="rect">
              <a:avLst/>
            </a:prstGeom>
          </p:spPr>
          <p:txBody>
            <a:bodyPr lIns="50800" tIns="50800" rIns="50800" bIns="50800" rtlCol="0" anchor="ctr"/>
            <a:lstStyle/>
            <a:p>
              <a:pPr marL="0" lvl="0" indent="0" algn="ctr" rtl="1">
                <a:lnSpc>
                  <a:spcPts val="2659"/>
                </a:lnSpc>
              </a:pPr>
              <a:endParaRPr/>
            </a:p>
          </p:txBody>
        </p:sp>
      </p:grpSp>
      <p:sp>
        <p:nvSpPr>
          <p:cNvPr id="21" name="Freeform 21"/>
          <p:cNvSpPr/>
          <p:nvPr/>
        </p:nvSpPr>
        <p:spPr>
          <a:xfrm flipH="1">
            <a:off x="17200448" y="1302359"/>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22" name="Freeform 22"/>
          <p:cNvSpPr/>
          <p:nvPr/>
        </p:nvSpPr>
        <p:spPr>
          <a:xfrm flipH="1">
            <a:off x="7075962" y="8874078"/>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grpSp>
        <p:nvGrpSpPr>
          <p:cNvPr id="23" name="Group 23"/>
          <p:cNvGrpSpPr/>
          <p:nvPr/>
        </p:nvGrpSpPr>
        <p:grpSpPr>
          <a:xfrm>
            <a:off x="13380970" y="9736795"/>
            <a:ext cx="3878330" cy="1367891"/>
            <a:chOff x="0" y="0"/>
            <a:chExt cx="523736" cy="184722"/>
          </a:xfrm>
        </p:grpSpPr>
        <p:sp>
          <p:nvSpPr>
            <p:cNvPr id="24" name="Freeform 24"/>
            <p:cNvSpPr/>
            <p:nvPr/>
          </p:nvSpPr>
          <p:spPr>
            <a:xfrm>
              <a:off x="9796" y="0"/>
              <a:ext cx="504145" cy="184722"/>
            </a:xfrm>
            <a:custGeom>
              <a:avLst/>
              <a:gdLst/>
              <a:ahLst/>
              <a:cxnLst/>
              <a:rect l="l" t="t" r="r" b="b"/>
              <a:pathLst>
                <a:path w="504145" h="184722">
                  <a:moveTo>
                    <a:pt x="209374" y="0"/>
                  </a:moveTo>
                  <a:lnTo>
                    <a:pt x="497970" y="0"/>
                  </a:lnTo>
                  <a:cubicBezTo>
                    <a:pt x="500521" y="0"/>
                    <a:pt x="502809" y="1569"/>
                    <a:pt x="503729" y="3948"/>
                  </a:cubicBezTo>
                  <a:cubicBezTo>
                    <a:pt x="504648" y="6327"/>
                    <a:pt x="504010" y="9026"/>
                    <a:pt x="502123" y="10742"/>
                  </a:cubicBezTo>
                  <a:lnTo>
                    <a:pt x="322556" y="173980"/>
                  </a:lnTo>
                  <a:cubicBezTo>
                    <a:pt x="314953" y="180892"/>
                    <a:pt x="305046" y="184722"/>
                    <a:pt x="294770" y="184722"/>
                  </a:cubicBezTo>
                  <a:lnTo>
                    <a:pt x="6174" y="184722"/>
                  </a:lnTo>
                  <a:cubicBezTo>
                    <a:pt x="3623" y="184722"/>
                    <a:pt x="1335" y="183154"/>
                    <a:pt x="415" y="180774"/>
                  </a:cubicBezTo>
                  <a:cubicBezTo>
                    <a:pt x="-505" y="178395"/>
                    <a:pt x="133" y="175696"/>
                    <a:pt x="2021" y="173980"/>
                  </a:cubicBezTo>
                  <a:lnTo>
                    <a:pt x="181587" y="10742"/>
                  </a:lnTo>
                  <a:cubicBezTo>
                    <a:pt x="189191" y="3830"/>
                    <a:pt x="199098" y="0"/>
                    <a:pt x="209374" y="0"/>
                  </a:cubicBezTo>
                  <a:close/>
                </a:path>
              </a:pathLst>
            </a:custGeom>
            <a:solidFill>
              <a:srgbClr val="0B3D4D"/>
            </a:solidFill>
          </p:spPr>
        </p:sp>
        <p:sp>
          <p:nvSpPr>
            <p:cNvPr id="25" name="TextBox 25"/>
            <p:cNvSpPr txBox="1"/>
            <p:nvPr/>
          </p:nvSpPr>
          <p:spPr>
            <a:xfrm>
              <a:off x="101600" y="-28575"/>
              <a:ext cx="320536" cy="213297"/>
            </a:xfrm>
            <a:prstGeom prst="rect">
              <a:avLst/>
            </a:prstGeom>
          </p:spPr>
          <p:txBody>
            <a:bodyPr lIns="50800" tIns="50800" rIns="50800" bIns="50800" rtlCol="0" anchor="ctr"/>
            <a:lstStyle/>
            <a:p>
              <a:pPr marL="0" lvl="0" indent="0" algn="ctr" rtl="1">
                <a:lnSpc>
                  <a:spcPts val="2659"/>
                </a:lnSpc>
              </a:pPr>
              <a:endParaRPr/>
            </a:p>
          </p:txBody>
        </p:sp>
      </p:grpSp>
      <p:grpSp>
        <p:nvGrpSpPr>
          <p:cNvPr id="26" name="Group 26"/>
          <p:cNvGrpSpPr/>
          <p:nvPr/>
        </p:nvGrpSpPr>
        <p:grpSpPr>
          <a:xfrm>
            <a:off x="13585187" y="9869067"/>
            <a:ext cx="4702813" cy="1103346"/>
            <a:chOff x="0" y="0"/>
            <a:chExt cx="787344" cy="184722"/>
          </a:xfrm>
        </p:grpSpPr>
        <p:sp>
          <p:nvSpPr>
            <p:cNvPr id="27" name="Freeform 27"/>
            <p:cNvSpPr/>
            <p:nvPr/>
          </p:nvSpPr>
          <p:spPr>
            <a:xfrm>
              <a:off x="16156" y="0"/>
              <a:ext cx="755031" cy="184722"/>
            </a:xfrm>
            <a:custGeom>
              <a:avLst/>
              <a:gdLst/>
              <a:ahLst/>
              <a:cxnLst/>
              <a:rect l="l" t="t" r="r" b="b"/>
              <a:pathLst>
                <a:path w="755031" h="184722">
                  <a:moveTo>
                    <a:pt x="213384" y="0"/>
                  </a:moveTo>
                  <a:lnTo>
                    <a:pt x="744848" y="0"/>
                  </a:lnTo>
                  <a:cubicBezTo>
                    <a:pt x="749055" y="0"/>
                    <a:pt x="752829" y="2587"/>
                    <a:pt x="754346" y="6511"/>
                  </a:cubicBezTo>
                  <a:cubicBezTo>
                    <a:pt x="755863" y="10435"/>
                    <a:pt x="754811" y="14888"/>
                    <a:pt x="751698" y="17718"/>
                  </a:cubicBezTo>
                  <a:lnTo>
                    <a:pt x="587478" y="167004"/>
                  </a:lnTo>
                  <a:cubicBezTo>
                    <a:pt x="574937" y="178405"/>
                    <a:pt x="558597" y="184722"/>
                    <a:pt x="541648" y="184722"/>
                  </a:cubicBezTo>
                  <a:lnTo>
                    <a:pt x="10184" y="184722"/>
                  </a:lnTo>
                  <a:cubicBezTo>
                    <a:pt x="5977" y="184722"/>
                    <a:pt x="2203" y="182135"/>
                    <a:pt x="686" y="178211"/>
                  </a:cubicBezTo>
                  <a:cubicBezTo>
                    <a:pt x="-831" y="174287"/>
                    <a:pt x="221" y="169834"/>
                    <a:pt x="3334" y="167004"/>
                  </a:cubicBezTo>
                  <a:lnTo>
                    <a:pt x="167554" y="17718"/>
                  </a:lnTo>
                  <a:cubicBezTo>
                    <a:pt x="180095" y="6317"/>
                    <a:pt x="196435" y="0"/>
                    <a:pt x="213384" y="0"/>
                  </a:cubicBezTo>
                  <a:close/>
                </a:path>
              </a:pathLst>
            </a:custGeom>
            <a:solidFill>
              <a:srgbClr val="1D748B"/>
            </a:solidFill>
          </p:spPr>
        </p:sp>
        <p:sp>
          <p:nvSpPr>
            <p:cNvPr id="28" name="TextBox 28"/>
            <p:cNvSpPr txBox="1"/>
            <p:nvPr/>
          </p:nvSpPr>
          <p:spPr>
            <a:xfrm>
              <a:off x="101600" y="-28575"/>
              <a:ext cx="584144" cy="213297"/>
            </a:xfrm>
            <a:prstGeom prst="rect">
              <a:avLst/>
            </a:prstGeom>
          </p:spPr>
          <p:txBody>
            <a:bodyPr lIns="50800" tIns="50800" rIns="50800" bIns="50800" rtlCol="0" anchor="ctr"/>
            <a:lstStyle/>
            <a:p>
              <a:pPr marL="0" lvl="0" indent="0" algn="ctr" rtl="1">
                <a:lnSpc>
                  <a:spcPts val="2659"/>
                </a:lnSpc>
              </a:pPr>
              <a:endParaRPr/>
            </a:p>
          </p:txBody>
        </p:sp>
      </p:grpSp>
      <p:grpSp>
        <p:nvGrpSpPr>
          <p:cNvPr id="29" name="Group 29"/>
          <p:cNvGrpSpPr/>
          <p:nvPr/>
        </p:nvGrpSpPr>
        <p:grpSpPr>
          <a:xfrm rot="2841773">
            <a:off x="18166216" y="4685473"/>
            <a:ext cx="1587703" cy="9145654"/>
            <a:chOff x="0" y="0"/>
            <a:chExt cx="326688" cy="1881822"/>
          </a:xfrm>
        </p:grpSpPr>
        <p:sp>
          <p:nvSpPr>
            <p:cNvPr id="30" name="Freeform 30"/>
            <p:cNvSpPr/>
            <p:nvPr/>
          </p:nvSpPr>
          <p:spPr>
            <a:xfrm>
              <a:off x="0" y="0"/>
              <a:ext cx="326688" cy="1881822"/>
            </a:xfrm>
            <a:custGeom>
              <a:avLst/>
              <a:gdLst/>
              <a:ahLst/>
              <a:cxnLst/>
              <a:rect l="l" t="t" r="r" b="b"/>
              <a:pathLst>
                <a:path w="326688" h="1881822">
                  <a:moveTo>
                    <a:pt x="326688" y="0"/>
                  </a:moveTo>
                  <a:lnTo>
                    <a:pt x="0" y="0"/>
                  </a:lnTo>
                  <a:lnTo>
                    <a:pt x="0" y="1881822"/>
                  </a:lnTo>
                  <a:lnTo>
                    <a:pt x="326688" y="1881822"/>
                  </a:lnTo>
                  <a:close/>
                </a:path>
              </a:pathLst>
            </a:custGeom>
            <a:solidFill>
              <a:srgbClr val="0B3D4D"/>
            </a:solidFill>
          </p:spPr>
        </p:sp>
        <p:sp>
          <p:nvSpPr>
            <p:cNvPr id="31" name="TextBox 31"/>
            <p:cNvSpPr txBox="1"/>
            <p:nvPr/>
          </p:nvSpPr>
          <p:spPr>
            <a:xfrm>
              <a:off x="0" y="-28575"/>
              <a:ext cx="326688" cy="1910397"/>
            </a:xfrm>
            <a:prstGeom prst="rect">
              <a:avLst/>
            </a:prstGeom>
          </p:spPr>
          <p:txBody>
            <a:bodyPr lIns="50800" tIns="50800" rIns="50800" bIns="50800" rtlCol="0" anchor="ctr"/>
            <a:lstStyle/>
            <a:p>
              <a:pPr marL="0" lvl="0" indent="0" algn="ctr" rtl="1">
                <a:lnSpc>
                  <a:spcPts val="2659"/>
                </a:lnSpc>
              </a:pPr>
              <a:endParaRPr/>
            </a:p>
          </p:txBody>
        </p:sp>
      </p:grpSp>
      <p:grpSp>
        <p:nvGrpSpPr>
          <p:cNvPr id="32" name="Group 32"/>
          <p:cNvGrpSpPr/>
          <p:nvPr/>
        </p:nvGrpSpPr>
        <p:grpSpPr>
          <a:xfrm rot="2841773">
            <a:off x="18824014" y="4301250"/>
            <a:ext cx="803374" cy="9145654"/>
            <a:chOff x="0" y="0"/>
            <a:chExt cx="165303" cy="1881822"/>
          </a:xfrm>
        </p:grpSpPr>
        <p:sp>
          <p:nvSpPr>
            <p:cNvPr id="33" name="Freeform 33"/>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1D748B"/>
            </a:solidFill>
          </p:spPr>
        </p:sp>
        <p:sp>
          <p:nvSpPr>
            <p:cNvPr id="34" name="TextBox 34"/>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sp>
        <p:nvSpPr>
          <p:cNvPr id="35" name="TextBox 35"/>
          <p:cNvSpPr txBox="1"/>
          <p:nvPr/>
        </p:nvSpPr>
        <p:spPr>
          <a:xfrm>
            <a:off x="1995741" y="130384"/>
            <a:ext cx="16020198" cy="8743693"/>
          </a:xfrm>
          <a:prstGeom prst="rect">
            <a:avLst/>
          </a:prstGeom>
        </p:spPr>
        <p:txBody>
          <a:bodyPr lIns="0" tIns="0" rIns="0" bIns="0" rtlCol="0" anchor="t">
            <a:spAutoFit/>
          </a:bodyPr>
          <a:lstStyle/>
          <a:p>
            <a:pPr algn="just" rtl="1">
              <a:lnSpc>
                <a:spcPts val="7766"/>
              </a:lnSpc>
            </a:pPr>
            <a:r>
              <a:rPr lang="ar-EG" sz="3680" b="1">
                <a:solidFill>
                  <a:srgbClr val="000000"/>
                </a:solidFill>
                <a:latin typeface="Amiri Bold"/>
                <a:ea typeface="Amiri Bold"/>
                <a:cs typeface="Amiri Bold"/>
                <a:sym typeface="Amiri Bold"/>
                <a:rtl/>
              </a:rPr>
              <a:t>تعتمد استراتيجية التساند والتطالب على مبدأ التساند بين مختلف المعارف والعلوم لفهم النص وتأويله، حيث يتم توظيف المعارف اللغوية والنحوية والبلاغية والدلالية، إضافة إلى الاستعانة بالسياق والمعارف الموسوعية لفهم المعنى المقصود. كما تستفيد من علوم أخرى كعلم النفس والاجتماع والتاريخ والفلسفة واللسانيات، لما توفره من أدوات تساعد على بناء المعنى وتعميق الفهم. وترتكز هذه الاستراتيجية على ربط أجزاء النص بعضها ببعض وربط النص بمرجعياته المختلفة، مع مراعاة ضوابط اللغة والسياق لتجنب التأويلات غير المبررة. أما استراتيجية تحليل الخطاب فتهدف إلى دراسة النص باعتباره وحدة متكاملة تتجاوز حدود الجملة، من خلال تحليل بنيته اللغوية والأسلوبية والكشف عن أبعاده النفسية والاجتماعية والثقافية. وتسعى إلى تفسير كيفية تشكل المعنى وتحقيق الانسجام بين مكونات الخطاب، مما يساعد المتعلم على فهم النصوص فهماً أعمق واكتشاف معانيها الظاهرة والضمنية.</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2291866" y="-3489651"/>
            <a:ext cx="7373021" cy="4010186"/>
            <a:chOff x="0" y="0"/>
            <a:chExt cx="1941865" cy="1056181"/>
          </a:xfrm>
        </p:grpSpPr>
        <p:sp>
          <p:nvSpPr>
            <p:cNvPr id="4" name="Freeform 4"/>
            <p:cNvSpPr/>
            <p:nvPr/>
          </p:nvSpPr>
          <p:spPr>
            <a:xfrm>
              <a:off x="0" y="0"/>
              <a:ext cx="1941866" cy="1056181"/>
            </a:xfrm>
            <a:custGeom>
              <a:avLst/>
              <a:gdLst/>
              <a:ahLst/>
              <a:cxnLst/>
              <a:rect l="l" t="t" r="r" b="b"/>
              <a:pathLst>
                <a:path w="1941866" h="1056181">
                  <a:moveTo>
                    <a:pt x="1901964" y="0"/>
                  </a:moveTo>
                  <a:lnTo>
                    <a:pt x="39901" y="0"/>
                  </a:lnTo>
                  <a:cubicBezTo>
                    <a:pt x="29319" y="0"/>
                    <a:pt x="19170" y="4204"/>
                    <a:pt x="11687" y="11687"/>
                  </a:cubicBezTo>
                  <a:cubicBezTo>
                    <a:pt x="4204" y="19170"/>
                    <a:pt x="0" y="29319"/>
                    <a:pt x="0" y="39901"/>
                  </a:cubicBezTo>
                  <a:lnTo>
                    <a:pt x="0" y="1016279"/>
                  </a:lnTo>
                  <a:cubicBezTo>
                    <a:pt x="0" y="1026862"/>
                    <a:pt x="4204" y="1037011"/>
                    <a:pt x="11687" y="1044494"/>
                  </a:cubicBezTo>
                  <a:cubicBezTo>
                    <a:pt x="19170" y="1051977"/>
                    <a:pt x="29319" y="1056181"/>
                    <a:pt x="39901" y="1056181"/>
                  </a:cubicBezTo>
                  <a:lnTo>
                    <a:pt x="1901964" y="1056181"/>
                  </a:lnTo>
                  <a:cubicBezTo>
                    <a:pt x="1924001" y="1056181"/>
                    <a:pt x="1941866" y="1038316"/>
                    <a:pt x="1941866" y="1016279"/>
                  </a:cubicBezTo>
                  <a:lnTo>
                    <a:pt x="1941866" y="39901"/>
                  </a:lnTo>
                  <a:cubicBezTo>
                    <a:pt x="1941866" y="29319"/>
                    <a:pt x="1937662" y="19170"/>
                    <a:pt x="1930179" y="11687"/>
                  </a:cubicBezTo>
                  <a:cubicBezTo>
                    <a:pt x="1922696" y="4204"/>
                    <a:pt x="1912547" y="0"/>
                    <a:pt x="1901964" y="0"/>
                  </a:cubicBezTo>
                  <a:close/>
                </a:path>
              </a:pathLst>
            </a:custGeom>
            <a:solidFill>
              <a:srgbClr val="0B3D4D"/>
            </a:solidFill>
          </p:spPr>
        </p:sp>
        <p:sp>
          <p:nvSpPr>
            <p:cNvPr id="5" name="TextBox 5"/>
            <p:cNvSpPr txBox="1"/>
            <p:nvPr/>
          </p:nvSpPr>
          <p:spPr>
            <a:xfrm>
              <a:off x="0" y="-28575"/>
              <a:ext cx="1941865" cy="1084756"/>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a:off x="-1718908" y="-3489651"/>
            <a:ext cx="2139002" cy="7714617"/>
            <a:chOff x="0" y="0"/>
            <a:chExt cx="563358" cy="2031833"/>
          </a:xfrm>
        </p:grpSpPr>
        <p:sp>
          <p:nvSpPr>
            <p:cNvPr id="7" name="Freeform 7"/>
            <p:cNvSpPr/>
            <p:nvPr/>
          </p:nvSpPr>
          <p:spPr>
            <a:xfrm>
              <a:off x="0" y="0"/>
              <a:ext cx="563358" cy="2031833"/>
            </a:xfrm>
            <a:custGeom>
              <a:avLst/>
              <a:gdLst/>
              <a:ahLst/>
              <a:cxnLst/>
              <a:rect l="l" t="t" r="r" b="b"/>
              <a:pathLst>
                <a:path w="563358" h="2031833">
                  <a:moveTo>
                    <a:pt x="425821" y="0"/>
                  </a:moveTo>
                  <a:lnTo>
                    <a:pt x="137538" y="0"/>
                  </a:lnTo>
                  <a:cubicBezTo>
                    <a:pt x="61578" y="0"/>
                    <a:pt x="0" y="61578"/>
                    <a:pt x="0" y="137538"/>
                  </a:cubicBezTo>
                  <a:lnTo>
                    <a:pt x="0" y="1894296"/>
                  </a:lnTo>
                  <a:cubicBezTo>
                    <a:pt x="0" y="1970256"/>
                    <a:pt x="61578" y="2031833"/>
                    <a:pt x="137538" y="2031833"/>
                  </a:cubicBezTo>
                  <a:lnTo>
                    <a:pt x="425821" y="2031833"/>
                  </a:lnTo>
                  <a:cubicBezTo>
                    <a:pt x="501781" y="2031833"/>
                    <a:pt x="563358" y="1970256"/>
                    <a:pt x="563358" y="1894296"/>
                  </a:cubicBezTo>
                  <a:lnTo>
                    <a:pt x="563358" y="137538"/>
                  </a:lnTo>
                  <a:cubicBezTo>
                    <a:pt x="563358" y="61578"/>
                    <a:pt x="501781" y="0"/>
                    <a:pt x="425821" y="0"/>
                  </a:cubicBezTo>
                  <a:close/>
                </a:path>
              </a:pathLst>
            </a:custGeom>
            <a:solidFill>
              <a:srgbClr val="155164"/>
            </a:solidFill>
          </p:spPr>
        </p:sp>
        <p:sp>
          <p:nvSpPr>
            <p:cNvPr id="8" name="TextBox 8"/>
            <p:cNvSpPr txBox="1"/>
            <p:nvPr/>
          </p:nvSpPr>
          <p:spPr>
            <a:xfrm>
              <a:off x="0" y="-28575"/>
              <a:ext cx="563358" cy="2060408"/>
            </a:xfrm>
            <a:prstGeom prst="rect">
              <a:avLst/>
            </a:prstGeom>
          </p:spPr>
          <p:txBody>
            <a:bodyPr lIns="50800" tIns="50800" rIns="50800" bIns="50800" rtlCol="0" anchor="ctr"/>
            <a:lstStyle/>
            <a:p>
              <a:pPr marL="0" lvl="0" indent="0" algn="ctr" rtl="1">
                <a:lnSpc>
                  <a:spcPts val="2659"/>
                </a:lnSpc>
              </a:pPr>
              <a:endParaRPr/>
            </a:p>
          </p:txBody>
        </p:sp>
      </p:grpSp>
      <p:grpSp>
        <p:nvGrpSpPr>
          <p:cNvPr id="9" name="Group 9"/>
          <p:cNvGrpSpPr/>
          <p:nvPr/>
        </p:nvGrpSpPr>
        <p:grpSpPr>
          <a:xfrm>
            <a:off x="-3400386" y="6089381"/>
            <a:ext cx="5313087" cy="5346532"/>
            <a:chOff x="0" y="0"/>
            <a:chExt cx="406400" cy="408958"/>
          </a:xfrm>
        </p:grpSpPr>
        <p:sp>
          <p:nvSpPr>
            <p:cNvPr id="10" name="Freeform 10"/>
            <p:cNvSpPr/>
            <p:nvPr/>
          </p:nvSpPr>
          <p:spPr>
            <a:xfrm>
              <a:off x="24378" y="0"/>
              <a:ext cx="357643" cy="408958"/>
            </a:xfrm>
            <a:custGeom>
              <a:avLst/>
              <a:gdLst/>
              <a:ahLst/>
              <a:cxnLst/>
              <a:rect l="l" t="t" r="r" b="b"/>
              <a:pathLst>
                <a:path w="357643" h="408958">
                  <a:moveTo>
                    <a:pt x="114708" y="0"/>
                  </a:moveTo>
                  <a:lnTo>
                    <a:pt x="39736" y="0"/>
                  </a:lnTo>
                  <a:cubicBezTo>
                    <a:pt x="25982" y="0"/>
                    <a:pt x="13207" y="7113"/>
                    <a:pt x="5961" y="18803"/>
                  </a:cubicBezTo>
                  <a:cubicBezTo>
                    <a:pt x="-1284" y="30494"/>
                    <a:pt x="-1969" y="45100"/>
                    <a:pt x="4151" y="57417"/>
                  </a:cubicBezTo>
                  <a:lnTo>
                    <a:pt x="150293" y="351541"/>
                  </a:lnTo>
                  <a:cubicBezTo>
                    <a:pt x="167770" y="386715"/>
                    <a:pt x="203659" y="408958"/>
                    <a:pt x="242936" y="408958"/>
                  </a:cubicBezTo>
                  <a:lnTo>
                    <a:pt x="317908" y="408958"/>
                  </a:lnTo>
                  <a:cubicBezTo>
                    <a:pt x="331662" y="408958"/>
                    <a:pt x="344437" y="401846"/>
                    <a:pt x="351683" y="390155"/>
                  </a:cubicBezTo>
                  <a:cubicBezTo>
                    <a:pt x="358928" y="378464"/>
                    <a:pt x="359613" y="363858"/>
                    <a:pt x="353493" y="351541"/>
                  </a:cubicBezTo>
                  <a:lnTo>
                    <a:pt x="207351" y="57417"/>
                  </a:lnTo>
                  <a:cubicBezTo>
                    <a:pt x="189874" y="22243"/>
                    <a:pt x="153985" y="0"/>
                    <a:pt x="114708" y="0"/>
                  </a:cubicBezTo>
                  <a:close/>
                </a:path>
              </a:pathLst>
            </a:custGeom>
            <a:solidFill>
              <a:srgbClr val="0B3D4D"/>
            </a:solidFill>
          </p:spPr>
        </p:sp>
        <p:sp>
          <p:nvSpPr>
            <p:cNvPr id="11" name="TextBox 11"/>
            <p:cNvSpPr txBox="1"/>
            <p:nvPr/>
          </p:nvSpPr>
          <p:spPr>
            <a:xfrm>
              <a:off x="101600" y="-28575"/>
              <a:ext cx="203200" cy="437533"/>
            </a:xfrm>
            <a:prstGeom prst="rect">
              <a:avLst/>
            </a:prstGeom>
          </p:spPr>
          <p:txBody>
            <a:bodyPr lIns="50800" tIns="50800" rIns="50800" bIns="50800" rtlCol="0" anchor="ctr"/>
            <a:lstStyle/>
            <a:p>
              <a:pPr marL="0" lvl="0" indent="0" algn="ctr" rtl="1">
                <a:lnSpc>
                  <a:spcPts val="2659"/>
                </a:lnSpc>
              </a:pPr>
              <a:endParaRPr/>
            </a:p>
          </p:txBody>
        </p:sp>
      </p:grpSp>
      <p:grpSp>
        <p:nvGrpSpPr>
          <p:cNvPr id="12" name="Group 12"/>
          <p:cNvGrpSpPr/>
          <p:nvPr/>
        </p:nvGrpSpPr>
        <p:grpSpPr>
          <a:xfrm>
            <a:off x="-7167551" y="7301951"/>
            <a:ext cx="10217153" cy="7340925"/>
            <a:chOff x="0" y="0"/>
            <a:chExt cx="569191" cy="408958"/>
          </a:xfrm>
        </p:grpSpPr>
        <p:sp>
          <p:nvSpPr>
            <p:cNvPr id="13" name="Freeform 13"/>
            <p:cNvSpPr/>
            <p:nvPr/>
          </p:nvSpPr>
          <p:spPr>
            <a:xfrm>
              <a:off x="12677" y="0"/>
              <a:ext cx="543837" cy="408958"/>
            </a:xfrm>
            <a:custGeom>
              <a:avLst/>
              <a:gdLst/>
              <a:ahLst/>
              <a:cxnLst/>
              <a:rect l="l" t="t" r="r" b="b"/>
              <a:pathLst>
                <a:path w="543837" h="408958">
                  <a:moveTo>
                    <a:pt x="319974" y="0"/>
                  </a:moveTo>
                  <a:lnTo>
                    <a:pt x="20663" y="0"/>
                  </a:lnTo>
                  <a:cubicBezTo>
                    <a:pt x="13511" y="0"/>
                    <a:pt x="6868" y="3699"/>
                    <a:pt x="3100" y="9778"/>
                  </a:cubicBezTo>
                  <a:cubicBezTo>
                    <a:pt x="-668" y="15857"/>
                    <a:pt x="-1024" y="23453"/>
                    <a:pt x="2159" y="29858"/>
                  </a:cubicBezTo>
                  <a:lnTo>
                    <a:pt x="175687" y="379100"/>
                  </a:lnTo>
                  <a:cubicBezTo>
                    <a:pt x="184776" y="397392"/>
                    <a:pt x="203439" y="408958"/>
                    <a:pt x="223863" y="408958"/>
                  </a:cubicBezTo>
                  <a:lnTo>
                    <a:pt x="523174" y="408958"/>
                  </a:lnTo>
                  <a:cubicBezTo>
                    <a:pt x="530326" y="408958"/>
                    <a:pt x="536969" y="405260"/>
                    <a:pt x="540737" y="399180"/>
                  </a:cubicBezTo>
                  <a:cubicBezTo>
                    <a:pt x="544505" y="393101"/>
                    <a:pt x="544861" y="385506"/>
                    <a:pt x="541679" y="379100"/>
                  </a:cubicBezTo>
                  <a:lnTo>
                    <a:pt x="368150" y="29858"/>
                  </a:lnTo>
                  <a:cubicBezTo>
                    <a:pt x="359061" y="11567"/>
                    <a:pt x="340398" y="0"/>
                    <a:pt x="319974" y="0"/>
                  </a:cubicBezTo>
                  <a:close/>
                </a:path>
              </a:pathLst>
            </a:custGeom>
            <a:solidFill>
              <a:srgbClr val="FFFFFF"/>
            </a:solidFill>
          </p:spPr>
        </p:sp>
        <p:sp>
          <p:nvSpPr>
            <p:cNvPr id="14" name="TextBox 14"/>
            <p:cNvSpPr txBox="1"/>
            <p:nvPr/>
          </p:nvSpPr>
          <p:spPr>
            <a:xfrm>
              <a:off x="101600" y="-28575"/>
              <a:ext cx="365991" cy="437533"/>
            </a:xfrm>
            <a:prstGeom prst="rect">
              <a:avLst/>
            </a:prstGeom>
          </p:spPr>
          <p:txBody>
            <a:bodyPr lIns="50800" tIns="50800" rIns="50800" bIns="50800" rtlCol="0" anchor="ctr"/>
            <a:lstStyle/>
            <a:p>
              <a:pPr marL="0" lvl="0" indent="0" algn="ctr" rtl="1">
                <a:lnSpc>
                  <a:spcPts val="2659"/>
                </a:lnSpc>
              </a:pPr>
              <a:endParaRPr/>
            </a:p>
          </p:txBody>
        </p:sp>
      </p:grpSp>
      <p:grpSp>
        <p:nvGrpSpPr>
          <p:cNvPr id="15" name="Group 15"/>
          <p:cNvGrpSpPr/>
          <p:nvPr/>
        </p:nvGrpSpPr>
        <p:grpSpPr>
          <a:xfrm>
            <a:off x="-7167551" y="7585339"/>
            <a:ext cx="10217153" cy="7340925"/>
            <a:chOff x="0" y="0"/>
            <a:chExt cx="569191" cy="408958"/>
          </a:xfrm>
        </p:grpSpPr>
        <p:sp>
          <p:nvSpPr>
            <p:cNvPr id="16" name="Freeform 16"/>
            <p:cNvSpPr/>
            <p:nvPr/>
          </p:nvSpPr>
          <p:spPr>
            <a:xfrm>
              <a:off x="12677" y="0"/>
              <a:ext cx="543837" cy="408958"/>
            </a:xfrm>
            <a:custGeom>
              <a:avLst/>
              <a:gdLst/>
              <a:ahLst/>
              <a:cxnLst/>
              <a:rect l="l" t="t" r="r" b="b"/>
              <a:pathLst>
                <a:path w="543837" h="408958">
                  <a:moveTo>
                    <a:pt x="319974" y="0"/>
                  </a:moveTo>
                  <a:lnTo>
                    <a:pt x="20663" y="0"/>
                  </a:lnTo>
                  <a:cubicBezTo>
                    <a:pt x="13511" y="0"/>
                    <a:pt x="6868" y="3699"/>
                    <a:pt x="3100" y="9778"/>
                  </a:cubicBezTo>
                  <a:cubicBezTo>
                    <a:pt x="-668" y="15857"/>
                    <a:pt x="-1024" y="23453"/>
                    <a:pt x="2159" y="29858"/>
                  </a:cubicBezTo>
                  <a:lnTo>
                    <a:pt x="175687" y="379100"/>
                  </a:lnTo>
                  <a:cubicBezTo>
                    <a:pt x="184776" y="397392"/>
                    <a:pt x="203439" y="408958"/>
                    <a:pt x="223863" y="408958"/>
                  </a:cubicBezTo>
                  <a:lnTo>
                    <a:pt x="523174" y="408958"/>
                  </a:lnTo>
                  <a:cubicBezTo>
                    <a:pt x="530326" y="408958"/>
                    <a:pt x="536969" y="405260"/>
                    <a:pt x="540737" y="399180"/>
                  </a:cubicBezTo>
                  <a:cubicBezTo>
                    <a:pt x="544505" y="393101"/>
                    <a:pt x="544861" y="385506"/>
                    <a:pt x="541679" y="379100"/>
                  </a:cubicBezTo>
                  <a:lnTo>
                    <a:pt x="368150" y="29858"/>
                  </a:lnTo>
                  <a:cubicBezTo>
                    <a:pt x="359061" y="11567"/>
                    <a:pt x="340398" y="0"/>
                    <a:pt x="319974" y="0"/>
                  </a:cubicBezTo>
                  <a:close/>
                </a:path>
              </a:pathLst>
            </a:custGeom>
            <a:solidFill>
              <a:srgbClr val="155164"/>
            </a:solidFill>
          </p:spPr>
        </p:sp>
        <p:sp>
          <p:nvSpPr>
            <p:cNvPr id="17" name="TextBox 17"/>
            <p:cNvSpPr txBox="1"/>
            <p:nvPr/>
          </p:nvSpPr>
          <p:spPr>
            <a:xfrm>
              <a:off x="101600" y="-28575"/>
              <a:ext cx="365991" cy="437533"/>
            </a:xfrm>
            <a:prstGeom prst="rect">
              <a:avLst/>
            </a:prstGeom>
          </p:spPr>
          <p:txBody>
            <a:bodyPr lIns="50800" tIns="50800" rIns="50800" bIns="50800" rtlCol="0" anchor="ctr"/>
            <a:lstStyle/>
            <a:p>
              <a:pPr marL="0" lvl="0" indent="0" algn="ctr" rtl="1">
                <a:lnSpc>
                  <a:spcPts val="2659"/>
                </a:lnSpc>
              </a:pPr>
              <a:endParaRPr/>
            </a:p>
          </p:txBody>
        </p:sp>
      </p:grpSp>
      <p:grpSp>
        <p:nvGrpSpPr>
          <p:cNvPr id="18" name="Group 18"/>
          <p:cNvGrpSpPr/>
          <p:nvPr/>
        </p:nvGrpSpPr>
        <p:grpSpPr>
          <a:xfrm rot="2841773">
            <a:off x="17386636" y="4806333"/>
            <a:ext cx="803374" cy="9145654"/>
            <a:chOff x="0" y="0"/>
            <a:chExt cx="165303" cy="1881822"/>
          </a:xfrm>
        </p:grpSpPr>
        <p:sp>
          <p:nvSpPr>
            <p:cNvPr id="19" name="Freeform 19"/>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C9DEEF"/>
            </a:solidFill>
          </p:spPr>
        </p:sp>
        <p:sp>
          <p:nvSpPr>
            <p:cNvPr id="20" name="TextBox 20"/>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sp>
        <p:nvSpPr>
          <p:cNvPr id="21" name="Freeform 21"/>
          <p:cNvSpPr/>
          <p:nvPr/>
        </p:nvSpPr>
        <p:spPr>
          <a:xfrm flipH="1">
            <a:off x="17200448" y="1302359"/>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22" name="Freeform 22"/>
          <p:cNvSpPr/>
          <p:nvPr/>
        </p:nvSpPr>
        <p:spPr>
          <a:xfrm flipH="1">
            <a:off x="7150270" y="8874078"/>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grpSp>
        <p:nvGrpSpPr>
          <p:cNvPr id="23" name="Group 23"/>
          <p:cNvGrpSpPr/>
          <p:nvPr/>
        </p:nvGrpSpPr>
        <p:grpSpPr>
          <a:xfrm>
            <a:off x="13380970" y="9604523"/>
            <a:ext cx="3878330" cy="1367891"/>
            <a:chOff x="0" y="0"/>
            <a:chExt cx="523736" cy="184722"/>
          </a:xfrm>
        </p:grpSpPr>
        <p:sp>
          <p:nvSpPr>
            <p:cNvPr id="24" name="Freeform 24"/>
            <p:cNvSpPr/>
            <p:nvPr/>
          </p:nvSpPr>
          <p:spPr>
            <a:xfrm>
              <a:off x="9796" y="0"/>
              <a:ext cx="504145" cy="184722"/>
            </a:xfrm>
            <a:custGeom>
              <a:avLst/>
              <a:gdLst/>
              <a:ahLst/>
              <a:cxnLst/>
              <a:rect l="l" t="t" r="r" b="b"/>
              <a:pathLst>
                <a:path w="504145" h="184722">
                  <a:moveTo>
                    <a:pt x="209374" y="0"/>
                  </a:moveTo>
                  <a:lnTo>
                    <a:pt x="497970" y="0"/>
                  </a:lnTo>
                  <a:cubicBezTo>
                    <a:pt x="500521" y="0"/>
                    <a:pt x="502809" y="1569"/>
                    <a:pt x="503729" y="3948"/>
                  </a:cubicBezTo>
                  <a:cubicBezTo>
                    <a:pt x="504648" y="6327"/>
                    <a:pt x="504010" y="9026"/>
                    <a:pt x="502123" y="10742"/>
                  </a:cubicBezTo>
                  <a:lnTo>
                    <a:pt x="322556" y="173980"/>
                  </a:lnTo>
                  <a:cubicBezTo>
                    <a:pt x="314953" y="180892"/>
                    <a:pt x="305046" y="184722"/>
                    <a:pt x="294770" y="184722"/>
                  </a:cubicBezTo>
                  <a:lnTo>
                    <a:pt x="6174" y="184722"/>
                  </a:lnTo>
                  <a:cubicBezTo>
                    <a:pt x="3623" y="184722"/>
                    <a:pt x="1335" y="183154"/>
                    <a:pt x="415" y="180774"/>
                  </a:cubicBezTo>
                  <a:cubicBezTo>
                    <a:pt x="-505" y="178395"/>
                    <a:pt x="133" y="175696"/>
                    <a:pt x="2021" y="173980"/>
                  </a:cubicBezTo>
                  <a:lnTo>
                    <a:pt x="181587" y="10742"/>
                  </a:lnTo>
                  <a:cubicBezTo>
                    <a:pt x="189191" y="3830"/>
                    <a:pt x="199098" y="0"/>
                    <a:pt x="209374" y="0"/>
                  </a:cubicBezTo>
                  <a:close/>
                </a:path>
              </a:pathLst>
            </a:custGeom>
            <a:solidFill>
              <a:srgbClr val="0B3D4D"/>
            </a:solidFill>
          </p:spPr>
        </p:sp>
        <p:sp>
          <p:nvSpPr>
            <p:cNvPr id="25" name="TextBox 25"/>
            <p:cNvSpPr txBox="1"/>
            <p:nvPr/>
          </p:nvSpPr>
          <p:spPr>
            <a:xfrm>
              <a:off x="101600" y="-28575"/>
              <a:ext cx="320536" cy="213297"/>
            </a:xfrm>
            <a:prstGeom prst="rect">
              <a:avLst/>
            </a:prstGeom>
          </p:spPr>
          <p:txBody>
            <a:bodyPr lIns="50800" tIns="50800" rIns="50800" bIns="50800" rtlCol="0" anchor="ctr"/>
            <a:lstStyle/>
            <a:p>
              <a:pPr marL="0" lvl="0" indent="0" algn="ctr" rtl="1">
                <a:lnSpc>
                  <a:spcPts val="2659"/>
                </a:lnSpc>
              </a:pPr>
              <a:endParaRPr/>
            </a:p>
          </p:txBody>
        </p:sp>
      </p:grpSp>
      <p:grpSp>
        <p:nvGrpSpPr>
          <p:cNvPr id="26" name="Group 26"/>
          <p:cNvGrpSpPr/>
          <p:nvPr/>
        </p:nvGrpSpPr>
        <p:grpSpPr>
          <a:xfrm>
            <a:off x="13585187" y="9869067"/>
            <a:ext cx="4702813" cy="1103346"/>
            <a:chOff x="0" y="0"/>
            <a:chExt cx="787344" cy="184722"/>
          </a:xfrm>
        </p:grpSpPr>
        <p:sp>
          <p:nvSpPr>
            <p:cNvPr id="27" name="Freeform 27"/>
            <p:cNvSpPr/>
            <p:nvPr/>
          </p:nvSpPr>
          <p:spPr>
            <a:xfrm>
              <a:off x="16156" y="0"/>
              <a:ext cx="755031" cy="184722"/>
            </a:xfrm>
            <a:custGeom>
              <a:avLst/>
              <a:gdLst/>
              <a:ahLst/>
              <a:cxnLst/>
              <a:rect l="l" t="t" r="r" b="b"/>
              <a:pathLst>
                <a:path w="755031" h="184722">
                  <a:moveTo>
                    <a:pt x="213384" y="0"/>
                  </a:moveTo>
                  <a:lnTo>
                    <a:pt x="744848" y="0"/>
                  </a:lnTo>
                  <a:cubicBezTo>
                    <a:pt x="749055" y="0"/>
                    <a:pt x="752829" y="2587"/>
                    <a:pt x="754346" y="6511"/>
                  </a:cubicBezTo>
                  <a:cubicBezTo>
                    <a:pt x="755863" y="10435"/>
                    <a:pt x="754811" y="14888"/>
                    <a:pt x="751698" y="17718"/>
                  </a:cubicBezTo>
                  <a:lnTo>
                    <a:pt x="587478" y="167004"/>
                  </a:lnTo>
                  <a:cubicBezTo>
                    <a:pt x="574937" y="178405"/>
                    <a:pt x="558597" y="184722"/>
                    <a:pt x="541648" y="184722"/>
                  </a:cubicBezTo>
                  <a:lnTo>
                    <a:pt x="10184" y="184722"/>
                  </a:lnTo>
                  <a:cubicBezTo>
                    <a:pt x="5977" y="184722"/>
                    <a:pt x="2203" y="182135"/>
                    <a:pt x="686" y="178211"/>
                  </a:cubicBezTo>
                  <a:cubicBezTo>
                    <a:pt x="-831" y="174287"/>
                    <a:pt x="221" y="169834"/>
                    <a:pt x="3334" y="167004"/>
                  </a:cubicBezTo>
                  <a:lnTo>
                    <a:pt x="167554" y="17718"/>
                  </a:lnTo>
                  <a:cubicBezTo>
                    <a:pt x="180095" y="6317"/>
                    <a:pt x="196435" y="0"/>
                    <a:pt x="213384" y="0"/>
                  </a:cubicBezTo>
                  <a:close/>
                </a:path>
              </a:pathLst>
            </a:custGeom>
            <a:solidFill>
              <a:srgbClr val="1D748B"/>
            </a:solidFill>
          </p:spPr>
        </p:sp>
        <p:sp>
          <p:nvSpPr>
            <p:cNvPr id="28" name="TextBox 28"/>
            <p:cNvSpPr txBox="1"/>
            <p:nvPr/>
          </p:nvSpPr>
          <p:spPr>
            <a:xfrm>
              <a:off x="101600" y="-28575"/>
              <a:ext cx="584144" cy="213297"/>
            </a:xfrm>
            <a:prstGeom prst="rect">
              <a:avLst/>
            </a:prstGeom>
          </p:spPr>
          <p:txBody>
            <a:bodyPr lIns="50800" tIns="50800" rIns="50800" bIns="50800" rtlCol="0" anchor="ctr"/>
            <a:lstStyle/>
            <a:p>
              <a:pPr marL="0" lvl="0" indent="0" algn="ctr" rtl="1">
                <a:lnSpc>
                  <a:spcPts val="2659"/>
                </a:lnSpc>
              </a:pPr>
              <a:endParaRPr/>
            </a:p>
          </p:txBody>
        </p:sp>
      </p:grpSp>
      <p:grpSp>
        <p:nvGrpSpPr>
          <p:cNvPr id="29" name="Group 29"/>
          <p:cNvGrpSpPr/>
          <p:nvPr/>
        </p:nvGrpSpPr>
        <p:grpSpPr>
          <a:xfrm rot="2841773">
            <a:off x="17725964" y="5081452"/>
            <a:ext cx="1587703" cy="9145654"/>
            <a:chOff x="0" y="0"/>
            <a:chExt cx="326688" cy="1881822"/>
          </a:xfrm>
        </p:grpSpPr>
        <p:sp>
          <p:nvSpPr>
            <p:cNvPr id="30" name="Freeform 30"/>
            <p:cNvSpPr/>
            <p:nvPr/>
          </p:nvSpPr>
          <p:spPr>
            <a:xfrm>
              <a:off x="0" y="0"/>
              <a:ext cx="326688" cy="1881822"/>
            </a:xfrm>
            <a:custGeom>
              <a:avLst/>
              <a:gdLst/>
              <a:ahLst/>
              <a:cxnLst/>
              <a:rect l="l" t="t" r="r" b="b"/>
              <a:pathLst>
                <a:path w="326688" h="1881822">
                  <a:moveTo>
                    <a:pt x="326688" y="0"/>
                  </a:moveTo>
                  <a:lnTo>
                    <a:pt x="0" y="0"/>
                  </a:lnTo>
                  <a:lnTo>
                    <a:pt x="0" y="1881822"/>
                  </a:lnTo>
                  <a:lnTo>
                    <a:pt x="326688" y="1881822"/>
                  </a:lnTo>
                  <a:close/>
                </a:path>
              </a:pathLst>
            </a:custGeom>
            <a:solidFill>
              <a:srgbClr val="0B3D4D"/>
            </a:solidFill>
          </p:spPr>
        </p:sp>
        <p:sp>
          <p:nvSpPr>
            <p:cNvPr id="31" name="TextBox 31"/>
            <p:cNvSpPr txBox="1"/>
            <p:nvPr/>
          </p:nvSpPr>
          <p:spPr>
            <a:xfrm>
              <a:off x="0" y="-28575"/>
              <a:ext cx="326688" cy="1910397"/>
            </a:xfrm>
            <a:prstGeom prst="rect">
              <a:avLst/>
            </a:prstGeom>
          </p:spPr>
          <p:txBody>
            <a:bodyPr lIns="50800" tIns="50800" rIns="50800" bIns="50800" rtlCol="0" anchor="ctr"/>
            <a:lstStyle/>
            <a:p>
              <a:pPr marL="0" lvl="0" indent="0" algn="ctr" rtl="1">
                <a:lnSpc>
                  <a:spcPts val="2659"/>
                </a:lnSpc>
              </a:pPr>
              <a:endParaRPr/>
            </a:p>
          </p:txBody>
        </p:sp>
      </p:grpSp>
      <p:grpSp>
        <p:nvGrpSpPr>
          <p:cNvPr id="32" name="Group 32"/>
          <p:cNvGrpSpPr/>
          <p:nvPr/>
        </p:nvGrpSpPr>
        <p:grpSpPr>
          <a:xfrm rot="2841773">
            <a:off x="18824014" y="4301250"/>
            <a:ext cx="803374" cy="9145654"/>
            <a:chOff x="0" y="0"/>
            <a:chExt cx="165303" cy="1881822"/>
          </a:xfrm>
        </p:grpSpPr>
        <p:sp>
          <p:nvSpPr>
            <p:cNvPr id="33" name="Freeform 33"/>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1D748B"/>
            </a:solidFill>
          </p:spPr>
        </p:sp>
        <p:sp>
          <p:nvSpPr>
            <p:cNvPr id="34" name="TextBox 34"/>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sp>
        <p:nvSpPr>
          <p:cNvPr id="35" name="TextBox 35"/>
          <p:cNvSpPr txBox="1"/>
          <p:nvPr/>
        </p:nvSpPr>
        <p:spPr>
          <a:xfrm>
            <a:off x="1307838" y="439412"/>
            <a:ext cx="15672325" cy="8896350"/>
          </a:xfrm>
          <a:prstGeom prst="rect">
            <a:avLst/>
          </a:prstGeom>
        </p:spPr>
        <p:txBody>
          <a:bodyPr lIns="0" tIns="0" rIns="0" bIns="0" rtlCol="0" anchor="t">
            <a:spAutoFit/>
          </a:bodyPr>
          <a:lstStyle/>
          <a:p>
            <a:pPr algn="just" rtl="1">
              <a:lnSpc>
                <a:spcPts val="7920"/>
              </a:lnSpc>
            </a:pPr>
            <a:r>
              <a:rPr lang="ar-EG" sz="3600" b="1">
                <a:solidFill>
                  <a:srgbClr val="000000"/>
                </a:solidFill>
                <a:latin typeface="Amiri Bold"/>
                <a:ea typeface="Amiri Bold"/>
                <a:cs typeface="Amiri Bold"/>
                <a:sym typeface="Amiri Bold"/>
                <a:rtl/>
              </a:rPr>
              <a:t>ويركز المؤلف أيضا على مجموعة من المبادئ والآليات التي تساعد على فهم الخطاب وتأويله تأويلاً سليماً، من أبرزها مراعاة السياق الزماني والمكاني للنص، واستحضار العلاقات المشتركة بين النصوص، وتوظيف المعارف القبلية للمتعلم في بناء المعنى. كما يبرز دور الذاكرة في تنظيم الخبرات والمعارف داخل أطر ذهنية تسهم في تفسير النصوص وفهم مقاصدها، إضافة إلى أهمية الاستفادة من السيناريوهات الذهنية والتوقعات المسبقة في تأويل الأحداث والمواقف. ويؤكد النص كذلك ضرورة الكشف عن الافتراضات القبلية والخطاطات الذهنية التي تؤثر في الفهم، وتنشيطها قبل القراءة وأثناءها لتوجيه عملية التأويل. ويخلص إلى أن تحقيق فهم عميق للنصوص يقتضي الجمع بين معطيات اللسانيات وتحليل الخطاب ونظريات التأويل والمعرفة، بما يمكن المتعلم من بناء المعنى واكتشاف الدلالات الظاهرة والضمنية للنص.</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rot="-10800000">
            <a:off x="6266854" y="9732618"/>
            <a:ext cx="26896698" cy="2091706"/>
            <a:chOff x="0" y="0"/>
            <a:chExt cx="5911116" cy="459697"/>
          </a:xfrm>
        </p:grpSpPr>
        <p:sp>
          <p:nvSpPr>
            <p:cNvPr id="4" name="Freeform 4"/>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5" name="TextBox 5"/>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a:off x="-13923919" y="-415410"/>
            <a:ext cx="19442003" cy="1444110"/>
            <a:chOff x="0" y="0"/>
            <a:chExt cx="4272790" cy="317374"/>
          </a:xfrm>
        </p:grpSpPr>
        <p:sp>
          <p:nvSpPr>
            <p:cNvPr id="7" name="Freeform 7"/>
            <p:cNvSpPr/>
            <p:nvPr/>
          </p:nvSpPr>
          <p:spPr>
            <a:xfrm>
              <a:off x="10695" y="0"/>
              <a:ext cx="4251400" cy="316521"/>
            </a:xfrm>
            <a:custGeom>
              <a:avLst/>
              <a:gdLst/>
              <a:ahLst/>
              <a:cxnLst/>
              <a:rect l="l" t="t" r="r" b="b"/>
              <a:pathLst>
                <a:path w="4251400" h="316521">
                  <a:moveTo>
                    <a:pt x="2114277" y="315677"/>
                  </a:moveTo>
                  <a:lnTo>
                    <a:pt x="728" y="1697"/>
                  </a:lnTo>
                  <a:cubicBezTo>
                    <a:pt x="286" y="1631"/>
                    <a:pt x="-31" y="1236"/>
                    <a:pt x="2" y="790"/>
                  </a:cubicBezTo>
                  <a:cubicBezTo>
                    <a:pt x="35" y="345"/>
                    <a:pt x="406" y="0"/>
                    <a:pt x="853" y="0"/>
                  </a:cubicBezTo>
                  <a:lnTo>
                    <a:pt x="4250546" y="0"/>
                  </a:lnTo>
                  <a:cubicBezTo>
                    <a:pt x="4250993" y="0"/>
                    <a:pt x="4251365" y="345"/>
                    <a:pt x="4251398" y="790"/>
                  </a:cubicBezTo>
                  <a:cubicBezTo>
                    <a:pt x="4251430" y="1236"/>
                    <a:pt x="4251114" y="1631"/>
                    <a:pt x="4250672" y="1697"/>
                  </a:cubicBezTo>
                  <a:lnTo>
                    <a:pt x="2137122" y="315677"/>
                  </a:lnTo>
                  <a:cubicBezTo>
                    <a:pt x="2129549" y="316802"/>
                    <a:pt x="2121851" y="316802"/>
                    <a:pt x="2114277" y="315677"/>
                  </a:cubicBezTo>
                  <a:close/>
                </a:path>
              </a:pathLst>
            </a:custGeom>
            <a:solidFill>
              <a:srgbClr val="0B3D4D"/>
            </a:solidFill>
          </p:spPr>
        </p:sp>
        <p:sp>
          <p:nvSpPr>
            <p:cNvPr id="8" name="TextBox 8"/>
            <p:cNvSpPr txBox="1"/>
            <p:nvPr/>
          </p:nvSpPr>
          <p:spPr>
            <a:xfrm>
              <a:off x="667623" y="-5905"/>
              <a:ext cx="2937543" cy="175927"/>
            </a:xfrm>
            <a:prstGeom prst="rect">
              <a:avLst/>
            </a:prstGeom>
          </p:spPr>
          <p:txBody>
            <a:bodyPr lIns="50800" tIns="50800" rIns="50800" bIns="50800" rtlCol="0" anchor="ctr"/>
            <a:lstStyle/>
            <a:p>
              <a:pPr marL="0" lvl="0" indent="0" algn="ctr" rtl="1">
                <a:lnSpc>
                  <a:spcPts val="2659"/>
                </a:lnSpc>
              </a:pPr>
              <a:endParaRPr/>
            </a:p>
          </p:txBody>
        </p:sp>
      </p:grpSp>
      <p:sp>
        <p:nvSpPr>
          <p:cNvPr id="9" name="TextBox 9"/>
          <p:cNvSpPr txBox="1"/>
          <p:nvPr/>
        </p:nvSpPr>
        <p:spPr>
          <a:xfrm>
            <a:off x="396744" y="-36255"/>
            <a:ext cx="17409496" cy="9782181"/>
          </a:xfrm>
          <a:prstGeom prst="rect">
            <a:avLst/>
          </a:prstGeom>
        </p:spPr>
        <p:txBody>
          <a:bodyPr lIns="0" tIns="0" rIns="0" bIns="0" rtlCol="0" anchor="t">
            <a:spAutoFit/>
          </a:bodyPr>
          <a:lstStyle/>
          <a:p>
            <a:pPr algn="just" rtl="1">
              <a:lnSpc>
                <a:spcPts val="7874"/>
              </a:lnSpc>
            </a:pPr>
            <a:r>
              <a:rPr lang="ar-EG" sz="3499" b="1">
                <a:solidFill>
                  <a:srgbClr val="000000"/>
                </a:solidFill>
                <a:latin typeface="Amiri Bold"/>
                <a:ea typeface="Amiri Bold"/>
                <a:cs typeface="Amiri Bold"/>
                <a:sym typeface="Amiri Bold"/>
                <a:rtl/>
              </a:rPr>
              <a:t>أما أعمال الأستاذ الدكتور محمد بازي التربوية، فتنطلق من خبرة بحثية جامعية وتكوينية، وتهدف إلى تكوين الباحثين الأكاديميين، ومُدرسي اللغة العربية وعلومها بالجامعات والمدارس الثانوية، وذلك بتمكينهم من مناهج تدريسِ اللُّغاتِ والآداب وَفْق استراتيجياتٍ عالمةٍ في الفهم والإفهام وتحليل الخطابات. وقد صدرت تلك المقترحات تباعا في الكتب التالية: "صِناعَةُ التدريسِ ورهاناتُ التكوين"، </a:t>
            </a:r>
            <a:r>
              <a:rPr lang="en-US" sz="3499" b="1">
                <a:solidFill>
                  <a:srgbClr val="000000"/>
                </a:solidFill>
                <a:latin typeface="Amiri Bold"/>
                <a:ea typeface="Amiri Bold"/>
                <a:cs typeface="Amiri Bold"/>
                <a:sym typeface="Amiri Bold"/>
              </a:rPr>
              <a:t>2010</a:t>
            </a:r>
            <a:r>
              <a:rPr lang="ar-EG" sz="3499" b="1">
                <a:solidFill>
                  <a:srgbClr val="000000"/>
                </a:solidFill>
                <a:latin typeface="Amiri Bold"/>
                <a:ea typeface="Amiri Bold"/>
                <a:cs typeface="Amiri Bold"/>
                <a:sym typeface="Amiri Bold"/>
                <a:rtl/>
              </a:rPr>
              <a:t>."صحائفُ التَّكوين، مدونة شاملة لكل ما يحتاجه مدرس اللغة العربية وآدابها تمثلا وعملا "</a:t>
            </a:r>
            <a:r>
              <a:rPr lang="en-US" sz="3499" b="1">
                <a:solidFill>
                  <a:srgbClr val="000000"/>
                </a:solidFill>
                <a:latin typeface="Amiri Bold"/>
                <a:ea typeface="Amiri Bold"/>
                <a:cs typeface="Amiri Bold"/>
                <a:sym typeface="Amiri Bold"/>
              </a:rPr>
              <a:t>2015</a:t>
            </a:r>
            <a:r>
              <a:rPr lang="ar-EG" sz="3499" b="1">
                <a:solidFill>
                  <a:srgbClr val="000000"/>
                </a:solidFill>
                <a:latin typeface="Amiri Bold"/>
                <a:ea typeface="Amiri Bold"/>
                <a:cs typeface="Amiri Bold"/>
                <a:sym typeface="Amiri Bold"/>
                <a:rtl/>
              </a:rPr>
              <a:t>."سؤالُ الأنموذجِ/ في تدريسيةِ اللغةِ والأدبِ وفلسفةِ القيم"، </a:t>
            </a:r>
            <a:r>
              <a:rPr lang="en-US" sz="3499" b="1">
                <a:solidFill>
                  <a:srgbClr val="000000"/>
                </a:solidFill>
                <a:latin typeface="Amiri Bold"/>
                <a:ea typeface="Amiri Bold"/>
                <a:cs typeface="Amiri Bold"/>
                <a:sym typeface="Amiri Bold"/>
              </a:rPr>
              <a:t>2019</a:t>
            </a:r>
            <a:r>
              <a:rPr lang="ar-EG" sz="3499" b="1">
                <a:solidFill>
                  <a:srgbClr val="000000"/>
                </a:solidFill>
                <a:latin typeface="Amiri Bold"/>
                <a:ea typeface="Amiri Bold"/>
                <a:cs typeface="Amiri Bold"/>
                <a:sym typeface="Amiri Bold"/>
                <a:rtl/>
              </a:rPr>
              <a:t>."صناعةُ القادةِ في المجالِ التَّربوي/ رؤيةٌ متناغمة مع عالم متغير"، </a:t>
            </a:r>
            <a:r>
              <a:rPr lang="en-US" sz="3499" b="1">
                <a:solidFill>
                  <a:srgbClr val="000000"/>
                </a:solidFill>
                <a:latin typeface="Amiri Bold"/>
                <a:ea typeface="Amiri Bold"/>
                <a:cs typeface="Amiri Bold"/>
                <a:sym typeface="Amiri Bold"/>
              </a:rPr>
              <a:t>2019</a:t>
            </a:r>
            <a:r>
              <a:rPr lang="ar-EG" sz="3499" b="1">
                <a:solidFill>
                  <a:srgbClr val="000000"/>
                </a:solidFill>
                <a:latin typeface="Amiri Bold"/>
                <a:ea typeface="Amiri Bold"/>
                <a:cs typeface="Amiri Bold"/>
                <a:sym typeface="Amiri Bold"/>
                <a:rtl/>
              </a:rPr>
              <a:t>. "المُدَرِّس البَليغُ/ نحو مشروعٍ قِرائي مُتَعَدِّد الاستراتيجيات"، </a:t>
            </a:r>
            <a:r>
              <a:rPr lang="en-US" sz="3499" b="1">
                <a:solidFill>
                  <a:srgbClr val="000000"/>
                </a:solidFill>
                <a:latin typeface="Amiri Bold"/>
                <a:ea typeface="Amiri Bold"/>
                <a:cs typeface="Amiri Bold"/>
                <a:sym typeface="Amiri Bold"/>
              </a:rPr>
              <a:t>2019</a:t>
            </a:r>
            <a:r>
              <a:rPr lang="ar-EG" sz="3499" b="1">
                <a:solidFill>
                  <a:srgbClr val="000000"/>
                </a:solidFill>
                <a:latin typeface="Amiri Bold"/>
                <a:ea typeface="Amiri Bold"/>
                <a:cs typeface="Amiri Bold"/>
                <a:sym typeface="Amiri Bold"/>
                <a:rtl/>
              </a:rPr>
              <a:t>."تدريسُ العربيةِ والتدريس به/ تحدياتُ تحصينِ الهُوية وآفاق تحصيل العلوم"،</a:t>
            </a:r>
            <a:r>
              <a:rPr lang="en-US" sz="3499" b="1">
                <a:solidFill>
                  <a:srgbClr val="000000"/>
                </a:solidFill>
                <a:latin typeface="Amiri Bold"/>
                <a:ea typeface="Amiri Bold"/>
                <a:cs typeface="Amiri Bold"/>
                <a:sym typeface="Amiri Bold"/>
              </a:rPr>
              <a:t>2021</a:t>
            </a:r>
            <a:r>
              <a:rPr lang="ar-EG" sz="3499" b="1">
                <a:solidFill>
                  <a:srgbClr val="000000"/>
                </a:solidFill>
                <a:latin typeface="Amiri Bold"/>
                <a:ea typeface="Amiri Bold"/>
                <a:cs typeface="Amiri Bold"/>
                <a:sym typeface="Amiri Bold"/>
                <a:rtl/>
              </a:rPr>
              <a:t>. "أَيّ أنْمُوذَجٍ لِتَكْوِينِ الْمُدَرِّسِينَ؟ وهو كتاب مرجعي موجَّه للأساتذة الجامعيين والمكوِّنين بالمراكز والمدارس العليا لمهن التربية والتكوين</a:t>
            </a:r>
            <a:r>
              <a:rPr lang="en-US" sz="3499" b="1">
                <a:solidFill>
                  <a:srgbClr val="000000"/>
                </a:solidFill>
                <a:latin typeface="Amiri Bold"/>
                <a:ea typeface="Amiri Bold"/>
                <a:cs typeface="Amiri Bold"/>
                <a:sym typeface="Amiri Bold"/>
              </a:rPr>
              <a:t>2023</a:t>
            </a:r>
            <a:r>
              <a:rPr lang="ar-EG" sz="3499" b="1">
                <a:solidFill>
                  <a:srgbClr val="000000"/>
                </a:solidFill>
                <a:latin typeface="Amiri Bold"/>
                <a:ea typeface="Amiri Bold"/>
                <a:cs typeface="Amiri Bold"/>
                <a:sym typeface="Amiri Bold"/>
                <a:rtl/>
              </a:rPr>
              <a:t>. كتاب" المدرس الباحث": إسهامات نظرية ومنهجية لترسيخ فلسفة البحث الأكاديمي التربوي الإجرائي </a:t>
            </a:r>
            <a:r>
              <a:rPr lang="en-US" sz="3499" b="1">
                <a:solidFill>
                  <a:srgbClr val="000000"/>
                </a:solidFill>
                <a:latin typeface="Amiri Bold"/>
                <a:ea typeface="Amiri Bold"/>
                <a:cs typeface="Amiri Bold"/>
                <a:sym typeface="Amiri Bold"/>
              </a:rPr>
              <a:t>2023</a:t>
            </a:r>
            <a:r>
              <a:rPr lang="ar-EG" sz="3499" b="1">
                <a:solidFill>
                  <a:srgbClr val="000000"/>
                </a:solidFill>
                <a:latin typeface="Amiri Bold"/>
                <a:ea typeface="Amiri Bold"/>
                <a:cs typeface="Amiri Bold"/>
                <a:sym typeface="Amiri Bold"/>
                <a:rtl/>
              </a:rPr>
              <a:t>. وكتاب"المعرفة المستعارة": التضخم الاصطلاحي بالمدرسة والجامعة" عن مؤسسة مقاربات فاس المغرب</a:t>
            </a:r>
            <a:r>
              <a:rPr lang="en-US" sz="3499" b="1">
                <a:solidFill>
                  <a:srgbClr val="000000"/>
                </a:solidFill>
                <a:latin typeface="Amiri Bold"/>
                <a:ea typeface="Amiri Bold"/>
                <a:cs typeface="Amiri Bold"/>
                <a:sym typeface="Amiri Bold"/>
              </a:rPr>
              <a:t>2023</a:t>
            </a:r>
            <a:r>
              <a:rPr lang="ar-EG" sz="3499" b="1">
                <a:solidFill>
                  <a:srgbClr val="000000"/>
                </a:solidFill>
                <a:latin typeface="Amiri Bold"/>
                <a:ea typeface="Amiri Bold"/>
                <a:cs typeface="Amiri Bold"/>
                <a:sym typeface="Amiri Bold"/>
                <a:rtl/>
              </a:rPr>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0" y="345948"/>
            <a:ext cx="17457672" cy="9356979"/>
          </a:xfrm>
          <a:prstGeom prst="rect">
            <a:avLst/>
          </a:prstGeom>
        </p:spPr>
        <p:txBody>
          <a:bodyPr lIns="0" tIns="0" rIns="0" bIns="0" rtlCol="0" anchor="t">
            <a:spAutoFit/>
          </a:bodyPr>
          <a:lstStyle/>
          <a:p>
            <a:pPr algn="just" rtl="1">
              <a:lnSpc>
                <a:spcPts val="6767"/>
              </a:lnSpc>
            </a:pPr>
            <a:r>
              <a:rPr lang="ar-EG" sz="3600" b="1">
                <a:solidFill>
                  <a:srgbClr val="000000"/>
                </a:solidFill>
                <a:latin typeface="Amiri Bold"/>
                <a:ea typeface="Amiri Bold"/>
                <a:cs typeface="Amiri Bold"/>
                <a:sym typeface="Amiri Bold"/>
                <a:rtl/>
              </a:rPr>
              <a:t>كما يعرض الكاتب تقديم "الاستراتيجية التقابلية" كمنهجية بديلة وعملية لتطوير آليات الفهم والقراءة لدى المتعلمين.</a:t>
            </a:r>
          </a:p>
          <a:p>
            <a:pPr algn="just" rtl="1">
              <a:lnSpc>
                <a:spcPts val="6767"/>
              </a:lnSpc>
            </a:pPr>
            <a:r>
              <a:rPr lang="ar-EG" sz="3600" b="1">
                <a:solidFill>
                  <a:srgbClr val="000000"/>
                </a:solidFill>
                <a:latin typeface="Amiri Bold"/>
                <a:ea typeface="Amiri Bold"/>
                <a:cs typeface="Amiri Bold"/>
                <a:sym typeface="Amiri Bold"/>
                <a:rtl/>
              </a:rPr>
              <a:t>ويمكن تلخيص مضمون النص في النقاط الرئيسية التالية:</a:t>
            </a:r>
          </a:p>
          <a:p>
            <a:pPr algn="just" rtl="1">
              <a:lnSpc>
                <a:spcPts val="6767"/>
              </a:lnSpc>
            </a:pPr>
            <a:r>
              <a:rPr lang="ar-EG" sz="3600" b="1">
                <a:solidFill>
                  <a:srgbClr val="000000"/>
                </a:solidFill>
                <a:latin typeface="Amiri Bold"/>
                <a:ea typeface="Amiri Bold"/>
                <a:cs typeface="Amiri Bold"/>
                <a:sym typeface="Amiri Bold"/>
                <a:rtl/>
              </a:rPr>
              <a:t>. أدوات تحليل الخطاب في السياق المدرسي.</a:t>
            </a:r>
          </a:p>
          <a:p>
            <a:pPr algn="just" rtl="1">
              <a:lnSpc>
                <a:spcPts val="6767"/>
              </a:lnSpc>
            </a:pPr>
            <a:r>
              <a:rPr lang="ar-EG" sz="3600" b="1">
                <a:solidFill>
                  <a:srgbClr val="000000"/>
                </a:solidFill>
                <a:latin typeface="Amiri Bold"/>
                <a:ea typeface="Amiri Bold"/>
                <a:cs typeface="Amiri Bold"/>
                <a:sym typeface="Amiri Bold"/>
                <a:rtl/>
              </a:rPr>
              <a:t>يبدأ النص بطرح مجموعة من الأسئلة التوجيهية التي تساعد متعلم الأدب على تحليل الخطاب وتفكيكه بنفسه (مثل: ما قضية الخطاب؟ كيف يُبلّغ المعنى أسلوبياً؟ ما الهوية الثقافية المستهدفة؟ وكيف تتسق مكونات النص؟).</a:t>
            </a:r>
          </a:p>
          <a:p>
            <a:pPr algn="just" rtl="1">
              <a:lnSpc>
                <a:spcPts val="6767"/>
              </a:lnSpc>
            </a:pPr>
            <a:r>
              <a:rPr lang="ar-EG" sz="3600" b="1">
                <a:solidFill>
                  <a:srgbClr val="000000"/>
                </a:solidFill>
                <a:latin typeface="Amiri Bold"/>
                <a:ea typeface="Amiri Bold"/>
                <a:cs typeface="Amiri Bold"/>
                <a:sym typeface="Amiri Bold"/>
                <a:rtl/>
              </a:rPr>
              <a:t>-الهدف من هذه الأسئلة هو تغيير طريقة التعامل مع الكتاب المدرسي، عبر تقليص كثافة المحتوى، ومنح المتعلم استقلالية لبناء أدواته التحليلية الخاصة، وتعليمه طريقة التفكير في الأدب بدلاً من التلقين والتبعية المطلقة للأسئلة الجاهزة.</a:t>
            </a:r>
          </a:p>
          <a:p>
            <a:pPr algn="just" rtl="1">
              <a:lnSpc>
                <a:spcPts val="6767"/>
              </a:lnSpc>
            </a:pPr>
            <a:r>
              <a:rPr lang="ar-EG" sz="3600" b="1">
                <a:solidFill>
                  <a:srgbClr val="000000"/>
                </a:solidFill>
                <a:latin typeface="Amiri Bold"/>
                <a:ea typeface="Amiri Bold"/>
                <a:cs typeface="Amiri Bold"/>
                <a:sym typeface="Amiri Bold"/>
                <a:rtl/>
              </a:rPr>
              <a:t>. الاستراتيجية التقابلية (الإجراءات والأهداف):</a:t>
            </a:r>
          </a:p>
          <a:p>
            <a:pPr algn="just" rtl="1">
              <a:lnSpc>
                <a:spcPts val="6767"/>
              </a:lnSpc>
            </a:pPr>
            <a:r>
              <a:rPr lang="ar-EG" sz="3600" b="1">
                <a:solidFill>
                  <a:srgbClr val="000000"/>
                </a:solidFill>
                <a:latin typeface="Amiri Bold"/>
                <a:ea typeface="Amiri Bold"/>
                <a:cs typeface="Amiri Bold"/>
                <a:sym typeface="Amiri Bold"/>
                <a:rtl/>
              </a:rPr>
              <a:t>المفهوم والنشأة: هي استراتيجية عملية تم تجريبها ميدانياً في تكوين المدرسين وداخل الفصول الدراسية. وتستند إلى أدوات علمية ومفاهيم إجرائية تقوم على "المقابلة" كبديل منهجي ناجع.</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16819448" y="9576894"/>
            <a:ext cx="9191075" cy="8042755"/>
            <a:chOff x="0" y="0"/>
            <a:chExt cx="452993" cy="396397"/>
          </a:xfrm>
        </p:grpSpPr>
        <p:sp>
          <p:nvSpPr>
            <p:cNvPr id="4" name="Freeform 4"/>
            <p:cNvSpPr/>
            <p:nvPr/>
          </p:nvSpPr>
          <p:spPr>
            <a:xfrm>
              <a:off x="14413" y="0"/>
              <a:ext cx="424167" cy="396397"/>
            </a:xfrm>
            <a:custGeom>
              <a:avLst/>
              <a:gdLst/>
              <a:ahLst/>
              <a:cxnLst/>
              <a:rect l="l" t="t" r="r" b="b"/>
              <a:pathLst>
                <a:path w="424167" h="396397">
                  <a:moveTo>
                    <a:pt x="198318" y="0"/>
                  </a:moveTo>
                  <a:lnTo>
                    <a:pt x="22650" y="0"/>
                  </a:lnTo>
                  <a:cubicBezTo>
                    <a:pt x="14759" y="0"/>
                    <a:pt x="7438" y="4106"/>
                    <a:pt x="3323" y="10839"/>
                  </a:cubicBezTo>
                  <a:cubicBezTo>
                    <a:pt x="-791" y="17571"/>
                    <a:pt x="-1105" y="25960"/>
                    <a:pt x="2494" y="32982"/>
                  </a:cubicBezTo>
                  <a:lnTo>
                    <a:pt x="171880" y="363415"/>
                  </a:lnTo>
                  <a:cubicBezTo>
                    <a:pt x="182259" y="383662"/>
                    <a:pt x="203097" y="396397"/>
                    <a:pt x="225850" y="396397"/>
                  </a:cubicBezTo>
                  <a:lnTo>
                    <a:pt x="401518" y="396397"/>
                  </a:lnTo>
                  <a:cubicBezTo>
                    <a:pt x="409408" y="396397"/>
                    <a:pt x="416730" y="392291"/>
                    <a:pt x="420844" y="385558"/>
                  </a:cubicBezTo>
                  <a:cubicBezTo>
                    <a:pt x="424958" y="378825"/>
                    <a:pt x="425273" y="370437"/>
                    <a:pt x="421673" y="363415"/>
                  </a:cubicBezTo>
                  <a:lnTo>
                    <a:pt x="252287" y="32982"/>
                  </a:lnTo>
                  <a:cubicBezTo>
                    <a:pt x="241908" y="12735"/>
                    <a:pt x="221070" y="0"/>
                    <a:pt x="198318" y="0"/>
                  </a:cubicBezTo>
                  <a:close/>
                </a:path>
              </a:pathLst>
            </a:custGeom>
            <a:solidFill>
              <a:srgbClr val="0B3D4D"/>
            </a:solidFill>
          </p:spPr>
        </p:sp>
        <p:sp>
          <p:nvSpPr>
            <p:cNvPr id="5" name="TextBox 5"/>
            <p:cNvSpPr txBox="1"/>
            <p:nvPr/>
          </p:nvSpPr>
          <p:spPr>
            <a:xfrm>
              <a:off x="101600" y="-28575"/>
              <a:ext cx="249793" cy="424972"/>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rot="-10800000">
            <a:off x="-8309995" y="-1619518"/>
            <a:ext cx="9023930" cy="4076463"/>
            <a:chOff x="0" y="0"/>
            <a:chExt cx="625421" cy="282527"/>
          </a:xfrm>
        </p:grpSpPr>
        <p:sp>
          <p:nvSpPr>
            <p:cNvPr id="7" name="Freeform 7"/>
            <p:cNvSpPr/>
            <p:nvPr/>
          </p:nvSpPr>
          <p:spPr>
            <a:xfrm>
              <a:off x="6380" y="0"/>
              <a:ext cx="619041" cy="282527"/>
            </a:xfrm>
            <a:custGeom>
              <a:avLst/>
              <a:gdLst/>
              <a:ahLst/>
              <a:cxnLst/>
              <a:rect l="l" t="t" r="r" b="b"/>
              <a:pathLst>
                <a:path w="619041" h="282527">
                  <a:moveTo>
                    <a:pt x="149803" y="0"/>
                  </a:moveTo>
                  <a:lnTo>
                    <a:pt x="603598" y="0"/>
                  </a:lnTo>
                  <a:cubicBezTo>
                    <a:pt x="607694" y="0"/>
                    <a:pt x="611622" y="1627"/>
                    <a:pt x="614518" y="4523"/>
                  </a:cubicBezTo>
                  <a:cubicBezTo>
                    <a:pt x="617414" y="7419"/>
                    <a:pt x="619041" y="11347"/>
                    <a:pt x="619041" y="15443"/>
                  </a:cubicBezTo>
                  <a:lnTo>
                    <a:pt x="619041" y="267084"/>
                  </a:lnTo>
                  <a:cubicBezTo>
                    <a:pt x="619041" y="271180"/>
                    <a:pt x="617414" y="275108"/>
                    <a:pt x="614518" y="278004"/>
                  </a:cubicBezTo>
                  <a:cubicBezTo>
                    <a:pt x="611622" y="280900"/>
                    <a:pt x="607694" y="282527"/>
                    <a:pt x="603598" y="282527"/>
                  </a:cubicBezTo>
                  <a:lnTo>
                    <a:pt x="149803" y="282527"/>
                  </a:lnTo>
                  <a:cubicBezTo>
                    <a:pt x="139917" y="282527"/>
                    <a:pt x="130438" y="278591"/>
                    <a:pt x="123461" y="271587"/>
                  </a:cubicBezTo>
                  <a:lnTo>
                    <a:pt x="4519" y="152204"/>
                  </a:lnTo>
                  <a:cubicBezTo>
                    <a:pt x="-1507" y="146155"/>
                    <a:pt x="-1507" y="136372"/>
                    <a:pt x="4519" y="130324"/>
                  </a:cubicBezTo>
                  <a:lnTo>
                    <a:pt x="123461" y="10940"/>
                  </a:lnTo>
                  <a:cubicBezTo>
                    <a:pt x="130438" y="3937"/>
                    <a:pt x="139917" y="0"/>
                    <a:pt x="149803" y="0"/>
                  </a:cubicBezTo>
                  <a:close/>
                </a:path>
              </a:pathLst>
            </a:custGeom>
            <a:solidFill>
              <a:srgbClr val="0B3D4D"/>
            </a:solidFill>
          </p:spPr>
        </p:sp>
        <p:sp>
          <p:nvSpPr>
            <p:cNvPr id="8" name="TextBox 8"/>
            <p:cNvSpPr txBox="1"/>
            <p:nvPr/>
          </p:nvSpPr>
          <p:spPr>
            <a:xfrm>
              <a:off x="0" y="-28575"/>
              <a:ext cx="511121" cy="311102"/>
            </a:xfrm>
            <a:prstGeom prst="rect">
              <a:avLst/>
            </a:prstGeom>
          </p:spPr>
          <p:txBody>
            <a:bodyPr lIns="50800" tIns="50800" rIns="50800" bIns="50800" rtlCol="0" anchor="ctr"/>
            <a:lstStyle/>
            <a:p>
              <a:pPr marL="0" lvl="0" indent="0" algn="ctr" rtl="1">
                <a:lnSpc>
                  <a:spcPts val="2659"/>
                </a:lnSpc>
              </a:pPr>
              <a:endParaRPr/>
            </a:p>
          </p:txBody>
        </p:sp>
      </p:grpSp>
      <p:grpSp>
        <p:nvGrpSpPr>
          <p:cNvPr id="9" name="Group 9"/>
          <p:cNvGrpSpPr/>
          <p:nvPr/>
        </p:nvGrpSpPr>
        <p:grpSpPr>
          <a:xfrm>
            <a:off x="-9007066" y="-997059"/>
            <a:ext cx="19442003" cy="1415772"/>
            <a:chOff x="0" y="0"/>
            <a:chExt cx="4272790" cy="311146"/>
          </a:xfrm>
        </p:grpSpPr>
        <p:sp>
          <p:nvSpPr>
            <p:cNvPr id="10" name="Freeform 10"/>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155164"/>
            </a:solidFill>
          </p:spPr>
        </p:sp>
        <p:sp>
          <p:nvSpPr>
            <p:cNvPr id="11" name="TextBox 11"/>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sp>
        <p:nvSpPr>
          <p:cNvPr id="12" name="Freeform 12"/>
          <p:cNvSpPr/>
          <p:nvPr/>
        </p:nvSpPr>
        <p:spPr>
          <a:xfrm flipH="1">
            <a:off x="6830276" y="9056152"/>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13" name="Freeform 13"/>
          <p:cNvSpPr/>
          <p:nvPr/>
        </p:nvSpPr>
        <p:spPr>
          <a:xfrm flipH="1">
            <a:off x="-3624535" y="1989213"/>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grpSp>
        <p:nvGrpSpPr>
          <p:cNvPr id="14" name="Group 14"/>
          <p:cNvGrpSpPr/>
          <p:nvPr/>
        </p:nvGrpSpPr>
        <p:grpSpPr>
          <a:xfrm rot="-2700000">
            <a:off x="448902" y="6030206"/>
            <a:ext cx="1159595" cy="7093376"/>
            <a:chOff x="0" y="0"/>
            <a:chExt cx="238600" cy="1459542"/>
          </a:xfrm>
        </p:grpSpPr>
        <p:sp>
          <p:nvSpPr>
            <p:cNvPr id="15" name="Freeform 15"/>
            <p:cNvSpPr/>
            <p:nvPr/>
          </p:nvSpPr>
          <p:spPr>
            <a:xfrm>
              <a:off x="0" y="0"/>
              <a:ext cx="238600" cy="1459542"/>
            </a:xfrm>
            <a:custGeom>
              <a:avLst/>
              <a:gdLst/>
              <a:ahLst/>
              <a:cxnLst/>
              <a:rect l="l" t="t" r="r" b="b"/>
              <a:pathLst>
                <a:path w="238600" h="1459542">
                  <a:moveTo>
                    <a:pt x="217736" y="0"/>
                  </a:moveTo>
                  <a:lnTo>
                    <a:pt x="20864" y="0"/>
                  </a:lnTo>
                  <a:cubicBezTo>
                    <a:pt x="9341" y="0"/>
                    <a:pt x="0" y="9341"/>
                    <a:pt x="0" y="20864"/>
                  </a:cubicBezTo>
                  <a:lnTo>
                    <a:pt x="0" y="1438679"/>
                  </a:lnTo>
                  <a:cubicBezTo>
                    <a:pt x="0" y="1450201"/>
                    <a:pt x="9341" y="1459542"/>
                    <a:pt x="20864" y="1459542"/>
                  </a:cubicBezTo>
                  <a:lnTo>
                    <a:pt x="217736" y="1459542"/>
                  </a:lnTo>
                  <a:cubicBezTo>
                    <a:pt x="229259" y="1459542"/>
                    <a:pt x="238600" y="1450201"/>
                    <a:pt x="238600" y="1438679"/>
                  </a:cubicBezTo>
                  <a:lnTo>
                    <a:pt x="238600" y="20864"/>
                  </a:lnTo>
                  <a:cubicBezTo>
                    <a:pt x="238600" y="9341"/>
                    <a:pt x="229259" y="0"/>
                    <a:pt x="217736" y="0"/>
                  </a:cubicBezTo>
                  <a:close/>
                </a:path>
              </a:pathLst>
            </a:custGeom>
            <a:solidFill>
              <a:srgbClr val="C9DEEF"/>
            </a:solidFill>
          </p:spPr>
        </p:sp>
        <p:sp>
          <p:nvSpPr>
            <p:cNvPr id="16" name="TextBox 16"/>
            <p:cNvSpPr txBox="1"/>
            <p:nvPr/>
          </p:nvSpPr>
          <p:spPr>
            <a:xfrm>
              <a:off x="0" y="-28575"/>
              <a:ext cx="238600" cy="1488117"/>
            </a:xfrm>
            <a:prstGeom prst="rect">
              <a:avLst/>
            </a:prstGeom>
          </p:spPr>
          <p:txBody>
            <a:bodyPr lIns="50800" tIns="50800" rIns="50800" bIns="50800" rtlCol="0" anchor="ctr"/>
            <a:lstStyle/>
            <a:p>
              <a:pPr marL="0" lvl="0" indent="0" algn="ctr" rtl="1">
                <a:lnSpc>
                  <a:spcPts val="2659"/>
                </a:lnSpc>
              </a:pPr>
              <a:endParaRPr/>
            </a:p>
          </p:txBody>
        </p:sp>
      </p:grpSp>
      <p:grpSp>
        <p:nvGrpSpPr>
          <p:cNvPr id="17" name="Group 17"/>
          <p:cNvGrpSpPr/>
          <p:nvPr/>
        </p:nvGrpSpPr>
        <p:grpSpPr>
          <a:xfrm>
            <a:off x="1507020" y="9964219"/>
            <a:ext cx="4561086" cy="1367523"/>
            <a:chOff x="0" y="0"/>
            <a:chExt cx="679129" cy="203619"/>
          </a:xfrm>
        </p:grpSpPr>
        <p:sp>
          <p:nvSpPr>
            <p:cNvPr id="18" name="Freeform 18"/>
            <p:cNvSpPr/>
            <p:nvPr/>
          </p:nvSpPr>
          <p:spPr>
            <a:xfrm>
              <a:off x="12912" y="0"/>
              <a:ext cx="653304" cy="203619"/>
            </a:xfrm>
            <a:custGeom>
              <a:avLst/>
              <a:gdLst/>
              <a:ahLst/>
              <a:cxnLst/>
              <a:rect l="l" t="t" r="r" b="b"/>
              <a:pathLst>
                <a:path w="653304" h="203619">
                  <a:moveTo>
                    <a:pt x="440951" y="0"/>
                  </a:moveTo>
                  <a:lnTo>
                    <a:pt x="9154" y="0"/>
                  </a:lnTo>
                  <a:cubicBezTo>
                    <a:pt x="5454" y="0"/>
                    <a:pt x="2117" y="2228"/>
                    <a:pt x="699" y="5646"/>
                  </a:cubicBezTo>
                  <a:cubicBezTo>
                    <a:pt x="-719" y="9064"/>
                    <a:pt x="61" y="13000"/>
                    <a:pt x="2675" y="15619"/>
                  </a:cubicBezTo>
                  <a:lnTo>
                    <a:pt x="174701" y="188000"/>
                  </a:lnTo>
                  <a:cubicBezTo>
                    <a:pt x="184680" y="198000"/>
                    <a:pt x="198227" y="203619"/>
                    <a:pt x="212354" y="203619"/>
                  </a:cubicBezTo>
                  <a:lnTo>
                    <a:pt x="644151" y="203619"/>
                  </a:lnTo>
                  <a:cubicBezTo>
                    <a:pt x="647851" y="203619"/>
                    <a:pt x="651188" y="201391"/>
                    <a:pt x="652606" y="197973"/>
                  </a:cubicBezTo>
                  <a:cubicBezTo>
                    <a:pt x="654024" y="194555"/>
                    <a:pt x="653244" y="190619"/>
                    <a:pt x="650630" y="188000"/>
                  </a:cubicBezTo>
                  <a:lnTo>
                    <a:pt x="478604" y="15619"/>
                  </a:lnTo>
                  <a:cubicBezTo>
                    <a:pt x="468625" y="5619"/>
                    <a:pt x="455078" y="0"/>
                    <a:pt x="440951" y="0"/>
                  </a:cubicBezTo>
                  <a:close/>
                </a:path>
              </a:pathLst>
            </a:custGeom>
            <a:solidFill>
              <a:srgbClr val="154457"/>
            </a:solidFill>
          </p:spPr>
        </p:sp>
        <p:sp>
          <p:nvSpPr>
            <p:cNvPr id="19" name="TextBox 19"/>
            <p:cNvSpPr txBox="1"/>
            <p:nvPr/>
          </p:nvSpPr>
          <p:spPr>
            <a:xfrm>
              <a:off x="101600" y="-28575"/>
              <a:ext cx="475929" cy="232194"/>
            </a:xfrm>
            <a:prstGeom prst="rect">
              <a:avLst/>
            </a:prstGeom>
          </p:spPr>
          <p:txBody>
            <a:bodyPr lIns="50800" tIns="50800" rIns="50800" bIns="50800" rtlCol="0" anchor="ctr"/>
            <a:lstStyle/>
            <a:p>
              <a:pPr marL="0" lvl="0" indent="0" algn="ctr" rtl="1">
                <a:lnSpc>
                  <a:spcPts val="2659"/>
                </a:lnSpc>
              </a:pPr>
              <a:endParaRPr/>
            </a:p>
          </p:txBody>
        </p:sp>
      </p:grpSp>
      <p:grpSp>
        <p:nvGrpSpPr>
          <p:cNvPr id="20" name="Group 20"/>
          <p:cNvGrpSpPr/>
          <p:nvPr/>
        </p:nvGrpSpPr>
        <p:grpSpPr>
          <a:xfrm rot="-2700000">
            <a:off x="-289776" y="5150304"/>
            <a:ext cx="654456" cy="7093376"/>
            <a:chOff x="0" y="0"/>
            <a:chExt cx="134662" cy="1459542"/>
          </a:xfrm>
        </p:grpSpPr>
        <p:sp>
          <p:nvSpPr>
            <p:cNvPr id="21" name="Freeform 21"/>
            <p:cNvSpPr/>
            <p:nvPr/>
          </p:nvSpPr>
          <p:spPr>
            <a:xfrm>
              <a:off x="0" y="0"/>
              <a:ext cx="134662" cy="1459542"/>
            </a:xfrm>
            <a:custGeom>
              <a:avLst/>
              <a:gdLst/>
              <a:ahLst/>
              <a:cxnLst/>
              <a:rect l="l" t="t" r="r" b="b"/>
              <a:pathLst>
                <a:path w="134662" h="1459542">
                  <a:moveTo>
                    <a:pt x="97694" y="0"/>
                  </a:moveTo>
                  <a:lnTo>
                    <a:pt x="36967" y="0"/>
                  </a:lnTo>
                  <a:cubicBezTo>
                    <a:pt x="16551" y="0"/>
                    <a:pt x="0" y="16551"/>
                    <a:pt x="0" y="36967"/>
                  </a:cubicBezTo>
                  <a:lnTo>
                    <a:pt x="0" y="1422575"/>
                  </a:lnTo>
                  <a:cubicBezTo>
                    <a:pt x="0" y="1442992"/>
                    <a:pt x="16551" y="1459542"/>
                    <a:pt x="36967" y="1459542"/>
                  </a:cubicBezTo>
                  <a:lnTo>
                    <a:pt x="97694" y="1459542"/>
                  </a:lnTo>
                  <a:cubicBezTo>
                    <a:pt x="118111" y="1459542"/>
                    <a:pt x="134662" y="1442992"/>
                    <a:pt x="134662" y="1422575"/>
                  </a:cubicBezTo>
                  <a:lnTo>
                    <a:pt x="134662" y="36967"/>
                  </a:lnTo>
                  <a:cubicBezTo>
                    <a:pt x="134662" y="16551"/>
                    <a:pt x="118111" y="0"/>
                    <a:pt x="97694" y="0"/>
                  </a:cubicBezTo>
                  <a:close/>
                </a:path>
              </a:pathLst>
            </a:custGeom>
            <a:solidFill>
              <a:srgbClr val="0B3D4D"/>
            </a:solidFill>
          </p:spPr>
        </p:sp>
        <p:sp>
          <p:nvSpPr>
            <p:cNvPr id="22" name="TextBox 22"/>
            <p:cNvSpPr txBox="1"/>
            <p:nvPr/>
          </p:nvSpPr>
          <p:spPr>
            <a:xfrm>
              <a:off x="0" y="-28575"/>
              <a:ext cx="134662" cy="1488117"/>
            </a:xfrm>
            <a:prstGeom prst="rect">
              <a:avLst/>
            </a:prstGeom>
          </p:spPr>
          <p:txBody>
            <a:bodyPr lIns="50800" tIns="50800" rIns="50800" bIns="50800" rtlCol="0" anchor="ctr"/>
            <a:lstStyle/>
            <a:p>
              <a:pPr marL="0" lvl="0" indent="0" algn="ctr" rtl="1">
                <a:lnSpc>
                  <a:spcPts val="2659"/>
                </a:lnSpc>
              </a:pPr>
              <a:endParaRPr/>
            </a:p>
          </p:txBody>
        </p:sp>
      </p:grpSp>
      <p:grpSp>
        <p:nvGrpSpPr>
          <p:cNvPr id="23" name="Group 23"/>
          <p:cNvGrpSpPr/>
          <p:nvPr/>
        </p:nvGrpSpPr>
        <p:grpSpPr>
          <a:xfrm rot="-2700000">
            <a:off x="-1422974" y="5061007"/>
            <a:ext cx="907026" cy="7093376"/>
            <a:chOff x="0" y="0"/>
            <a:chExt cx="186631" cy="1459542"/>
          </a:xfrm>
        </p:grpSpPr>
        <p:sp>
          <p:nvSpPr>
            <p:cNvPr id="24" name="Freeform 24"/>
            <p:cNvSpPr/>
            <p:nvPr/>
          </p:nvSpPr>
          <p:spPr>
            <a:xfrm>
              <a:off x="0" y="0"/>
              <a:ext cx="186631" cy="1459542"/>
            </a:xfrm>
            <a:custGeom>
              <a:avLst/>
              <a:gdLst/>
              <a:ahLst/>
              <a:cxnLst/>
              <a:rect l="l" t="t" r="r" b="b"/>
              <a:pathLst>
                <a:path w="186631" h="1459542">
                  <a:moveTo>
                    <a:pt x="159957" y="0"/>
                  </a:moveTo>
                  <a:lnTo>
                    <a:pt x="26673" y="0"/>
                  </a:lnTo>
                  <a:cubicBezTo>
                    <a:pt x="19599" y="0"/>
                    <a:pt x="12815" y="2810"/>
                    <a:pt x="7812" y="7812"/>
                  </a:cubicBezTo>
                  <a:cubicBezTo>
                    <a:pt x="2810" y="12815"/>
                    <a:pt x="0" y="19599"/>
                    <a:pt x="0" y="26673"/>
                  </a:cubicBezTo>
                  <a:lnTo>
                    <a:pt x="0" y="1432869"/>
                  </a:lnTo>
                  <a:cubicBezTo>
                    <a:pt x="0" y="1439943"/>
                    <a:pt x="2810" y="1446728"/>
                    <a:pt x="7812" y="1451730"/>
                  </a:cubicBezTo>
                  <a:cubicBezTo>
                    <a:pt x="12815" y="1456732"/>
                    <a:pt x="19599" y="1459542"/>
                    <a:pt x="26673" y="1459542"/>
                  </a:cubicBezTo>
                  <a:lnTo>
                    <a:pt x="159957" y="1459542"/>
                  </a:lnTo>
                  <a:cubicBezTo>
                    <a:pt x="167032" y="1459542"/>
                    <a:pt x="173816" y="1456732"/>
                    <a:pt x="178818" y="1451730"/>
                  </a:cubicBezTo>
                  <a:cubicBezTo>
                    <a:pt x="183821" y="1446728"/>
                    <a:pt x="186631" y="1439943"/>
                    <a:pt x="186631" y="1432869"/>
                  </a:cubicBezTo>
                  <a:lnTo>
                    <a:pt x="186631" y="26673"/>
                  </a:lnTo>
                  <a:cubicBezTo>
                    <a:pt x="186631" y="19599"/>
                    <a:pt x="183821" y="12815"/>
                    <a:pt x="178818" y="7812"/>
                  </a:cubicBezTo>
                  <a:cubicBezTo>
                    <a:pt x="173816" y="2810"/>
                    <a:pt x="167032" y="0"/>
                    <a:pt x="159957" y="0"/>
                  </a:cubicBezTo>
                  <a:close/>
                </a:path>
              </a:pathLst>
            </a:custGeom>
            <a:solidFill>
              <a:srgbClr val="1D748B"/>
            </a:solidFill>
          </p:spPr>
        </p:sp>
        <p:sp>
          <p:nvSpPr>
            <p:cNvPr id="25" name="TextBox 25"/>
            <p:cNvSpPr txBox="1"/>
            <p:nvPr/>
          </p:nvSpPr>
          <p:spPr>
            <a:xfrm>
              <a:off x="0" y="-28575"/>
              <a:ext cx="186631" cy="1488117"/>
            </a:xfrm>
            <a:prstGeom prst="rect">
              <a:avLst/>
            </a:prstGeom>
          </p:spPr>
          <p:txBody>
            <a:bodyPr lIns="50800" tIns="50800" rIns="50800" bIns="50800" rtlCol="0" anchor="ctr"/>
            <a:lstStyle/>
            <a:p>
              <a:pPr marL="0" lvl="0" indent="0" algn="ctr" rtl="1">
                <a:lnSpc>
                  <a:spcPts val="2659"/>
                </a:lnSpc>
              </a:pPr>
              <a:endParaRPr/>
            </a:p>
          </p:txBody>
        </p:sp>
      </p:grpSp>
      <p:sp>
        <p:nvSpPr>
          <p:cNvPr id="26" name="TextBox 26"/>
          <p:cNvSpPr txBox="1"/>
          <p:nvPr/>
        </p:nvSpPr>
        <p:spPr>
          <a:xfrm>
            <a:off x="514350" y="237738"/>
            <a:ext cx="17259300" cy="9210675"/>
          </a:xfrm>
          <a:prstGeom prst="rect">
            <a:avLst/>
          </a:prstGeom>
        </p:spPr>
        <p:txBody>
          <a:bodyPr lIns="0" tIns="0" rIns="0" bIns="0" rtlCol="0" anchor="t">
            <a:spAutoFit/>
          </a:bodyPr>
          <a:lstStyle/>
          <a:p>
            <a:pPr algn="just" rtl="1">
              <a:lnSpc>
                <a:spcPts val="6120"/>
              </a:lnSpc>
            </a:pPr>
            <a:endParaRPr/>
          </a:p>
          <a:p>
            <a:pPr algn="just" rtl="1">
              <a:lnSpc>
                <a:spcPts val="6120"/>
              </a:lnSpc>
            </a:pPr>
            <a:r>
              <a:rPr lang="ar-EG" sz="3600" b="1">
                <a:solidFill>
                  <a:srgbClr val="000000"/>
                </a:solidFill>
                <a:latin typeface="Amiri Bold"/>
                <a:ea typeface="Amiri Bold"/>
                <a:cs typeface="Amiri Bold"/>
                <a:sym typeface="Amiri Bold"/>
                <a:rtl/>
              </a:rPr>
              <a:t>الأهداف التربوية: تهدف هذه الاستراتيجية إلى تحريك نظام منطقي في التفكير (الإدراك، الفهم، التحليل، الاستدلال، والاستنتاج)، وتحقيق متعة الفهم والإفهام، وهو ما ينسجم مع المقاربة الكفاياتية (التواصلية، المنهجية، المعرفية، والاستراتيجية) ويراعي الذكاءات المتعددة وفلسفة الفهم.</a:t>
            </a:r>
          </a:p>
          <a:p>
            <a:pPr algn="just" rtl="1">
              <a:lnSpc>
                <a:spcPts val="6120"/>
              </a:lnSpc>
            </a:pPr>
            <a:r>
              <a:rPr lang="ar-EG" sz="3600" b="1">
                <a:solidFill>
                  <a:srgbClr val="000000"/>
                </a:solidFill>
                <a:latin typeface="Amiri Bold"/>
                <a:ea typeface="Amiri Bold"/>
                <a:cs typeface="Amiri Bold"/>
                <a:sym typeface="Amiri Bold"/>
                <a:rtl/>
              </a:rPr>
              <a:t>الآفاق المستقبلية: يسعى النص إلى تعميم منظور "القراءات المتعددة" لتعميق تدريس النصوص (الأدبية وغير الأدبية) في السلكين الإعدادي والثانوي، وبناء شبكات تقويم دقيقة لقياس ملكات الفهم والتحليل لدى المتعلم.</a:t>
            </a:r>
          </a:p>
          <a:p>
            <a:pPr algn="just" rtl="1">
              <a:lnSpc>
                <a:spcPts val="6120"/>
              </a:lnSpc>
            </a:pPr>
            <a:r>
              <a:rPr lang="ar-EG" sz="3600" b="1">
                <a:solidFill>
                  <a:srgbClr val="000000"/>
                </a:solidFill>
                <a:latin typeface="Amiri Bold"/>
                <a:ea typeface="Amiri Bold"/>
                <a:cs typeface="Amiri Bold"/>
                <a:sym typeface="Amiri Bold"/>
                <a:rtl/>
              </a:rPr>
              <a:t>وكذا مفهوم "التقابلية" كقانون كوني.</a:t>
            </a:r>
          </a:p>
          <a:p>
            <a:pPr algn="just" rtl="1">
              <a:lnSpc>
                <a:spcPts val="6120"/>
              </a:lnSpc>
            </a:pPr>
            <a:r>
              <a:rPr lang="ar-EG" sz="3600" b="1">
                <a:solidFill>
                  <a:srgbClr val="000000"/>
                </a:solidFill>
                <a:latin typeface="Amiri Bold"/>
                <a:ea typeface="Amiri Bold"/>
                <a:cs typeface="Amiri Bold"/>
                <a:sym typeface="Amiri Bold"/>
                <a:rtl/>
              </a:rPr>
              <a:t>في الختام، يؤصل النص لمفهوم التقابلية باعتباره ناموساً كونياً وحقيقة بيئية واضحة في الحياة (مثل: السماء والأرض، الضياء والظلام، الليل والنهار).</a:t>
            </a:r>
          </a:p>
          <a:p>
            <a:pPr algn="just" rtl="1">
              <a:lnSpc>
                <a:spcPts val="6120"/>
              </a:lnSpc>
            </a:pPr>
            <a:endParaRPr lang="ar-EG" sz="3600" b="1">
              <a:solidFill>
                <a:srgbClr val="000000"/>
              </a:solidFill>
              <a:latin typeface="Amiri Bold"/>
              <a:ea typeface="Amiri Bold"/>
              <a:cs typeface="Amiri Bold"/>
              <a:sym typeface="Amiri Bold"/>
              <a:rtl/>
            </a:endParaRPr>
          </a:p>
          <a:p>
            <a:pPr algn="just" rtl="1">
              <a:lnSpc>
                <a:spcPts val="6120"/>
              </a:lnSpc>
            </a:pPr>
            <a:r>
              <a:rPr lang="ar-EG" sz="3600" b="1">
                <a:solidFill>
                  <a:srgbClr val="000000"/>
                </a:solidFill>
                <a:latin typeface="Amiri Bold"/>
                <a:ea typeface="Amiri Bold"/>
                <a:cs typeface="Amiri Bold"/>
                <a:sym typeface="Amiri Bold"/>
                <a:rtl/>
              </a:rPr>
              <a:t>تتأسس أطروحة التقابلية على أبعاد التناظر، والتناقض، والكلية، والجزئية، وهي علاقات تمنح الأشياء معانيها الدقيقة وتتضح من خلالها الحقائق.</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flipH="1">
            <a:off x="17200448" y="1065812"/>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4" name="Freeform 4"/>
          <p:cNvSpPr/>
          <p:nvPr/>
        </p:nvSpPr>
        <p:spPr>
          <a:xfrm flipH="1">
            <a:off x="8159731" y="8512867"/>
            <a:ext cx="5131555" cy="5123673"/>
          </a:xfrm>
          <a:custGeom>
            <a:avLst/>
            <a:gdLst/>
            <a:ahLst/>
            <a:cxnLst/>
            <a:rect l="l" t="t" r="r" b="b"/>
            <a:pathLst>
              <a:path w="5131555" h="5123673">
                <a:moveTo>
                  <a:pt x="5131556" y="0"/>
                </a:moveTo>
                <a:lnTo>
                  <a:pt x="0" y="0"/>
                </a:lnTo>
                <a:lnTo>
                  <a:pt x="0" y="5123673"/>
                </a:lnTo>
                <a:lnTo>
                  <a:pt x="5131556" y="5123673"/>
                </a:lnTo>
                <a:lnTo>
                  <a:pt x="5131556"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8176513" y="0"/>
            <a:ext cx="8570248" cy="3381076"/>
            <a:chOff x="0" y="0"/>
            <a:chExt cx="2257185" cy="890489"/>
          </a:xfrm>
        </p:grpSpPr>
        <p:sp>
          <p:nvSpPr>
            <p:cNvPr id="6" name="Freeform 6"/>
            <p:cNvSpPr/>
            <p:nvPr/>
          </p:nvSpPr>
          <p:spPr>
            <a:xfrm>
              <a:off x="0" y="0"/>
              <a:ext cx="2257185" cy="890489"/>
            </a:xfrm>
            <a:custGeom>
              <a:avLst/>
              <a:gdLst/>
              <a:ahLst/>
              <a:cxnLst/>
              <a:rect l="l" t="t" r="r" b="b"/>
              <a:pathLst>
                <a:path w="2257185" h="890489">
                  <a:moveTo>
                    <a:pt x="2211114" y="0"/>
                  </a:moveTo>
                  <a:lnTo>
                    <a:pt x="46071" y="0"/>
                  </a:lnTo>
                  <a:cubicBezTo>
                    <a:pt x="20627" y="0"/>
                    <a:pt x="0" y="20627"/>
                    <a:pt x="0" y="46071"/>
                  </a:cubicBezTo>
                  <a:lnTo>
                    <a:pt x="0" y="844419"/>
                  </a:lnTo>
                  <a:cubicBezTo>
                    <a:pt x="0" y="869863"/>
                    <a:pt x="20627" y="890489"/>
                    <a:pt x="46071" y="890489"/>
                  </a:cubicBezTo>
                  <a:lnTo>
                    <a:pt x="2211114" y="890489"/>
                  </a:lnTo>
                  <a:cubicBezTo>
                    <a:pt x="2236558" y="890489"/>
                    <a:pt x="2257185" y="869863"/>
                    <a:pt x="2257185" y="844419"/>
                  </a:cubicBezTo>
                  <a:lnTo>
                    <a:pt x="2257185" y="46071"/>
                  </a:lnTo>
                  <a:cubicBezTo>
                    <a:pt x="2257185" y="33852"/>
                    <a:pt x="2252331" y="22134"/>
                    <a:pt x="2243691" y="13494"/>
                  </a:cubicBezTo>
                  <a:cubicBezTo>
                    <a:pt x="2235051" y="4854"/>
                    <a:pt x="2223333" y="0"/>
                    <a:pt x="2211114" y="0"/>
                  </a:cubicBezTo>
                  <a:close/>
                </a:path>
              </a:pathLst>
            </a:custGeom>
            <a:solidFill>
              <a:srgbClr val="104557"/>
            </a:solidFill>
          </p:spPr>
        </p:sp>
        <p:sp>
          <p:nvSpPr>
            <p:cNvPr id="7" name="TextBox 7"/>
            <p:cNvSpPr txBox="1"/>
            <p:nvPr/>
          </p:nvSpPr>
          <p:spPr>
            <a:xfrm>
              <a:off x="0" y="-28575"/>
              <a:ext cx="2257185" cy="919064"/>
            </a:xfrm>
            <a:prstGeom prst="rect">
              <a:avLst/>
            </a:prstGeom>
          </p:spPr>
          <p:txBody>
            <a:bodyPr lIns="50800" tIns="50800" rIns="50800" bIns="50800" rtlCol="0" anchor="ctr"/>
            <a:lstStyle/>
            <a:p>
              <a:pPr marL="0" lvl="0" indent="0" algn="ctr" rtl="1">
                <a:lnSpc>
                  <a:spcPts val="2659"/>
                </a:lnSpc>
              </a:pPr>
              <a:endParaRPr/>
            </a:p>
          </p:txBody>
        </p:sp>
      </p:grpSp>
      <p:grpSp>
        <p:nvGrpSpPr>
          <p:cNvPr id="8" name="Group 8"/>
          <p:cNvGrpSpPr/>
          <p:nvPr/>
        </p:nvGrpSpPr>
        <p:grpSpPr>
          <a:xfrm>
            <a:off x="-8176513" y="3044546"/>
            <a:ext cx="8570248" cy="3381076"/>
            <a:chOff x="0" y="0"/>
            <a:chExt cx="2257185" cy="890489"/>
          </a:xfrm>
        </p:grpSpPr>
        <p:sp>
          <p:nvSpPr>
            <p:cNvPr id="9" name="Freeform 9"/>
            <p:cNvSpPr/>
            <p:nvPr/>
          </p:nvSpPr>
          <p:spPr>
            <a:xfrm>
              <a:off x="0" y="0"/>
              <a:ext cx="2257185" cy="890489"/>
            </a:xfrm>
            <a:custGeom>
              <a:avLst/>
              <a:gdLst/>
              <a:ahLst/>
              <a:cxnLst/>
              <a:rect l="l" t="t" r="r" b="b"/>
              <a:pathLst>
                <a:path w="2257185" h="890489">
                  <a:moveTo>
                    <a:pt x="2211114" y="0"/>
                  </a:moveTo>
                  <a:lnTo>
                    <a:pt x="46071" y="0"/>
                  </a:lnTo>
                  <a:cubicBezTo>
                    <a:pt x="20627" y="0"/>
                    <a:pt x="0" y="20627"/>
                    <a:pt x="0" y="46071"/>
                  </a:cubicBezTo>
                  <a:lnTo>
                    <a:pt x="0" y="844419"/>
                  </a:lnTo>
                  <a:cubicBezTo>
                    <a:pt x="0" y="869863"/>
                    <a:pt x="20627" y="890489"/>
                    <a:pt x="46071" y="890489"/>
                  </a:cubicBezTo>
                  <a:lnTo>
                    <a:pt x="2211114" y="890489"/>
                  </a:lnTo>
                  <a:cubicBezTo>
                    <a:pt x="2236558" y="890489"/>
                    <a:pt x="2257185" y="869863"/>
                    <a:pt x="2257185" y="844419"/>
                  </a:cubicBezTo>
                  <a:lnTo>
                    <a:pt x="2257185" y="46071"/>
                  </a:lnTo>
                  <a:cubicBezTo>
                    <a:pt x="2257185" y="33852"/>
                    <a:pt x="2252331" y="22134"/>
                    <a:pt x="2243691" y="13494"/>
                  </a:cubicBezTo>
                  <a:cubicBezTo>
                    <a:pt x="2235051" y="4854"/>
                    <a:pt x="2223333" y="0"/>
                    <a:pt x="2211114" y="0"/>
                  </a:cubicBezTo>
                  <a:close/>
                </a:path>
              </a:pathLst>
            </a:custGeom>
            <a:solidFill>
              <a:srgbClr val="104557"/>
            </a:solidFill>
          </p:spPr>
        </p:sp>
        <p:sp>
          <p:nvSpPr>
            <p:cNvPr id="10" name="TextBox 10"/>
            <p:cNvSpPr txBox="1"/>
            <p:nvPr/>
          </p:nvSpPr>
          <p:spPr>
            <a:xfrm>
              <a:off x="0" y="-28575"/>
              <a:ext cx="2257185" cy="919064"/>
            </a:xfrm>
            <a:prstGeom prst="rect">
              <a:avLst/>
            </a:prstGeom>
          </p:spPr>
          <p:txBody>
            <a:bodyPr lIns="50800" tIns="50800" rIns="50800" bIns="50800" rtlCol="0" anchor="ctr"/>
            <a:lstStyle/>
            <a:p>
              <a:pPr marL="0" lvl="0" indent="0" algn="ctr" rtl="1">
                <a:lnSpc>
                  <a:spcPts val="2659"/>
                </a:lnSpc>
              </a:pPr>
              <a:endParaRPr/>
            </a:p>
          </p:txBody>
        </p:sp>
      </p:grpSp>
      <p:grpSp>
        <p:nvGrpSpPr>
          <p:cNvPr id="11" name="Group 11"/>
          <p:cNvGrpSpPr/>
          <p:nvPr/>
        </p:nvGrpSpPr>
        <p:grpSpPr>
          <a:xfrm>
            <a:off x="-8426184" y="-901809"/>
            <a:ext cx="19442003" cy="1415772"/>
            <a:chOff x="0" y="0"/>
            <a:chExt cx="4272790" cy="311146"/>
          </a:xfrm>
        </p:grpSpPr>
        <p:sp>
          <p:nvSpPr>
            <p:cNvPr id="12" name="Freeform 12"/>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13" name="TextBox 13"/>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grpSp>
        <p:nvGrpSpPr>
          <p:cNvPr id="14" name="Group 14"/>
          <p:cNvGrpSpPr/>
          <p:nvPr/>
        </p:nvGrpSpPr>
        <p:grpSpPr>
          <a:xfrm rot="-10800000">
            <a:off x="-1908450" y="8903392"/>
            <a:ext cx="17538287" cy="2091706"/>
            <a:chOff x="0" y="0"/>
            <a:chExt cx="3854408" cy="459697"/>
          </a:xfrm>
        </p:grpSpPr>
        <p:sp>
          <p:nvSpPr>
            <p:cNvPr id="15" name="Freeform 15"/>
            <p:cNvSpPr/>
            <p:nvPr/>
          </p:nvSpPr>
          <p:spPr>
            <a:xfrm>
              <a:off x="11296" y="0"/>
              <a:ext cx="3831817" cy="458191"/>
            </a:xfrm>
            <a:custGeom>
              <a:avLst/>
              <a:gdLst/>
              <a:ahLst/>
              <a:cxnLst/>
              <a:rect l="l" t="t" r="r" b="b"/>
              <a:pathLst>
                <a:path w="3831817" h="458191">
                  <a:moveTo>
                    <a:pt x="1903456" y="456726"/>
                  </a:moveTo>
                  <a:lnTo>
                    <a:pt x="1156" y="2970"/>
                  </a:lnTo>
                  <a:cubicBezTo>
                    <a:pt x="413" y="2793"/>
                    <a:pt x="-79" y="2088"/>
                    <a:pt x="10" y="1330"/>
                  </a:cubicBezTo>
                  <a:cubicBezTo>
                    <a:pt x="99" y="571"/>
                    <a:pt x="742" y="0"/>
                    <a:pt x="1505" y="0"/>
                  </a:cubicBezTo>
                  <a:lnTo>
                    <a:pt x="3830311" y="0"/>
                  </a:lnTo>
                  <a:cubicBezTo>
                    <a:pt x="3831074" y="0"/>
                    <a:pt x="3831717" y="571"/>
                    <a:pt x="3831806" y="1330"/>
                  </a:cubicBezTo>
                  <a:cubicBezTo>
                    <a:pt x="3831895" y="2088"/>
                    <a:pt x="3831403" y="2793"/>
                    <a:pt x="3830660" y="2970"/>
                  </a:cubicBezTo>
                  <a:lnTo>
                    <a:pt x="1928360" y="456726"/>
                  </a:lnTo>
                  <a:cubicBezTo>
                    <a:pt x="1920174" y="458679"/>
                    <a:pt x="1911642" y="458679"/>
                    <a:pt x="1903456" y="456726"/>
                  </a:cubicBezTo>
                  <a:close/>
                </a:path>
              </a:pathLst>
            </a:custGeom>
            <a:solidFill>
              <a:srgbClr val="1D748B"/>
            </a:solidFill>
          </p:spPr>
        </p:sp>
        <p:sp>
          <p:nvSpPr>
            <p:cNvPr id="16" name="TextBox 16"/>
            <p:cNvSpPr txBox="1"/>
            <p:nvPr/>
          </p:nvSpPr>
          <p:spPr>
            <a:xfrm>
              <a:off x="602251" y="4260"/>
              <a:ext cx="2649906" cy="242006"/>
            </a:xfrm>
            <a:prstGeom prst="rect">
              <a:avLst/>
            </a:prstGeom>
          </p:spPr>
          <p:txBody>
            <a:bodyPr lIns="50800" tIns="50800" rIns="50800" bIns="50800" rtlCol="0" anchor="ctr"/>
            <a:lstStyle/>
            <a:p>
              <a:pPr marL="0" lvl="0" indent="0" algn="ctr" rtl="1">
                <a:lnSpc>
                  <a:spcPts val="2659"/>
                </a:lnSpc>
              </a:pPr>
              <a:endParaRPr/>
            </a:p>
          </p:txBody>
        </p:sp>
      </p:grpSp>
      <p:grpSp>
        <p:nvGrpSpPr>
          <p:cNvPr id="17" name="Group 17"/>
          <p:cNvGrpSpPr/>
          <p:nvPr/>
        </p:nvGrpSpPr>
        <p:grpSpPr>
          <a:xfrm rot="-10800000">
            <a:off x="2922871" y="8903392"/>
            <a:ext cx="26896698" cy="2091706"/>
            <a:chOff x="0" y="0"/>
            <a:chExt cx="5911116" cy="459697"/>
          </a:xfrm>
        </p:grpSpPr>
        <p:sp>
          <p:nvSpPr>
            <p:cNvPr id="18" name="Freeform 18"/>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19" name="TextBox 19"/>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grpSp>
        <p:nvGrpSpPr>
          <p:cNvPr id="20" name="Group 20"/>
          <p:cNvGrpSpPr/>
          <p:nvPr/>
        </p:nvGrpSpPr>
        <p:grpSpPr>
          <a:xfrm rot="-10800000">
            <a:off x="-13448349" y="8817667"/>
            <a:ext cx="26896698" cy="2091706"/>
            <a:chOff x="0" y="0"/>
            <a:chExt cx="5911116" cy="459697"/>
          </a:xfrm>
        </p:grpSpPr>
        <p:sp>
          <p:nvSpPr>
            <p:cNvPr id="21" name="Freeform 21"/>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0B3D4D"/>
            </a:solidFill>
          </p:spPr>
        </p:sp>
        <p:sp>
          <p:nvSpPr>
            <p:cNvPr id="22" name="TextBox 22"/>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sp>
        <p:nvSpPr>
          <p:cNvPr id="23" name="TextBox 23"/>
          <p:cNvSpPr txBox="1"/>
          <p:nvPr/>
        </p:nvSpPr>
        <p:spPr>
          <a:xfrm>
            <a:off x="681791" y="600411"/>
            <a:ext cx="16230600" cy="8212458"/>
          </a:xfrm>
          <a:prstGeom prst="rect">
            <a:avLst/>
          </a:prstGeom>
        </p:spPr>
        <p:txBody>
          <a:bodyPr lIns="0" tIns="0" rIns="0" bIns="0" rtlCol="0" anchor="t">
            <a:spAutoFit/>
          </a:bodyPr>
          <a:lstStyle/>
          <a:p>
            <a:pPr algn="just" rtl="1">
              <a:lnSpc>
                <a:spcPts val="5984"/>
              </a:lnSpc>
            </a:pPr>
            <a:r>
              <a:rPr lang="ar-EG" sz="3499" b="1">
                <a:solidFill>
                  <a:srgbClr val="000000"/>
                </a:solidFill>
                <a:latin typeface="Amiri Bold"/>
                <a:ea typeface="Amiri Bold"/>
                <a:cs typeface="Amiri Bold"/>
                <a:sym typeface="Amiri Bold"/>
                <a:rtl/>
              </a:rPr>
              <a:t>و يستكمل الكاتب تأصيل "المنظور التقابلي"، رابطاً إياه في البداية بالبعد الديني والكوني، ثم منتقلاً إلى تفكيك أبعاده الإجرائية والتحليلية في الخطاب والنصوص.</a:t>
            </a:r>
          </a:p>
          <a:p>
            <a:pPr algn="just" rtl="1">
              <a:lnSpc>
                <a:spcPts val="5984"/>
              </a:lnSpc>
            </a:pPr>
            <a:r>
              <a:rPr lang="ar-EG" sz="3499" b="1">
                <a:solidFill>
                  <a:srgbClr val="000000"/>
                </a:solidFill>
                <a:latin typeface="Amiri Bold"/>
                <a:ea typeface="Amiri Bold"/>
                <a:cs typeface="Amiri Bold"/>
                <a:sym typeface="Amiri Bold"/>
                <a:rtl/>
              </a:rPr>
              <a:t>ويمكن تلخيص المضمون في النقاط الرئيسية التالية:</a:t>
            </a:r>
          </a:p>
          <a:p>
            <a:pPr algn="just" rtl="1">
              <a:lnSpc>
                <a:spcPts val="5984"/>
              </a:lnSpc>
            </a:pPr>
            <a:r>
              <a:rPr lang="en-US" sz="3499" b="1">
                <a:solidFill>
                  <a:srgbClr val="000000"/>
                </a:solidFill>
                <a:latin typeface="Amiri Bold"/>
                <a:ea typeface="Amiri Bold"/>
                <a:cs typeface="Amiri Bold"/>
                <a:sym typeface="Amiri Bold"/>
              </a:rPr>
              <a:t>1</a:t>
            </a:r>
            <a:r>
              <a:rPr lang="ar-EG" sz="3499" b="1">
                <a:solidFill>
                  <a:srgbClr val="000000"/>
                </a:solidFill>
                <a:latin typeface="Amiri Bold"/>
                <a:ea typeface="Amiri Bold"/>
                <a:cs typeface="Amiri Bold"/>
                <a:sym typeface="Amiri Bold"/>
                <a:rtl/>
              </a:rPr>
              <a:t>. التأصيل القرآني والكوني لمبدأ "الزوجية والتقابل"</a:t>
            </a:r>
          </a:p>
          <a:p>
            <a:pPr algn="just" rtl="1">
              <a:lnSpc>
                <a:spcPts val="5984"/>
              </a:lnSpc>
            </a:pPr>
            <a:r>
              <a:rPr lang="ar-EG" sz="3499" b="1">
                <a:solidFill>
                  <a:srgbClr val="000000"/>
                </a:solidFill>
                <a:latin typeface="Amiri Bold"/>
                <a:ea typeface="Amiri Bold"/>
                <a:cs typeface="Amiri Bold"/>
                <a:sym typeface="Amiri Bold"/>
                <a:rtl/>
              </a:rPr>
              <a:t>حقيقة الزوجية: ينطلق النص من الآية الكريمة: (سُبْحَانَ الَّذِي خَلَقَ الْأَزْوَاجَ كُلَّهَا مِمَّا تُنْبِتُ الْأَرْضُ وَمِنْ أَنفُسِهِمْ وَمِمَّا لَا يَعْلَمُونَ)، ليؤكد أن الزوجية (التقابل والثنائية) حقيقة تامة تشمل النبات، الإنسان، والغيبيات التي لم يدركها العلم البشري بعد وتكشفها الأزمان تِباعاً.</a:t>
            </a:r>
          </a:p>
          <a:p>
            <a:pPr algn="just" rtl="1">
              <a:lnSpc>
                <a:spcPts val="5984"/>
              </a:lnSpc>
            </a:pPr>
            <a:r>
              <a:rPr lang="ar-EG" sz="3499" b="1">
                <a:solidFill>
                  <a:srgbClr val="000000"/>
                </a:solidFill>
                <a:latin typeface="Amiri Bold"/>
                <a:ea typeface="Amiri Bold"/>
                <a:cs typeface="Amiri Bold"/>
                <a:sym typeface="Amiri Bold"/>
                <a:rtl/>
              </a:rPr>
              <a:t>الدلالة العقدية: تُشير هذه الثنائيات في المخلوقات إلى وحدانية الله تعالى، وعظمته، وانفراده بالخلق والكمال، مقابل نقص وتكامل المخلوقات.</a:t>
            </a:r>
          </a:p>
          <a:p>
            <a:pPr algn="just" rtl="1">
              <a:lnSpc>
                <a:spcPts val="5984"/>
              </a:lnSpc>
            </a:pPr>
            <a:r>
              <a:rPr lang="ar-EG" sz="3499" b="1">
                <a:solidFill>
                  <a:srgbClr val="000000"/>
                </a:solidFill>
                <a:latin typeface="Amiri Bold"/>
                <a:ea typeface="Amiri Bold"/>
                <a:cs typeface="Amiri Bold"/>
                <a:sym typeface="Amiri Bold"/>
                <a:rtl/>
              </a:rPr>
              <a:t>تجاوز الثنائية: يوضح النص أن "التقابل" لا يظل محصوراً في المنحى الثنائي الجدلي فحسب، بل يتسع ليشمل أبعاداً ثلاثية، رباعية، وخماسية بين العناصر والمكونات، بحسب ما يحدده موقع الدارس الخبير أو المؤول البليغ.</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269219" y="-811157"/>
            <a:ext cx="17749562" cy="10567929"/>
          </a:xfrm>
          <a:prstGeom prst="rect">
            <a:avLst/>
          </a:prstGeom>
        </p:spPr>
        <p:txBody>
          <a:bodyPr lIns="0" tIns="0" rIns="0" bIns="0" rtlCol="0" anchor="t">
            <a:spAutoFit/>
          </a:bodyPr>
          <a:lstStyle/>
          <a:p>
            <a:pPr algn="just" rtl="1">
              <a:lnSpc>
                <a:spcPts val="7717"/>
              </a:lnSpc>
            </a:pPr>
            <a:endParaRPr/>
          </a:p>
          <a:p>
            <a:pPr algn="just" rtl="1">
              <a:lnSpc>
                <a:spcPts val="7717"/>
              </a:lnSpc>
            </a:pPr>
            <a:r>
              <a:rPr lang="en-US" sz="3399" b="1">
                <a:solidFill>
                  <a:srgbClr val="000000"/>
                </a:solidFill>
                <a:latin typeface="Amiri Bold"/>
                <a:ea typeface="Amiri Bold"/>
                <a:cs typeface="Amiri Bold"/>
                <a:sym typeface="Amiri Bold"/>
              </a:rPr>
              <a:t>2</a:t>
            </a:r>
            <a:r>
              <a:rPr lang="ar-EG" sz="3399" b="1">
                <a:solidFill>
                  <a:srgbClr val="000000"/>
                </a:solidFill>
                <a:latin typeface="Amiri Bold"/>
                <a:ea typeface="Amiri Bold"/>
                <a:cs typeface="Amiri Bold"/>
                <a:sym typeface="Amiri Bold"/>
                <a:rtl/>
              </a:rPr>
              <a:t>. مفهوم "المنظور التقابلي" في تحليل الخطاب:</a:t>
            </a:r>
          </a:p>
          <a:p>
            <a:pPr algn="just" rtl="1">
              <a:lnSpc>
                <a:spcPts val="7717"/>
              </a:lnSpc>
            </a:pPr>
            <a:r>
              <a:rPr lang="ar-EG" sz="3399" b="1">
                <a:solidFill>
                  <a:srgbClr val="000000"/>
                </a:solidFill>
                <a:latin typeface="Amiri Bold"/>
                <a:ea typeface="Amiri Bold"/>
                <a:cs typeface="Amiri Bold"/>
                <a:sym typeface="Amiri Bold"/>
                <a:rtl/>
              </a:rPr>
              <a:t>التعريف الإجرائي: يُقصد بالتقابل هنا تتبع "التواجه الظاهر والخفي" بين مكونات الخطاب (بين الذوات، الضمائر، الكلمات، الجمل، والفقرات)، وما ينشأ عن هذا التواجه من دلالات ومعانٍ مستترة.</a:t>
            </a:r>
          </a:p>
          <a:p>
            <a:pPr algn="just" rtl="1">
              <a:lnSpc>
                <a:spcPts val="7717"/>
              </a:lnSpc>
            </a:pPr>
            <a:r>
              <a:rPr lang="ar-EG" sz="3399" b="1">
                <a:solidFill>
                  <a:srgbClr val="000000"/>
                </a:solidFill>
                <a:latin typeface="Amiri Bold"/>
                <a:ea typeface="Amiri Bold"/>
                <a:cs typeface="Amiri Bold"/>
                <a:sym typeface="Amiri Bold"/>
                <a:rtl/>
              </a:rPr>
              <a:t>الرؤية المنهجية: هو رؤية ناظمة تبحث في أسرار "اختيار" الناص لمكوناته اللغوية وعلاقاتها. وتستند هذه الرؤية إلى روافد تحليلية متعددة ومتقاطعة، منها: (اللغوية، النحوية، البلاغية، المعرفية، التيماتية، التداولية، السيميائية، النفسية، والتاريخية).</a:t>
            </a:r>
          </a:p>
          <a:p>
            <a:pPr algn="just" rtl="1">
              <a:lnSpc>
                <a:spcPts val="7717"/>
              </a:lnSpc>
            </a:pPr>
            <a:r>
              <a:rPr lang="en-US" sz="3399" b="1">
                <a:solidFill>
                  <a:srgbClr val="000000"/>
                </a:solidFill>
                <a:latin typeface="Amiri Bold"/>
                <a:ea typeface="Amiri Bold"/>
                <a:cs typeface="Amiri Bold"/>
                <a:sym typeface="Amiri Bold"/>
              </a:rPr>
              <a:t>3</a:t>
            </a:r>
            <a:r>
              <a:rPr lang="ar-EG" sz="3399" b="1">
                <a:solidFill>
                  <a:srgbClr val="000000"/>
                </a:solidFill>
                <a:latin typeface="Amiri Bold"/>
                <a:ea typeface="Amiri Bold"/>
                <a:cs typeface="Amiri Bold"/>
                <a:sym typeface="Amiri Bold"/>
                <a:rtl/>
              </a:rPr>
              <a:t>. تحويل التقابل من "نسق تلقائي" إلى "مهاجية نسقية":</a:t>
            </a:r>
          </a:p>
          <a:p>
            <a:pPr algn="just" rtl="1">
              <a:lnSpc>
                <a:spcPts val="7717"/>
              </a:lnSpc>
            </a:pPr>
            <a:r>
              <a:rPr lang="ar-EG" sz="3399" b="1">
                <a:solidFill>
                  <a:srgbClr val="000000"/>
                </a:solidFill>
                <a:latin typeface="Amiri Bold"/>
                <a:ea typeface="Amiri Bold"/>
                <a:cs typeface="Amiri Bold"/>
                <a:sym typeface="Amiri Bold"/>
                <a:rtl/>
              </a:rPr>
              <a:t>مأسسة القراءة: يؤكد الكاتب أن "التقابلية" رؤية يعمل بها الذهن البشري تلقائياً عند صناعة النصوص وفهمها، غير أن الهدف الآن هو تحويلها من "نسق تلقائي يعمل في خفاء" إلى مهاجية (منهجية) نسقية واضحة المعالم.</a:t>
            </a:r>
          </a:p>
          <a:p>
            <a:pPr algn="just" rtl="1">
              <a:lnSpc>
                <a:spcPts val="7717"/>
              </a:lnSpc>
            </a:pPr>
            <a:r>
              <a:rPr lang="ar-EG" sz="3399" b="1">
                <a:solidFill>
                  <a:srgbClr val="000000"/>
                </a:solidFill>
                <a:latin typeface="Amiri Bold"/>
                <a:ea typeface="Amiri Bold"/>
                <a:cs typeface="Amiri Bold"/>
                <a:sym typeface="Amiri Bold"/>
                <a:rtl/>
              </a:rPr>
              <a:t>الهدف التربوي: تهدف دعوة تنزيل هذا المنظور في السياق التربوي إلى تحريك "الفاعلية الذهنية" لدى المتعلم، ليتحول من متلقٍ سلبي إلى باحثٍ مستكشف يجد لذته في اكتشاف التواجهات والعلاقات والمعاني المخفية داخل النصوص.</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0" y="-156468"/>
            <a:ext cx="17640746" cy="10277861"/>
          </a:xfrm>
          <a:prstGeom prst="rect">
            <a:avLst/>
          </a:prstGeom>
        </p:spPr>
        <p:txBody>
          <a:bodyPr lIns="0" tIns="0" rIns="0" bIns="0" rtlCol="0" anchor="t">
            <a:spAutoFit/>
          </a:bodyPr>
          <a:lstStyle/>
          <a:p>
            <a:pPr algn="just" rtl="1">
              <a:lnSpc>
                <a:spcPts val="7436"/>
              </a:lnSpc>
            </a:pPr>
            <a:r>
              <a:rPr lang="en-US" sz="3699" b="1">
                <a:solidFill>
                  <a:srgbClr val="000000"/>
                </a:solidFill>
                <a:latin typeface="Amiri Bold"/>
                <a:ea typeface="Amiri Bold"/>
                <a:cs typeface="Amiri Bold"/>
                <a:sym typeface="Amiri Bold"/>
              </a:rPr>
              <a:t>1</a:t>
            </a:r>
            <a:r>
              <a:rPr lang="ar-EG" sz="3699" b="1">
                <a:solidFill>
                  <a:srgbClr val="000000"/>
                </a:solidFill>
                <a:latin typeface="Amiri Bold"/>
                <a:ea typeface="Amiri Bold"/>
                <a:cs typeface="Amiri Bold"/>
                <a:sym typeface="Amiri Bold"/>
                <a:rtl/>
              </a:rPr>
              <a:t>. الخطوات المنهجية للمقاربة التقابلية:</a:t>
            </a:r>
          </a:p>
          <a:p>
            <a:pPr algn="just" rtl="1">
              <a:lnSpc>
                <a:spcPts val="7436"/>
              </a:lnSpc>
            </a:pPr>
            <a:r>
              <a:rPr lang="ar-EG" sz="3699" b="1">
                <a:solidFill>
                  <a:srgbClr val="000000"/>
                </a:solidFill>
                <a:latin typeface="Amiri Bold"/>
                <a:ea typeface="Amiri Bold"/>
                <a:cs typeface="Amiri Bold"/>
                <a:sym typeface="Amiri Bold"/>
                <a:rtl/>
              </a:rPr>
              <a:t>يحدد الكتاب مساراً منهجياً يتكون من عدة خطوات يمكن للمدرس اعتمادها لتلخيص وتوجيه الفهم:</a:t>
            </a:r>
          </a:p>
          <a:p>
            <a:pPr algn="just" rtl="1">
              <a:lnSpc>
                <a:spcPts val="7436"/>
              </a:lnSpc>
            </a:pPr>
            <a:r>
              <a:rPr lang="ar-EG" sz="3699" b="1">
                <a:solidFill>
                  <a:srgbClr val="000000"/>
                </a:solidFill>
                <a:latin typeface="Amiri Bold"/>
                <a:ea typeface="Amiri Bold"/>
                <a:cs typeface="Amiri Bold"/>
                <a:sym typeface="Amiri Bold"/>
                <a:rtl/>
              </a:rPr>
              <a:t>الافتراض والاستكشاف التقابلي: تبادل المعاني واستكشافها بناءً على المقارنة.</a:t>
            </a:r>
          </a:p>
          <a:p>
            <a:pPr algn="just" rtl="1">
              <a:lnSpc>
                <a:spcPts val="7436"/>
              </a:lnSpc>
            </a:pPr>
            <a:r>
              <a:rPr lang="ar-EG" sz="3699" b="1">
                <a:solidFill>
                  <a:srgbClr val="000000"/>
                </a:solidFill>
                <a:latin typeface="Amiri Bold"/>
                <a:ea typeface="Amiri Bold"/>
                <a:cs typeface="Amiri Bold"/>
                <a:sym typeface="Amiri Bold"/>
                <a:rtl/>
              </a:rPr>
              <a:t>التذكر، الدعم، والتطعيم: استدعاء الذاكرة الدلالية لتأويل النصوص وتلطيفها.</a:t>
            </a:r>
          </a:p>
          <a:p>
            <a:pPr algn="just" rtl="1">
              <a:lnSpc>
                <a:spcPts val="7436"/>
              </a:lnSpc>
            </a:pPr>
            <a:r>
              <a:rPr lang="ar-EG" sz="3699" b="1">
                <a:solidFill>
                  <a:srgbClr val="000000"/>
                </a:solidFill>
                <a:latin typeface="Amiri Bold"/>
                <a:ea typeface="Amiri Bold"/>
                <a:cs typeface="Amiri Bold"/>
                <a:sym typeface="Amiri Bold"/>
                <a:rtl/>
              </a:rPr>
              <a:t>التحقق والتوجيه: فحص الفهم عبر التحليل بالمقابل، وتصحيح المفاهيم الخاطئة.</a:t>
            </a:r>
          </a:p>
          <a:p>
            <a:pPr algn="just" rtl="1">
              <a:lnSpc>
                <a:spcPts val="7436"/>
              </a:lnSpc>
            </a:pPr>
            <a:r>
              <a:rPr lang="ar-EG" sz="3699" b="1">
                <a:solidFill>
                  <a:srgbClr val="000000"/>
                </a:solidFill>
                <a:latin typeface="Amiri Bold"/>
                <a:ea typeface="Amiri Bold"/>
                <a:cs typeface="Amiri Bold"/>
                <a:sym typeface="Amiri Bold"/>
                <a:rtl/>
              </a:rPr>
              <a:t>الاستدعاء المعرفي والتكرار: استحضار الأطر المعرفية الموسعة، وإعادة التحليل لربط السابق باللاحق وتحقيق الاتساق.</a:t>
            </a:r>
          </a:p>
          <a:p>
            <a:pPr algn="just" rtl="1">
              <a:lnSpc>
                <a:spcPts val="7436"/>
              </a:lnSpc>
            </a:pPr>
            <a:r>
              <a:rPr lang="ar-EG" sz="3699" b="1">
                <a:solidFill>
                  <a:srgbClr val="000000"/>
                </a:solidFill>
                <a:latin typeface="Amiri Bold"/>
                <a:ea typeface="Amiri Bold"/>
                <a:cs typeface="Amiri Bold"/>
                <a:sym typeface="Amiri Bold"/>
                <a:rtl/>
              </a:rPr>
              <a:t>الغربلة والتركيب: حذف الأفهام الخاطئة التي لا تتماشى مع الدلائل، ثم تركيب الأفهام الصحيحة وإعدادها للعرض.</a:t>
            </a:r>
          </a:p>
          <a:p>
            <a:pPr algn="just" rtl="1">
              <a:lnSpc>
                <a:spcPts val="7436"/>
              </a:lnSpc>
            </a:pPr>
            <a:endParaRPr lang="ar-EG" sz="3699" b="1">
              <a:solidFill>
                <a:srgbClr val="000000"/>
              </a:solidFill>
              <a:latin typeface="Amiri Bold"/>
              <a:ea typeface="Amiri Bold"/>
              <a:cs typeface="Amiri Bold"/>
              <a:sym typeface="Amiri Bold"/>
              <a:rtl/>
            </a:endParaRPr>
          </a:p>
          <a:p>
            <a:pPr algn="just" rtl="1">
              <a:lnSpc>
                <a:spcPts val="7436"/>
              </a:lnSpc>
            </a:pPr>
            <a:r>
              <a:rPr lang="en-US" sz="3699" b="1">
                <a:solidFill>
                  <a:srgbClr val="000000"/>
                </a:solidFill>
                <a:latin typeface="Amiri Bold"/>
                <a:ea typeface="Amiri Bold"/>
                <a:cs typeface="Amiri Bold"/>
                <a:sym typeface="Amiri Bold"/>
              </a:rPr>
              <a:t>2</a:t>
            </a:r>
            <a:r>
              <a:rPr lang="ar-EG" sz="3699" b="1">
                <a:solidFill>
                  <a:srgbClr val="000000"/>
                </a:solidFill>
                <a:latin typeface="Amiri Bold"/>
                <a:ea typeface="Amiri Bold"/>
                <a:cs typeface="Amiri Bold"/>
                <a:sym typeface="Amiri Bold"/>
                <a:rtl/>
              </a:rPr>
              <a:t>. ماهية الاستراتيجية التقابلية وتميزها:</a:t>
            </a:r>
          </a:p>
          <a:p>
            <a:pPr algn="just" rtl="1">
              <a:lnSpc>
                <a:spcPts val="7436"/>
              </a:lnSpc>
            </a:pPr>
            <a:r>
              <a:rPr lang="ar-EG" sz="3699" b="1">
                <a:solidFill>
                  <a:srgbClr val="000000"/>
                </a:solidFill>
                <a:latin typeface="Amiri Bold"/>
                <a:ea typeface="Amiri Bold"/>
                <a:cs typeface="Amiri Bold"/>
                <a:sym typeface="Amiri Bold"/>
                <a:rtl/>
              </a:rPr>
              <a:t>طبيعة الاستراتيجية: تُشبه المناهج المعتمدة في المقاربات الاجتماعية والنفسية، وتعتمد على إحداث تشويق (بحدث، بحدثة، بقصة، أو بوضعية مشكلة) تضع المتعلم أمام تقابلات تحفز عقله على المشاركة والتفاعل البنّاء.</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425083" y="177799"/>
            <a:ext cx="17437835" cy="9874251"/>
          </a:xfrm>
          <a:prstGeom prst="rect">
            <a:avLst/>
          </a:prstGeom>
        </p:spPr>
        <p:txBody>
          <a:bodyPr lIns="0" tIns="0" rIns="0" bIns="0" rtlCol="0" anchor="t">
            <a:spAutoFit/>
          </a:bodyPr>
          <a:lstStyle/>
          <a:p>
            <a:pPr algn="just" rtl="1">
              <a:lnSpc>
                <a:spcPts val="4899"/>
              </a:lnSpc>
              <a:spcBef>
                <a:spcPct val="0"/>
              </a:spcBef>
            </a:pPr>
            <a:r>
              <a:rPr lang="ar-EG" sz="3499" b="1">
                <a:solidFill>
                  <a:srgbClr val="000000"/>
                </a:solidFill>
                <a:latin typeface="Amiri Bold"/>
                <a:ea typeface="Amiri Bold"/>
                <a:cs typeface="Amiri Bold"/>
                <a:sym typeface="Amiri Bold"/>
                <a:rtl/>
              </a:rPr>
              <a:t>التخطيط لها: لا يختلف تخطيط الدرس فيها عن المألوف (من حيث المكونات، الأهداف، الأدوار، والوسائل)، ولكن التميز يكمن في نوع المنظور؛ إذ يعتمد خطة المواجهات بين الذوات، وبين العناصر والمكونات، لإبراز العلاقات وتحفيز العقل على الفهم وبناء المعنى تحليلياً.</a:t>
            </a:r>
          </a:p>
          <a:p>
            <a:pPr algn="just" rtl="1">
              <a:lnSpc>
                <a:spcPts val="4899"/>
              </a:lnSpc>
              <a:spcBef>
                <a:spcPct val="0"/>
              </a:spcBef>
            </a:pPr>
            <a:endParaRPr lang="ar-EG" sz="3499" b="1">
              <a:solidFill>
                <a:srgbClr val="000000"/>
              </a:solidFill>
              <a:latin typeface="Amiri Bold"/>
              <a:ea typeface="Amiri Bold"/>
              <a:cs typeface="Amiri Bold"/>
              <a:sym typeface="Amiri Bold"/>
              <a:rtl/>
            </a:endParaRPr>
          </a:p>
          <a:p>
            <a:pPr algn="just" rtl="1">
              <a:lnSpc>
                <a:spcPts val="4899"/>
              </a:lnSpc>
              <a:spcBef>
                <a:spcPct val="0"/>
              </a:spcBef>
            </a:pPr>
            <a:r>
              <a:rPr lang="en-US" sz="3499" b="1">
                <a:solidFill>
                  <a:srgbClr val="000000"/>
                </a:solidFill>
                <a:latin typeface="Amiri Bold"/>
                <a:ea typeface="Amiri Bold"/>
                <a:cs typeface="Amiri Bold"/>
                <a:sym typeface="Amiri Bold"/>
              </a:rPr>
              <a:t>3</a:t>
            </a:r>
            <a:r>
              <a:rPr lang="ar-EG" sz="3499" b="1">
                <a:solidFill>
                  <a:srgbClr val="000000"/>
                </a:solidFill>
                <a:latin typeface="Amiri Bold"/>
                <a:ea typeface="Amiri Bold"/>
                <a:cs typeface="Amiri Bold"/>
                <a:sym typeface="Amiri Bold"/>
                <a:rtl/>
              </a:rPr>
              <a:t>. تدبير زمن الدرس واستراتيجيات القراءة:</a:t>
            </a:r>
          </a:p>
          <a:p>
            <a:pPr algn="just" rtl="1">
              <a:lnSpc>
                <a:spcPts val="4899"/>
              </a:lnSpc>
              <a:spcBef>
                <a:spcPct val="0"/>
              </a:spcBef>
            </a:pPr>
            <a:r>
              <a:rPr lang="ar-EG" sz="3499" b="1">
                <a:solidFill>
                  <a:srgbClr val="000000"/>
                </a:solidFill>
                <a:latin typeface="Amiri Bold"/>
                <a:ea typeface="Amiri Bold"/>
                <a:cs typeface="Amiri Bold"/>
                <a:sym typeface="Amiri Bold"/>
                <a:rtl/>
              </a:rPr>
              <a:t>توجيه للمدرس: ينصح النص المدرس بعدم إضاعة الكثير من الوقت في التعريف بصاحب النص أو تحليل العنوان قبل الدخول في النص، بل يمكنه دمج المواد الداعمة للفهم بسلاسة، مؤكداً أن مداخل القراءة واستراتيجيات الفهم متعددة ومتغيرة.</a:t>
            </a:r>
          </a:p>
          <a:p>
            <a:pPr algn="just" rtl="1">
              <a:lnSpc>
                <a:spcPts val="4899"/>
              </a:lnSpc>
              <a:spcBef>
                <a:spcPct val="0"/>
              </a:spcBef>
            </a:pPr>
            <a:r>
              <a:rPr lang="ar-EG" sz="3499" b="1">
                <a:solidFill>
                  <a:srgbClr val="000000"/>
                </a:solidFill>
                <a:latin typeface="Amiri Bold"/>
                <a:ea typeface="Amiri Bold"/>
                <a:cs typeface="Amiri Bold"/>
                <a:sym typeface="Amiri Bold"/>
                <a:rtl/>
              </a:rPr>
              <a:t>ترتيب مسار الفهم: يبدأ المسار عادة من التعريف بمكونات السياق، ملاحظة النص، الافتراض، الفهم، التحليل، وصولاً إلى التركيب أو الاستنتاج.</a:t>
            </a:r>
          </a:p>
          <a:p>
            <a:pPr algn="just" rtl="1">
              <a:lnSpc>
                <a:spcPts val="4899"/>
              </a:lnSpc>
              <a:spcBef>
                <a:spcPct val="0"/>
              </a:spcBef>
            </a:pPr>
            <a:endParaRPr lang="ar-EG" sz="3499" b="1">
              <a:solidFill>
                <a:srgbClr val="000000"/>
              </a:solidFill>
              <a:latin typeface="Amiri Bold"/>
              <a:ea typeface="Amiri Bold"/>
              <a:cs typeface="Amiri Bold"/>
              <a:sym typeface="Amiri Bold"/>
              <a:rtl/>
            </a:endParaRPr>
          </a:p>
          <a:p>
            <a:pPr algn="just" rtl="1">
              <a:lnSpc>
                <a:spcPts val="4899"/>
              </a:lnSpc>
              <a:spcBef>
                <a:spcPct val="0"/>
              </a:spcBef>
            </a:pPr>
            <a:r>
              <a:rPr lang="en-US" sz="3499" b="1">
                <a:solidFill>
                  <a:srgbClr val="000000"/>
                </a:solidFill>
                <a:latin typeface="Amiri Bold"/>
                <a:ea typeface="Amiri Bold"/>
                <a:cs typeface="Amiri Bold"/>
                <a:sym typeface="Amiri Bold"/>
              </a:rPr>
              <a:t>4</a:t>
            </a:r>
            <a:r>
              <a:rPr lang="ar-EG" sz="3499" b="1">
                <a:solidFill>
                  <a:srgbClr val="000000"/>
                </a:solidFill>
                <a:latin typeface="Amiri Bold"/>
                <a:ea typeface="Amiri Bold"/>
                <a:cs typeface="Amiri Bold"/>
                <a:sym typeface="Amiri Bold"/>
                <a:rtl/>
              </a:rPr>
              <a:t>. الفرق الحاسم في المقاربة:</a:t>
            </a:r>
          </a:p>
          <a:p>
            <a:pPr algn="just" rtl="1">
              <a:lnSpc>
                <a:spcPts val="4899"/>
              </a:lnSpc>
              <a:spcBef>
                <a:spcPct val="0"/>
              </a:spcBef>
            </a:pPr>
            <a:r>
              <a:rPr lang="ar-EG" sz="3499" b="1">
                <a:solidFill>
                  <a:srgbClr val="000000"/>
                </a:solidFill>
                <a:latin typeface="Amiri Bold"/>
                <a:ea typeface="Amiri Bold"/>
                <a:cs typeface="Amiri Bold"/>
                <a:sym typeface="Amiri Bold"/>
                <a:rtl/>
              </a:rPr>
              <a:t>التحليل قبل الفهم: يعتمد هذا المنظور على التحليل أولاً (التحليل بالتقابل) قبل الوصول إلى الفهم النهائي.</a:t>
            </a:r>
          </a:p>
          <a:p>
            <a:pPr algn="just" rtl="1">
              <a:lnSpc>
                <a:spcPts val="4899"/>
              </a:lnSpc>
              <a:spcBef>
                <a:spcPct val="0"/>
              </a:spcBef>
            </a:pPr>
            <a:endParaRPr lang="ar-EG" sz="3499" b="1">
              <a:solidFill>
                <a:srgbClr val="000000"/>
              </a:solidFill>
              <a:latin typeface="Amiri Bold"/>
              <a:ea typeface="Amiri Bold"/>
              <a:cs typeface="Amiri Bold"/>
              <a:sym typeface="Amiri Bold"/>
              <a:rtl/>
            </a:endParaRPr>
          </a:p>
          <a:p>
            <a:pPr algn="just" rtl="1">
              <a:lnSpc>
                <a:spcPts val="4899"/>
              </a:lnSpc>
              <a:spcBef>
                <a:spcPct val="0"/>
              </a:spcBef>
            </a:pPr>
            <a:r>
              <a:rPr lang="ar-EG" sz="3499" b="1">
                <a:solidFill>
                  <a:srgbClr val="000000"/>
                </a:solidFill>
                <a:latin typeface="Amiri Bold"/>
                <a:ea typeface="Amiri Bold"/>
                <a:cs typeface="Amiri Bold"/>
                <a:sym typeface="Amiri Bold"/>
                <a:rtl/>
              </a:rPr>
              <a:t>تفكيك المكونات: يتم حل المركبات النصية (بناء نحوي، بلاغي، دلالي، بناء الفقرة والسياقات) وتفكيك عناصرها وجملها وصورها، ومن ثمّ يُصار ويُنتقل بها إلى المعنى الإجمالي، وهو ما يجعل هذا المسار مختلفاً عن المقاربات التقليدية</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0" y="61049"/>
            <a:ext cx="17773650" cy="9851647"/>
          </a:xfrm>
          <a:prstGeom prst="rect">
            <a:avLst/>
          </a:prstGeom>
        </p:spPr>
        <p:txBody>
          <a:bodyPr lIns="0" tIns="0" rIns="0" bIns="0" rtlCol="0" anchor="t">
            <a:spAutoFit/>
          </a:bodyPr>
          <a:lstStyle/>
          <a:p>
            <a:pPr algn="just" rtl="1">
              <a:lnSpc>
                <a:spcPts val="6067"/>
              </a:lnSpc>
            </a:pPr>
            <a:r>
              <a:rPr lang="ar-EG" sz="3699" b="1">
                <a:solidFill>
                  <a:srgbClr val="000000"/>
                </a:solidFill>
                <a:latin typeface="Amiri Bold"/>
                <a:ea typeface="Amiri Bold"/>
                <a:cs typeface="Amiri Bold"/>
                <a:sym typeface="Amiri Bold"/>
                <a:rtl/>
              </a:rPr>
              <a:t>يتناول آليات ومقاربات تحليل النصوص الأدبية في السياق التعليمي:</a:t>
            </a:r>
          </a:p>
          <a:p>
            <a:pPr algn="just" rtl="1">
              <a:lnSpc>
                <a:spcPts val="6067"/>
              </a:lnSpc>
            </a:pPr>
            <a:r>
              <a:rPr lang="en-US" sz="3699" b="1">
                <a:solidFill>
                  <a:srgbClr val="000000"/>
                </a:solidFill>
                <a:latin typeface="Amiri Bold"/>
                <a:ea typeface="Amiri Bold"/>
                <a:cs typeface="Amiri Bold"/>
                <a:sym typeface="Amiri Bold"/>
              </a:rPr>
              <a:t>1</a:t>
            </a:r>
            <a:r>
              <a:rPr lang="ar-EG" sz="3699" b="1">
                <a:solidFill>
                  <a:srgbClr val="000000"/>
                </a:solidFill>
                <a:latin typeface="Amiri Bold"/>
                <a:ea typeface="Amiri Bold"/>
                <a:cs typeface="Amiri Bold"/>
                <a:sym typeface="Amiri Bold"/>
                <a:rtl/>
              </a:rPr>
              <a:t>. مستويات التحليل الأدبي وآلياته</a:t>
            </a:r>
          </a:p>
          <a:p>
            <a:pPr algn="just" rtl="1">
              <a:lnSpc>
                <a:spcPts val="6067"/>
              </a:lnSpc>
            </a:pPr>
            <a:r>
              <a:rPr lang="ar-EG" sz="3699" b="1">
                <a:solidFill>
                  <a:srgbClr val="000000"/>
                </a:solidFill>
                <a:latin typeface="Amiri Bold"/>
                <a:ea typeface="Amiri Bold"/>
                <a:cs typeface="Amiri Bold"/>
                <a:sym typeface="Amiri Bold"/>
                <a:rtl/>
              </a:rPr>
              <a:t>يستعرض النص مستويين رئيسيين للتحليل بهدف الوصول إلى الفهم وتفكيك النص:</a:t>
            </a:r>
          </a:p>
          <a:p>
            <a:pPr algn="just" rtl="1">
              <a:lnSpc>
                <a:spcPts val="6067"/>
              </a:lnSpc>
            </a:pPr>
            <a:r>
              <a:rPr lang="ar-EG" sz="3699" b="1">
                <a:solidFill>
                  <a:srgbClr val="000000"/>
                </a:solidFill>
                <a:latin typeface="Amiri Bold"/>
                <a:ea typeface="Amiri Bold"/>
                <a:cs typeface="Amiri Bold"/>
                <a:sym typeface="Amiri Bold"/>
                <a:rtl/>
              </a:rPr>
              <a:t>التحليل التفهمي: هو تحليل يهدف إلى بناء المعاني وتوضيح العلاقات من خلال استحضار السياق الخارجي للنص وحياة المنتج. ويشير النص إلى أن الفهم قد يسبق التحليل في النصوص الواضحة، بينما يكون التحليل نتيجةً حتميةً لإزالة عوائق الفهم في النصوص الغامضة أو المعقدة.</a:t>
            </a:r>
          </a:p>
          <a:p>
            <a:pPr algn="just" rtl="1">
              <a:lnSpc>
                <a:spcPts val="6067"/>
              </a:lnSpc>
            </a:pPr>
            <a:r>
              <a:rPr lang="ar-EG" sz="3699" b="1">
                <a:solidFill>
                  <a:srgbClr val="000000"/>
                </a:solidFill>
                <a:latin typeface="Amiri Bold"/>
                <a:ea typeface="Amiri Bold"/>
                <a:cs typeface="Amiri Bold"/>
                <a:sym typeface="Amiri Bold"/>
                <a:rtl/>
              </a:rPr>
              <a:t>التحليل الأسلوبي: محاولة تحليلية لربط الأشكال الفنية والجمالية للنص بوظائفها وعلاقتها بالمعاني المرادة أو بالمجتمع. وهو تحليل يبحث في "دلالات" حضور بنيات وأساليب معينة دون السقوط في التفكيك الجاف (مثل مجرد إحصاء الأساليب أو الجداول المعجمية).</a:t>
            </a:r>
          </a:p>
          <a:p>
            <a:pPr algn="just" rtl="1">
              <a:lnSpc>
                <a:spcPts val="6067"/>
              </a:lnSpc>
            </a:pPr>
            <a:r>
              <a:rPr lang="en-US" sz="3699" b="1">
                <a:solidFill>
                  <a:srgbClr val="000000"/>
                </a:solidFill>
                <a:latin typeface="Amiri Bold"/>
                <a:ea typeface="Amiri Bold"/>
                <a:cs typeface="Amiri Bold"/>
                <a:sym typeface="Amiri Bold"/>
              </a:rPr>
              <a:t>2</a:t>
            </a:r>
            <a:r>
              <a:rPr lang="ar-EG" sz="3699" b="1">
                <a:solidFill>
                  <a:srgbClr val="000000"/>
                </a:solidFill>
                <a:latin typeface="Amiri Bold"/>
                <a:ea typeface="Amiri Bold"/>
                <a:cs typeface="Amiri Bold"/>
                <a:sym typeface="Amiri Bold"/>
                <a:rtl/>
              </a:rPr>
              <a:t>. النقد الموجه لنموذج "بلوم" في تدريس الأدب</a:t>
            </a:r>
          </a:p>
          <a:p>
            <a:pPr algn="just" rtl="1">
              <a:lnSpc>
                <a:spcPts val="6067"/>
              </a:lnSpc>
            </a:pPr>
            <a:r>
              <a:rPr lang="ar-EG" sz="3699" b="1">
                <a:solidFill>
                  <a:srgbClr val="000000"/>
                </a:solidFill>
                <a:latin typeface="Amiri Bold"/>
                <a:ea typeface="Amiri Bold"/>
                <a:cs typeface="Amiri Bold"/>
                <a:sym typeface="Amiri Bold"/>
                <a:rtl/>
              </a:rPr>
              <a:t>ينتقد النص هيمنة وتعميم "صنافة بلوم" (المعرفة، الفهم، التحليل، التركيب، التقويم) في مناهج تدريس الأدب، ويرى أن تطبيقها الحرفي على الدرس الأدبي تم دون تأمل كافٍ؛ لأنها تتعامل مع النصوص برؤية نمطية توحد بين النص الواضح والنص الغامض، في حين أن كل نص أدبي يتطلب استراتيجية وأداة تلاءم طبيعته الخاصة.</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226711" y="26256"/>
            <a:ext cx="17667441" cy="9218938"/>
          </a:xfrm>
          <a:prstGeom prst="rect">
            <a:avLst/>
          </a:prstGeom>
        </p:spPr>
        <p:txBody>
          <a:bodyPr lIns="0" tIns="0" rIns="0" bIns="0" rtlCol="0" anchor="t">
            <a:spAutoFit/>
          </a:bodyPr>
          <a:lstStyle/>
          <a:p>
            <a:pPr algn="just" rtl="1">
              <a:lnSpc>
                <a:spcPts val="9249"/>
              </a:lnSpc>
            </a:pPr>
            <a:r>
              <a:rPr lang="en-US" sz="3699" b="1">
                <a:solidFill>
                  <a:srgbClr val="000000"/>
                </a:solidFill>
                <a:latin typeface="Amiri Bold"/>
                <a:ea typeface="Amiri Bold"/>
                <a:cs typeface="Amiri Bold"/>
                <a:sym typeface="Amiri Bold"/>
              </a:rPr>
              <a:t>3</a:t>
            </a:r>
            <a:r>
              <a:rPr lang="ar-EG" sz="3699" b="1">
                <a:solidFill>
                  <a:srgbClr val="000000"/>
                </a:solidFill>
                <a:latin typeface="Amiri Bold"/>
                <a:ea typeface="Amiri Bold"/>
                <a:cs typeface="Amiri Bold"/>
                <a:sym typeface="Amiri Bold"/>
                <a:rtl/>
              </a:rPr>
              <a:t>. توجيهات ومنهجية مقترحة لتدريس النصوص:</a:t>
            </a:r>
          </a:p>
          <a:p>
            <a:pPr algn="just" rtl="1">
              <a:lnSpc>
                <a:spcPts val="9249"/>
              </a:lnSpc>
            </a:pPr>
            <a:r>
              <a:rPr lang="ar-EG" sz="3699" b="1">
                <a:solidFill>
                  <a:srgbClr val="000000"/>
                </a:solidFill>
                <a:latin typeface="Amiri Bold"/>
                <a:ea typeface="Amiri Bold"/>
                <a:cs typeface="Amiri Bold"/>
                <a:sym typeface="Amiri Bold"/>
                <a:rtl/>
              </a:rPr>
              <a:t>يقدم النص مجموعة من النصائح المنهجية لتطوير قراءة وتحليل النصوص:</a:t>
            </a:r>
          </a:p>
          <a:p>
            <a:pPr algn="just" rtl="1">
              <a:lnSpc>
                <a:spcPts val="9249"/>
              </a:lnSpc>
            </a:pPr>
            <a:r>
              <a:rPr lang="ar-EG" sz="3699" b="1">
                <a:solidFill>
                  <a:srgbClr val="000000"/>
                </a:solidFill>
                <a:latin typeface="Amiri Bold"/>
                <a:ea typeface="Amiri Bold"/>
                <a:cs typeface="Amiri Bold"/>
                <a:sym typeface="Amiri Bold"/>
                <a:rtl/>
              </a:rPr>
              <a:t>اختيار النصوص: يُفضّل البدء بنصوص قصيرة في مرحلة التدريب لتناسب الزمن المدرسي المحدود، وتحقيق قراءة مركزة وفق استراتيجية واحدة.</a:t>
            </a:r>
          </a:p>
          <a:p>
            <a:pPr algn="just" rtl="1">
              <a:lnSpc>
                <a:spcPts val="9249"/>
              </a:lnSpc>
            </a:pPr>
            <a:r>
              <a:rPr lang="ar-EG" sz="3699" b="1">
                <a:solidFill>
                  <a:srgbClr val="000000"/>
                </a:solidFill>
                <a:latin typeface="Amiri Bold"/>
                <a:ea typeface="Amiri Bold"/>
                <a:cs typeface="Amiri Bold"/>
                <a:sym typeface="Amiri Bold"/>
                <a:rtl/>
              </a:rPr>
              <a:t>التكامل المعرفي: بعد التحليل، يجب الانتقال إلى تركيب الفهوم، واستثمار مدونات اللغة والعودة إلى المعاجم ودروس البلاغة والنحو لدعم التحليل.</a:t>
            </a:r>
          </a:p>
          <a:p>
            <a:pPr algn="just" rtl="1">
              <a:lnSpc>
                <a:spcPts val="9249"/>
              </a:lnSpc>
            </a:pPr>
            <a:r>
              <a:rPr lang="ar-EG" sz="3699" b="1">
                <a:solidFill>
                  <a:srgbClr val="000000"/>
                </a:solidFill>
                <a:latin typeface="Amiri Bold"/>
                <a:ea typeface="Amiri Bold"/>
                <a:cs typeface="Amiri Bold"/>
                <a:sym typeface="Amiri Bold"/>
                <a:rtl/>
              </a:rPr>
              <a:t>المقاربة التقابلية والمرونة: الدعوة إلى اعتماد مرونة منهجية للوصول إلى حقائق النص وتذوقه، عبر الاكتفاء بمدخل قرائي واحد أو مدخلين، وترك بقية المنافذ لنصوص أخرى، تغذيةً لمتعة الاستمتاع العقلي والأدبي لدى المتعلم.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0" y="-105677"/>
            <a:ext cx="17773650" cy="9970777"/>
          </a:xfrm>
          <a:prstGeom prst="rect">
            <a:avLst/>
          </a:prstGeom>
        </p:spPr>
        <p:txBody>
          <a:bodyPr lIns="0" tIns="0" rIns="0" bIns="0" rtlCol="0" anchor="t">
            <a:spAutoFit/>
          </a:bodyPr>
          <a:lstStyle/>
          <a:p>
            <a:pPr algn="just" rtl="1">
              <a:lnSpc>
                <a:spcPts val="8879"/>
              </a:lnSpc>
            </a:pPr>
            <a:r>
              <a:rPr lang="ar-EG" sz="3699" b="1">
                <a:solidFill>
                  <a:srgbClr val="000000"/>
                </a:solidFill>
                <a:latin typeface="Amiri Bold"/>
                <a:ea typeface="Amiri Bold"/>
                <a:cs typeface="Amiri Bold"/>
                <a:sym typeface="Amiri Bold"/>
                <a:rtl/>
              </a:rPr>
              <a:t>يركز الكتاب  على مفهوم  آخر وهو"الاستراتيجية الاستعارية" في قراءة الأدب وتحليله:</a:t>
            </a:r>
          </a:p>
          <a:p>
            <a:pPr algn="just" rtl="1">
              <a:lnSpc>
                <a:spcPts val="8879"/>
              </a:lnSpc>
            </a:pPr>
            <a:r>
              <a:rPr lang="en-US" sz="3699" b="1">
                <a:solidFill>
                  <a:srgbClr val="000000"/>
                </a:solidFill>
                <a:latin typeface="Amiri Bold"/>
                <a:ea typeface="Amiri Bold"/>
                <a:cs typeface="Amiri Bold"/>
                <a:sym typeface="Amiri Bold"/>
              </a:rPr>
              <a:t>1</a:t>
            </a:r>
            <a:r>
              <a:rPr lang="ar-EG" sz="3699" b="1">
                <a:solidFill>
                  <a:srgbClr val="000000"/>
                </a:solidFill>
                <a:latin typeface="Amiri Bold"/>
                <a:ea typeface="Amiri Bold"/>
                <a:cs typeface="Amiri Bold"/>
                <a:sym typeface="Amiri Bold"/>
                <a:rtl/>
              </a:rPr>
              <a:t>. مفهوم وأهمية الاستراتيجية الاستعارية:</a:t>
            </a:r>
          </a:p>
          <a:p>
            <a:pPr algn="just" rtl="1">
              <a:lnSpc>
                <a:spcPts val="8879"/>
              </a:lnSpc>
            </a:pPr>
            <a:r>
              <a:rPr lang="ar-EG" sz="3699" b="1">
                <a:solidFill>
                  <a:srgbClr val="000000"/>
                </a:solidFill>
                <a:latin typeface="Amiri Bold"/>
                <a:ea typeface="Amiri Bold"/>
                <a:cs typeface="Amiri Bold"/>
                <a:sym typeface="Amiri Bold"/>
                <a:rtl/>
              </a:rPr>
              <a:t>يرى الكاتب أن بعض الأنواع الأدبية (مثل أشعار ابن الفارض وأهل العرفان/التصوف) لا يمكن فهمها وتقريبها للمتعلمين إلا عبر "الاستراتيجية الاستعارية".</a:t>
            </a:r>
          </a:p>
          <a:p>
            <a:pPr algn="just" rtl="1">
              <a:lnSpc>
                <a:spcPts val="8879"/>
              </a:lnSpc>
            </a:pPr>
            <a:r>
              <a:rPr lang="ar-EG" sz="3699" b="1">
                <a:solidFill>
                  <a:srgbClr val="000000"/>
                </a:solidFill>
                <a:latin typeface="Amiri Bold"/>
                <a:ea typeface="Amiri Bold"/>
                <a:cs typeface="Amiri Bold"/>
                <a:sym typeface="Amiri Bold"/>
                <a:rtl/>
              </a:rPr>
              <a:t>تساعد هذه الاستراتيجية على تفسير كيفية انتقال التجربة الأدبية من دلالتها الظاهرية (الخمرية أو الغزلية) إلى أبعادها الرمزية العميقة، مثل تحويل حمولة "السُّكْر والعربدة" في الشعر الخمري الظاهري إلى دلالات "محبة الله ومحبة رسوله" في القصيدة التعبدية الإشراقية.</a:t>
            </a:r>
          </a:p>
          <a:p>
            <a:pPr algn="just" rtl="1">
              <a:lnSpc>
                <a:spcPts val="8879"/>
              </a:lnSpc>
            </a:pPr>
            <a:r>
              <a:rPr lang="ar-EG" sz="3699" b="1">
                <a:solidFill>
                  <a:srgbClr val="000000"/>
                </a:solidFill>
                <a:latin typeface="Amiri Bold"/>
                <a:ea typeface="Amiri Bold"/>
                <a:cs typeface="Amiri Bold"/>
                <a:sym typeface="Amiri Bold"/>
                <a:rtl/>
              </a:rPr>
              <a:t>بناءً على ذلك، يتجاوز القارئ المعنى الحسي المباشر (الخمرة المعصورة) ليدرك المعنى الرمزي الروحي (الخمرة الأزلية الرمزية).</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TextBox 3"/>
          <p:cNvSpPr txBox="1"/>
          <p:nvPr/>
        </p:nvSpPr>
        <p:spPr>
          <a:xfrm>
            <a:off x="623455" y="487664"/>
            <a:ext cx="17041091" cy="9432422"/>
          </a:xfrm>
          <a:prstGeom prst="rect">
            <a:avLst/>
          </a:prstGeom>
        </p:spPr>
        <p:txBody>
          <a:bodyPr lIns="0" tIns="0" rIns="0" bIns="0" rtlCol="0" anchor="t">
            <a:spAutoFit/>
          </a:bodyPr>
          <a:lstStyle/>
          <a:p>
            <a:pPr algn="just" rtl="1">
              <a:lnSpc>
                <a:spcPts val="7523"/>
              </a:lnSpc>
            </a:pPr>
            <a:r>
              <a:rPr lang="en-US" sz="3599" b="1">
                <a:solidFill>
                  <a:srgbClr val="000000"/>
                </a:solidFill>
                <a:latin typeface="Amiri Bold"/>
                <a:ea typeface="Amiri Bold"/>
                <a:cs typeface="Amiri Bold"/>
                <a:sym typeface="Amiri Bold"/>
              </a:rPr>
              <a:t>2</a:t>
            </a:r>
            <a:r>
              <a:rPr lang="ar-EG" sz="3599" b="1">
                <a:solidFill>
                  <a:srgbClr val="000000"/>
                </a:solidFill>
                <a:latin typeface="Amiri Bold"/>
                <a:ea typeface="Amiri Bold"/>
                <a:cs typeface="Amiri Bold"/>
                <a:sym typeface="Amiri Bold"/>
                <a:rtl/>
              </a:rPr>
              <a:t>. مراحل تحليل الاستعارات الطِّرازية</a:t>
            </a:r>
          </a:p>
          <a:p>
            <a:pPr algn="just" rtl="1">
              <a:lnSpc>
                <a:spcPts val="7523"/>
              </a:lnSpc>
            </a:pPr>
            <a:r>
              <a:rPr lang="ar-EG" sz="3599" b="1">
                <a:solidFill>
                  <a:srgbClr val="000000"/>
                </a:solidFill>
                <a:latin typeface="Amiri Bold"/>
                <a:ea typeface="Amiri Bold"/>
                <a:cs typeface="Amiri Bold"/>
                <a:sym typeface="Amiri Bold"/>
                <a:rtl/>
              </a:rPr>
              <a:t>يتدرج تحليل الاستعارات وفق هذه الاستراتيجية عبر خمس مراحل أساسية:</a:t>
            </a:r>
          </a:p>
          <a:p>
            <a:pPr algn="just" rtl="1">
              <a:lnSpc>
                <a:spcPts val="7523"/>
              </a:lnSpc>
            </a:pPr>
            <a:r>
              <a:rPr lang="ar-EG" sz="3599" b="1">
                <a:solidFill>
                  <a:srgbClr val="000000"/>
                </a:solidFill>
                <a:latin typeface="Amiri Bold"/>
                <a:ea typeface="Amiri Bold"/>
                <a:cs typeface="Amiri Bold"/>
                <a:sym typeface="Amiri Bold"/>
                <a:rtl/>
              </a:rPr>
              <a:t>أ. مرحلة استكشاف الأنوال: ملاحظة انتقال طراز فني معين من مجاله الأصلي إلى مجال آخر (مثل انتقال منوال القصيدة الخمرية إلى منوال الشعر التعبدي).</a:t>
            </a:r>
          </a:p>
          <a:p>
            <a:pPr algn="just" rtl="1">
              <a:lnSpc>
                <a:spcPts val="7523"/>
              </a:lnSpc>
            </a:pPr>
            <a:r>
              <a:rPr lang="ar-EG" sz="3599" b="1">
                <a:solidFill>
                  <a:srgbClr val="000000"/>
                </a:solidFill>
                <a:latin typeface="Amiri Bold"/>
                <a:ea typeface="Amiri Bold"/>
                <a:cs typeface="Amiri Bold"/>
                <a:sym typeface="Amiri Bold"/>
                <a:rtl/>
              </a:rPr>
              <a:t>ب. التوصيف: رصد الاستعارة المنوالية ونظام عملها باستخدام المفاهيم الواصفة أو الأشكال البيانية.</a:t>
            </a:r>
          </a:p>
          <a:p>
            <a:pPr algn="just" rtl="1">
              <a:lnSpc>
                <a:spcPts val="7523"/>
              </a:lnSpc>
            </a:pPr>
            <a:r>
              <a:rPr lang="ar-EG" sz="3599" b="1">
                <a:solidFill>
                  <a:srgbClr val="000000"/>
                </a:solidFill>
                <a:latin typeface="Amiri Bold"/>
                <a:ea typeface="Amiri Bold"/>
                <a:cs typeface="Amiri Bold"/>
                <a:sym typeface="Amiri Bold"/>
                <a:rtl/>
              </a:rPr>
              <a:t>ج. التحليل: توضيح العلاقات والترابطات القائمة بين الطراز المستعار الأصلي وصورته الجديدة في المنتج الفرعي.</a:t>
            </a:r>
          </a:p>
          <a:p>
            <a:pPr algn="just" rtl="1">
              <a:lnSpc>
                <a:spcPts val="7523"/>
              </a:lnSpc>
            </a:pPr>
            <a:r>
              <a:rPr lang="ar-EG" sz="3599" b="1">
                <a:solidFill>
                  <a:srgbClr val="000000"/>
                </a:solidFill>
                <a:latin typeface="Amiri Bold"/>
                <a:ea typeface="Amiri Bold"/>
                <a:cs typeface="Amiri Bold"/>
                <a:sym typeface="Amiri Bold"/>
                <a:rtl/>
              </a:rPr>
              <a:t>د. التأويل: بناء المعنى الجديد للاستعارة في صورتها المبتكرة، وكيفية فهمها من قِبل الدارس أو التأويلات المحتملة الأخرى.</a:t>
            </a:r>
          </a:p>
          <a:p>
            <a:pPr algn="just" rtl="1">
              <a:lnSpc>
                <a:spcPts val="7523"/>
              </a:lnSpc>
            </a:pPr>
            <a:r>
              <a:rPr lang="ar-EG" sz="3599" b="1">
                <a:solidFill>
                  <a:srgbClr val="000000"/>
                </a:solidFill>
                <a:latin typeface="Amiri Bold"/>
                <a:ea typeface="Amiri Bold"/>
                <a:cs typeface="Amiri Bold"/>
                <a:sym typeface="Amiri Bold"/>
                <a:rtl/>
              </a:rPr>
              <a:t>هـ. التقويم: تحديد القيمة الفنية للتنقل الاستعاري (فنيًا، لغويًا، أو ثقافيًا)، ومدى توفيق الأديب في استعارته، مع ما يصاحب ذلك من نقد وتوجيه.</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a:off x="16753090" y="694205"/>
            <a:ext cx="513715" cy="513715"/>
          </a:xfrm>
          <a:custGeom>
            <a:avLst/>
            <a:gdLst/>
            <a:ahLst/>
            <a:cxnLst/>
            <a:rect l="l" t="t" r="r" b="b"/>
            <a:pathLst>
              <a:path w="513715" h="513715">
                <a:moveTo>
                  <a:pt x="0" y="0"/>
                </a:moveTo>
                <a:lnTo>
                  <a:pt x="513716" y="0"/>
                </a:lnTo>
                <a:lnTo>
                  <a:pt x="513716" y="513715"/>
                </a:lnTo>
                <a:lnTo>
                  <a:pt x="0" y="513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2196403" y="-3059124"/>
            <a:ext cx="3292227" cy="4010186"/>
            <a:chOff x="0" y="0"/>
            <a:chExt cx="867089" cy="1056181"/>
          </a:xfrm>
        </p:grpSpPr>
        <p:sp>
          <p:nvSpPr>
            <p:cNvPr id="5" name="Freeform 5"/>
            <p:cNvSpPr/>
            <p:nvPr/>
          </p:nvSpPr>
          <p:spPr>
            <a:xfrm>
              <a:off x="0" y="0"/>
              <a:ext cx="867089" cy="1056181"/>
            </a:xfrm>
            <a:custGeom>
              <a:avLst/>
              <a:gdLst/>
              <a:ahLst/>
              <a:cxnLst/>
              <a:rect l="l" t="t" r="r" b="b"/>
              <a:pathLst>
                <a:path w="867089" h="1056181">
                  <a:moveTo>
                    <a:pt x="777729" y="0"/>
                  </a:moveTo>
                  <a:lnTo>
                    <a:pt x="89360" y="0"/>
                  </a:lnTo>
                  <a:cubicBezTo>
                    <a:pt x="40008" y="0"/>
                    <a:pt x="0" y="40008"/>
                    <a:pt x="0" y="89360"/>
                  </a:cubicBezTo>
                  <a:lnTo>
                    <a:pt x="0" y="966821"/>
                  </a:lnTo>
                  <a:cubicBezTo>
                    <a:pt x="0" y="1016173"/>
                    <a:pt x="40008" y="1056181"/>
                    <a:pt x="89360" y="1056181"/>
                  </a:cubicBezTo>
                  <a:lnTo>
                    <a:pt x="777729" y="1056181"/>
                  </a:lnTo>
                  <a:cubicBezTo>
                    <a:pt x="827081" y="1056181"/>
                    <a:pt x="867089" y="1016173"/>
                    <a:pt x="867089" y="966821"/>
                  </a:cubicBezTo>
                  <a:lnTo>
                    <a:pt x="867089" y="89360"/>
                  </a:lnTo>
                  <a:cubicBezTo>
                    <a:pt x="867089" y="40008"/>
                    <a:pt x="827081" y="0"/>
                    <a:pt x="777729" y="0"/>
                  </a:cubicBezTo>
                  <a:close/>
                </a:path>
              </a:pathLst>
            </a:custGeom>
            <a:solidFill>
              <a:srgbClr val="0B3D4D"/>
            </a:solidFill>
          </p:spPr>
        </p:sp>
        <p:sp>
          <p:nvSpPr>
            <p:cNvPr id="6" name="TextBox 6"/>
            <p:cNvSpPr txBox="1"/>
            <p:nvPr/>
          </p:nvSpPr>
          <p:spPr>
            <a:xfrm>
              <a:off x="0" y="-28575"/>
              <a:ext cx="867089" cy="1084756"/>
            </a:xfrm>
            <a:prstGeom prst="rect">
              <a:avLst/>
            </a:prstGeom>
          </p:spPr>
          <p:txBody>
            <a:bodyPr lIns="50800" tIns="50800" rIns="50800" bIns="50800" rtlCol="0" anchor="ctr"/>
            <a:lstStyle/>
            <a:p>
              <a:pPr marL="0" lvl="0" indent="0" algn="ctr" rtl="1">
                <a:lnSpc>
                  <a:spcPts val="2659"/>
                </a:lnSpc>
              </a:pPr>
              <a:endParaRPr/>
            </a:p>
          </p:txBody>
        </p:sp>
      </p:grpSp>
      <p:grpSp>
        <p:nvGrpSpPr>
          <p:cNvPr id="7" name="Group 7"/>
          <p:cNvGrpSpPr/>
          <p:nvPr/>
        </p:nvGrpSpPr>
        <p:grpSpPr>
          <a:xfrm>
            <a:off x="-339058" y="-3489651"/>
            <a:ext cx="2139002" cy="7714617"/>
            <a:chOff x="0" y="0"/>
            <a:chExt cx="563358" cy="2031833"/>
          </a:xfrm>
        </p:grpSpPr>
        <p:sp>
          <p:nvSpPr>
            <p:cNvPr id="8" name="Freeform 8"/>
            <p:cNvSpPr/>
            <p:nvPr/>
          </p:nvSpPr>
          <p:spPr>
            <a:xfrm>
              <a:off x="0" y="0"/>
              <a:ext cx="563358" cy="2031833"/>
            </a:xfrm>
            <a:custGeom>
              <a:avLst/>
              <a:gdLst/>
              <a:ahLst/>
              <a:cxnLst/>
              <a:rect l="l" t="t" r="r" b="b"/>
              <a:pathLst>
                <a:path w="563358" h="2031833">
                  <a:moveTo>
                    <a:pt x="425821" y="0"/>
                  </a:moveTo>
                  <a:lnTo>
                    <a:pt x="137538" y="0"/>
                  </a:lnTo>
                  <a:cubicBezTo>
                    <a:pt x="61578" y="0"/>
                    <a:pt x="0" y="61578"/>
                    <a:pt x="0" y="137538"/>
                  </a:cubicBezTo>
                  <a:lnTo>
                    <a:pt x="0" y="1894296"/>
                  </a:lnTo>
                  <a:cubicBezTo>
                    <a:pt x="0" y="1970256"/>
                    <a:pt x="61578" y="2031833"/>
                    <a:pt x="137538" y="2031833"/>
                  </a:cubicBezTo>
                  <a:lnTo>
                    <a:pt x="425821" y="2031833"/>
                  </a:lnTo>
                  <a:cubicBezTo>
                    <a:pt x="501781" y="2031833"/>
                    <a:pt x="563358" y="1970256"/>
                    <a:pt x="563358" y="1894296"/>
                  </a:cubicBezTo>
                  <a:lnTo>
                    <a:pt x="563358" y="137538"/>
                  </a:lnTo>
                  <a:cubicBezTo>
                    <a:pt x="563358" y="61578"/>
                    <a:pt x="501781" y="0"/>
                    <a:pt x="425821" y="0"/>
                  </a:cubicBezTo>
                  <a:close/>
                </a:path>
              </a:pathLst>
            </a:custGeom>
            <a:solidFill>
              <a:srgbClr val="155164"/>
            </a:solidFill>
          </p:spPr>
        </p:sp>
        <p:sp>
          <p:nvSpPr>
            <p:cNvPr id="9" name="TextBox 9"/>
            <p:cNvSpPr txBox="1"/>
            <p:nvPr/>
          </p:nvSpPr>
          <p:spPr>
            <a:xfrm>
              <a:off x="0" y="-28575"/>
              <a:ext cx="563358" cy="2060408"/>
            </a:xfrm>
            <a:prstGeom prst="rect">
              <a:avLst/>
            </a:prstGeom>
          </p:spPr>
          <p:txBody>
            <a:bodyPr lIns="50800" tIns="50800" rIns="50800" bIns="50800" rtlCol="0" anchor="ctr"/>
            <a:lstStyle/>
            <a:p>
              <a:pPr marL="0" lvl="0" indent="0" algn="ctr" rtl="1">
                <a:lnSpc>
                  <a:spcPts val="2659"/>
                </a:lnSpc>
              </a:pPr>
              <a:endParaRPr/>
            </a:p>
          </p:txBody>
        </p:sp>
      </p:grpSp>
      <p:sp>
        <p:nvSpPr>
          <p:cNvPr id="10" name="Freeform 10"/>
          <p:cNvSpPr/>
          <p:nvPr/>
        </p:nvSpPr>
        <p:spPr>
          <a:xfrm flipH="1">
            <a:off x="1489307" y="694205"/>
            <a:ext cx="4706419" cy="4706419"/>
          </a:xfrm>
          <a:custGeom>
            <a:avLst/>
            <a:gdLst/>
            <a:ahLst/>
            <a:cxnLst/>
            <a:rect l="l" t="t" r="r" b="b"/>
            <a:pathLst>
              <a:path w="4706419" h="4706419">
                <a:moveTo>
                  <a:pt x="4706419" y="0"/>
                </a:moveTo>
                <a:lnTo>
                  <a:pt x="0" y="0"/>
                </a:lnTo>
                <a:lnTo>
                  <a:pt x="0" y="4706418"/>
                </a:lnTo>
                <a:lnTo>
                  <a:pt x="4706419" y="4706418"/>
                </a:lnTo>
                <a:lnTo>
                  <a:pt x="4706419" y="0"/>
                </a:lnTo>
                <a:close/>
              </a:path>
            </a:pathLst>
          </a:custGeom>
          <a:blipFill>
            <a:blip r:embed="rId5"/>
            <a:stretch>
              <a:fillRect/>
            </a:stretch>
          </a:blipFill>
        </p:spPr>
      </p:sp>
      <p:grpSp>
        <p:nvGrpSpPr>
          <p:cNvPr id="11" name="Group 11"/>
          <p:cNvGrpSpPr/>
          <p:nvPr/>
        </p:nvGrpSpPr>
        <p:grpSpPr>
          <a:xfrm>
            <a:off x="4128544" y="5143500"/>
            <a:ext cx="5313087" cy="5346532"/>
            <a:chOff x="0" y="0"/>
            <a:chExt cx="406400" cy="408958"/>
          </a:xfrm>
        </p:grpSpPr>
        <p:sp>
          <p:nvSpPr>
            <p:cNvPr id="12" name="Freeform 12"/>
            <p:cNvSpPr/>
            <p:nvPr/>
          </p:nvSpPr>
          <p:spPr>
            <a:xfrm>
              <a:off x="24378" y="0"/>
              <a:ext cx="357643" cy="408958"/>
            </a:xfrm>
            <a:custGeom>
              <a:avLst/>
              <a:gdLst/>
              <a:ahLst/>
              <a:cxnLst/>
              <a:rect l="l" t="t" r="r" b="b"/>
              <a:pathLst>
                <a:path w="357643" h="408958">
                  <a:moveTo>
                    <a:pt x="114708" y="0"/>
                  </a:moveTo>
                  <a:lnTo>
                    <a:pt x="39736" y="0"/>
                  </a:lnTo>
                  <a:cubicBezTo>
                    <a:pt x="25982" y="0"/>
                    <a:pt x="13207" y="7113"/>
                    <a:pt x="5961" y="18803"/>
                  </a:cubicBezTo>
                  <a:cubicBezTo>
                    <a:pt x="-1284" y="30494"/>
                    <a:pt x="-1969" y="45100"/>
                    <a:pt x="4151" y="57417"/>
                  </a:cubicBezTo>
                  <a:lnTo>
                    <a:pt x="150293" y="351541"/>
                  </a:lnTo>
                  <a:cubicBezTo>
                    <a:pt x="167770" y="386715"/>
                    <a:pt x="203659" y="408958"/>
                    <a:pt x="242936" y="408958"/>
                  </a:cubicBezTo>
                  <a:lnTo>
                    <a:pt x="317908" y="408958"/>
                  </a:lnTo>
                  <a:cubicBezTo>
                    <a:pt x="331662" y="408958"/>
                    <a:pt x="344437" y="401846"/>
                    <a:pt x="351683" y="390155"/>
                  </a:cubicBezTo>
                  <a:cubicBezTo>
                    <a:pt x="358928" y="378464"/>
                    <a:pt x="359613" y="363858"/>
                    <a:pt x="353493" y="351541"/>
                  </a:cubicBezTo>
                  <a:lnTo>
                    <a:pt x="207351" y="57417"/>
                  </a:lnTo>
                  <a:cubicBezTo>
                    <a:pt x="189874" y="22243"/>
                    <a:pt x="153985" y="0"/>
                    <a:pt x="114708" y="0"/>
                  </a:cubicBezTo>
                  <a:close/>
                </a:path>
              </a:pathLst>
            </a:custGeom>
            <a:solidFill>
              <a:srgbClr val="0B3D4D"/>
            </a:solidFill>
          </p:spPr>
        </p:sp>
        <p:sp>
          <p:nvSpPr>
            <p:cNvPr id="13" name="TextBox 13"/>
            <p:cNvSpPr txBox="1"/>
            <p:nvPr/>
          </p:nvSpPr>
          <p:spPr>
            <a:xfrm>
              <a:off x="101600" y="-28575"/>
              <a:ext cx="203200" cy="437533"/>
            </a:xfrm>
            <a:prstGeom prst="rect">
              <a:avLst/>
            </a:prstGeom>
          </p:spPr>
          <p:txBody>
            <a:bodyPr lIns="50800" tIns="50800" rIns="50800" bIns="50800" rtlCol="0" anchor="ctr"/>
            <a:lstStyle/>
            <a:p>
              <a:pPr marL="0" lvl="0" indent="0" algn="ctr" rtl="1">
                <a:lnSpc>
                  <a:spcPts val="2659"/>
                </a:lnSpc>
              </a:pPr>
              <a:endParaRPr/>
            </a:p>
          </p:txBody>
        </p:sp>
      </p:grpSp>
      <p:sp>
        <p:nvSpPr>
          <p:cNvPr id="14" name="Freeform 14"/>
          <p:cNvSpPr/>
          <p:nvPr/>
        </p:nvSpPr>
        <p:spPr>
          <a:xfrm flipH="1">
            <a:off x="196724" y="4397962"/>
            <a:ext cx="2166390" cy="2166390"/>
          </a:xfrm>
          <a:custGeom>
            <a:avLst/>
            <a:gdLst/>
            <a:ahLst/>
            <a:cxnLst/>
            <a:rect l="l" t="t" r="r" b="b"/>
            <a:pathLst>
              <a:path w="2166390" h="2166390">
                <a:moveTo>
                  <a:pt x="2166390" y="0"/>
                </a:moveTo>
                <a:lnTo>
                  <a:pt x="0" y="0"/>
                </a:lnTo>
                <a:lnTo>
                  <a:pt x="0" y="2166390"/>
                </a:lnTo>
                <a:lnTo>
                  <a:pt x="2166390" y="2166390"/>
                </a:lnTo>
                <a:lnTo>
                  <a:pt x="2166390" y="0"/>
                </a:lnTo>
                <a:close/>
              </a:path>
            </a:pathLst>
          </a:custGeom>
          <a:blipFill>
            <a:blip r:embed="rId5"/>
            <a:stretch>
              <a:fillRect/>
            </a:stretch>
          </a:blipFill>
        </p:spPr>
      </p:sp>
      <p:grpSp>
        <p:nvGrpSpPr>
          <p:cNvPr id="15" name="Group 15"/>
          <p:cNvGrpSpPr/>
          <p:nvPr/>
        </p:nvGrpSpPr>
        <p:grpSpPr>
          <a:xfrm>
            <a:off x="385762" y="1179662"/>
            <a:ext cx="5251108" cy="5246370"/>
            <a:chOff x="0" y="0"/>
            <a:chExt cx="1396176" cy="1394916"/>
          </a:xfrm>
        </p:grpSpPr>
        <p:sp>
          <p:nvSpPr>
            <p:cNvPr id="16" name="Freeform 16"/>
            <p:cNvSpPr/>
            <p:nvPr/>
          </p:nvSpPr>
          <p:spPr>
            <a:xfrm>
              <a:off x="0" y="0"/>
              <a:ext cx="1396176" cy="1394916"/>
            </a:xfrm>
            <a:custGeom>
              <a:avLst/>
              <a:gdLst/>
              <a:ahLst/>
              <a:cxnLst/>
              <a:rect l="l" t="t" r="r" b="b"/>
              <a:pathLst>
                <a:path w="1396176" h="1394916">
                  <a:moveTo>
                    <a:pt x="434744" y="733104"/>
                  </a:moveTo>
                  <a:lnTo>
                    <a:pt x="434744" y="160633"/>
                  </a:lnTo>
                  <a:cubicBezTo>
                    <a:pt x="434744" y="71918"/>
                    <a:pt x="506662" y="0"/>
                    <a:pt x="595377" y="0"/>
                  </a:cubicBezTo>
                  <a:lnTo>
                    <a:pt x="1235542" y="0"/>
                  </a:lnTo>
                  <a:cubicBezTo>
                    <a:pt x="1324257" y="1"/>
                    <a:pt x="1396175" y="71918"/>
                    <a:pt x="1396176" y="160633"/>
                  </a:cubicBezTo>
                  <a:lnTo>
                    <a:pt x="1396176" y="800797"/>
                  </a:lnTo>
                  <a:cubicBezTo>
                    <a:pt x="1396175" y="889512"/>
                    <a:pt x="1324257" y="961430"/>
                    <a:pt x="1235542" y="961431"/>
                  </a:cubicBezTo>
                  <a:lnTo>
                    <a:pt x="661812" y="961431"/>
                  </a:lnTo>
                  <a:cubicBezTo>
                    <a:pt x="573097" y="961431"/>
                    <a:pt x="501179" y="1033349"/>
                    <a:pt x="501179" y="1122064"/>
                  </a:cubicBezTo>
                  <a:lnTo>
                    <a:pt x="501179" y="1234283"/>
                  </a:lnTo>
                  <a:cubicBezTo>
                    <a:pt x="501179" y="1322995"/>
                    <a:pt x="429265" y="1394912"/>
                    <a:pt x="340552" y="1394916"/>
                  </a:cubicBezTo>
                  <a:lnTo>
                    <a:pt x="160633" y="1394916"/>
                  </a:lnTo>
                  <a:cubicBezTo>
                    <a:pt x="71918" y="1394915"/>
                    <a:pt x="1" y="1322998"/>
                    <a:pt x="0" y="1234283"/>
                  </a:cubicBezTo>
                  <a:lnTo>
                    <a:pt x="0" y="1054371"/>
                  </a:lnTo>
                  <a:cubicBezTo>
                    <a:pt x="0" y="965655"/>
                    <a:pt x="71918" y="893737"/>
                    <a:pt x="160633" y="893737"/>
                  </a:cubicBezTo>
                  <a:lnTo>
                    <a:pt x="274110" y="893737"/>
                  </a:lnTo>
                  <a:cubicBezTo>
                    <a:pt x="362826" y="893737"/>
                    <a:pt x="434744" y="821819"/>
                    <a:pt x="434744" y="733104"/>
                  </a:cubicBezTo>
                  <a:close/>
                </a:path>
              </a:pathLst>
            </a:custGeom>
            <a:blipFill>
              <a:blip r:embed="rId6"/>
              <a:stretch>
                <a:fillRect t="-45" b="-45"/>
              </a:stretch>
            </a:blipFill>
            <a:ln w="38100" cap="sq">
              <a:solidFill>
                <a:srgbClr val="0B3D4D"/>
              </a:solidFill>
              <a:prstDash val="solid"/>
              <a:miter/>
            </a:ln>
          </p:spPr>
        </p:sp>
      </p:grpSp>
      <p:grpSp>
        <p:nvGrpSpPr>
          <p:cNvPr id="17" name="Group 17"/>
          <p:cNvGrpSpPr/>
          <p:nvPr/>
        </p:nvGrpSpPr>
        <p:grpSpPr>
          <a:xfrm>
            <a:off x="2550771" y="5143500"/>
            <a:ext cx="3928004" cy="1282532"/>
            <a:chOff x="0" y="0"/>
            <a:chExt cx="808231" cy="263895"/>
          </a:xfrm>
        </p:grpSpPr>
        <p:sp>
          <p:nvSpPr>
            <p:cNvPr id="18" name="Freeform 18"/>
            <p:cNvSpPr/>
            <p:nvPr/>
          </p:nvSpPr>
          <p:spPr>
            <a:xfrm>
              <a:off x="0" y="0"/>
              <a:ext cx="808231" cy="263895"/>
            </a:xfrm>
            <a:custGeom>
              <a:avLst/>
              <a:gdLst/>
              <a:ahLst/>
              <a:cxnLst/>
              <a:rect l="l" t="t" r="r" b="b"/>
              <a:pathLst>
                <a:path w="808231" h="263895">
                  <a:moveTo>
                    <a:pt x="769736" y="0"/>
                  </a:moveTo>
                  <a:lnTo>
                    <a:pt x="38495" y="0"/>
                  </a:lnTo>
                  <a:cubicBezTo>
                    <a:pt x="17235" y="0"/>
                    <a:pt x="0" y="17235"/>
                    <a:pt x="0" y="38495"/>
                  </a:cubicBezTo>
                  <a:lnTo>
                    <a:pt x="0" y="225400"/>
                  </a:lnTo>
                  <a:cubicBezTo>
                    <a:pt x="0" y="235610"/>
                    <a:pt x="4056" y="245401"/>
                    <a:pt x="11275" y="252621"/>
                  </a:cubicBezTo>
                  <a:cubicBezTo>
                    <a:pt x="18494" y="259840"/>
                    <a:pt x="28286" y="263895"/>
                    <a:pt x="38495" y="263895"/>
                  </a:cubicBezTo>
                  <a:lnTo>
                    <a:pt x="769736" y="263895"/>
                  </a:lnTo>
                  <a:cubicBezTo>
                    <a:pt x="790996" y="263895"/>
                    <a:pt x="808231" y="246661"/>
                    <a:pt x="808231" y="225400"/>
                  </a:cubicBezTo>
                  <a:lnTo>
                    <a:pt x="808231" y="38495"/>
                  </a:lnTo>
                  <a:cubicBezTo>
                    <a:pt x="808231" y="17235"/>
                    <a:pt x="790996" y="0"/>
                    <a:pt x="769736" y="0"/>
                  </a:cubicBezTo>
                  <a:close/>
                </a:path>
              </a:pathLst>
            </a:custGeom>
            <a:solidFill>
              <a:srgbClr val="0B3D4D"/>
            </a:solidFill>
          </p:spPr>
        </p:sp>
        <p:sp>
          <p:nvSpPr>
            <p:cNvPr id="19" name="TextBox 19"/>
            <p:cNvSpPr txBox="1"/>
            <p:nvPr/>
          </p:nvSpPr>
          <p:spPr>
            <a:xfrm>
              <a:off x="0" y="-28575"/>
              <a:ext cx="808231" cy="292470"/>
            </a:xfrm>
            <a:prstGeom prst="rect">
              <a:avLst/>
            </a:prstGeom>
          </p:spPr>
          <p:txBody>
            <a:bodyPr lIns="50800" tIns="50800" rIns="50800" bIns="50800" rtlCol="0" anchor="ctr"/>
            <a:lstStyle/>
            <a:p>
              <a:pPr marL="0" lvl="0" indent="0" algn="ctr" rtl="1">
                <a:lnSpc>
                  <a:spcPts val="2659"/>
                </a:lnSpc>
              </a:pPr>
              <a:endParaRPr/>
            </a:p>
          </p:txBody>
        </p:sp>
      </p:grpSp>
      <p:grpSp>
        <p:nvGrpSpPr>
          <p:cNvPr id="20" name="Group 20"/>
          <p:cNvGrpSpPr/>
          <p:nvPr/>
        </p:nvGrpSpPr>
        <p:grpSpPr>
          <a:xfrm>
            <a:off x="-1527997" y="6405774"/>
            <a:ext cx="10217153" cy="7340925"/>
            <a:chOff x="0" y="0"/>
            <a:chExt cx="569191" cy="408958"/>
          </a:xfrm>
        </p:grpSpPr>
        <p:sp>
          <p:nvSpPr>
            <p:cNvPr id="21" name="Freeform 21"/>
            <p:cNvSpPr/>
            <p:nvPr/>
          </p:nvSpPr>
          <p:spPr>
            <a:xfrm>
              <a:off x="12677" y="0"/>
              <a:ext cx="543837" cy="408958"/>
            </a:xfrm>
            <a:custGeom>
              <a:avLst/>
              <a:gdLst/>
              <a:ahLst/>
              <a:cxnLst/>
              <a:rect l="l" t="t" r="r" b="b"/>
              <a:pathLst>
                <a:path w="543837" h="408958">
                  <a:moveTo>
                    <a:pt x="319974" y="0"/>
                  </a:moveTo>
                  <a:lnTo>
                    <a:pt x="20663" y="0"/>
                  </a:lnTo>
                  <a:cubicBezTo>
                    <a:pt x="13511" y="0"/>
                    <a:pt x="6868" y="3699"/>
                    <a:pt x="3100" y="9778"/>
                  </a:cubicBezTo>
                  <a:cubicBezTo>
                    <a:pt x="-668" y="15857"/>
                    <a:pt x="-1024" y="23453"/>
                    <a:pt x="2159" y="29858"/>
                  </a:cubicBezTo>
                  <a:lnTo>
                    <a:pt x="175687" y="379100"/>
                  </a:lnTo>
                  <a:cubicBezTo>
                    <a:pt x="184776" y="397392"/>
                    <a:pt x="203439" y="408958"/>
                    <a:pt x="223863" y="408958"/>
                  </a:cubicBezTo>
                  <a:lnTo>
                    <a:pt x="523174" y="408958"/>
                  </a:lnTo>
                  <a:cubicBezTo>
                    <a:pt x="530326" y="408958"/>
                    <a:pt x="536969" y="405260"/>
                    <a:pt x="540737" y="399180"/>
                  </a:cubicBezTo>
                  <a:cubicBezTo>
                    <a:pt x="544505" y="393101"/>
                    <a:pt x="544861" y="385506"/>
                    <a:pt x="541679" y="379100"/>
                  </a:cubicBezTo>
                  <a:lnTo>
                    <a:pt x="368150" y="29858"/>
                  </a:lnTo>
                  <a:cubicBezTo>
                    <a:pt x="359061" y="11567"/>
                    <a:pt x="340398" y="0"/>
                    <a:pt x="319974" y="0"/>
                  </a:cubicBezTo>
                  <a:close/>
                </a:path>
              </a:pathLst>
            </a:custGeom>
            <a:solidFill>
              <a:srgbClr val="FFFFFF"/>
            </a:solidFill>
          </p:spPr>
        </p:sp>
        <p:sp>
          <p:nvSpPr>
            <p:cNvPr id="22" name="TextBox 22"/>
            <p:cNvSpPr txBox="1"/>
            <p:nvPr/>
          </p:nvSpPr>
          <p:spPr>
            <a:xfrm>
              <a:off x="101600" y="-28575"/>
              <a:ext cx="365991" cy="437533"/>
            </a:xfrm>
            <a:prstGeom prst="rect">
              <a:avLst/>
            </a:prstGeom>
          </p:spPr>
          <p:txBody>
            <a:bodyPr lIns="50800" tIns="50800" rIns="50800" bIns="50800" rtlCol="0" anchor="ctr"/>
            <a:lstStyle/>
            <a:p>
              <a:pPr marL="0" lvl="0" indent="0" algn="ctr" rtl="1">
                <a:lnSpc>
                  <a:spcPts val="2659"/>
                </a:lnSpc>
              </a:pPr>
              <a:endParaRPr/>
            </a:p>
          </p:txBody>
        </p:sp>
      </p:grpSp>
      <p:grpSp>
        <p:nvGrpSpPr>
          <p:cNvPr id="23" name="Group 23"/>
          <p:cNvGrpSpPr/>
          <p:nvPr/>
        </p:nvGrpSpPr>
        <p:grpSpPr>
          <a:xfrm>
            <a:off x="-1811510" y="6654632"/>
            <a:ext cx="10217153" cy="7340925"/>
            <a:chOff x="0" y="0"/>
            <a:chExt cx="569191" cy="408958"/>
          </a:xfrm>
        </p:grpSpPr>
        <p:sp>
          <p:nvSpPr>
            <p:cNvPr id="24" name="Freeform 24"/>
            <p:cNvSpPr/>
            <p:nvPr/>
          </p:nvSpPr>
          <p:spPr>
            <a:xfrm>
              <a:off x="12677" y="0"/>
              <a:ext cx="543837" cy="408958"/>
            </a:xfrm>
            <a:custGeom>
              <a:avLst/>
              <a:gdLst/>
              <a:ahLst/>
              <a:cxnLst/>
              <a:rect l="l" t="t" r="r" b="b"/>
              <a:pathLst>
                <a:path w="543837" h="408958">
                  <a:moveTo>
                    <a:pt x="319974" y="0"/>
                  </a:moveTo>
                  <a:lnTo>
                    <a:pt x="20663" y="0"/>
                  </a:lnTo>
                  <a:cubicBezTo>
                    <a:pt x="13511" y="0"/>
                    <a:pt x="6868" y="3699"/>
                    <a:pt x="3100" y="9778"/>
                  </a:cubicBezTo>
                  <a:cubicBezTo>
                    <a:pt x="-668" y="15857"/>
                    <a:pt x="-1024" y="23453"/>
                    <a:pt x="2159" y="29858"/>
                  </a:cubicBezTo>
                  <a:lnTo>
                    <a:pt x="175687" y="379100"/>
                  </a:lnTo>
                  <a:cubicBezTo>
                    <a:pt x="184776" y="397392"/>
                    <a:pt x="203439" y="408958"/>
                    <a:pt x="223863" y="408958"/>
                  </a:cubicBezTo>
                  <a:lnTo>
                    <a:pt x="523174" y="408958"/>
                  </a:lnTo>
                  <a:cubicBezTo>
                    <a:pt x="530326" y="408958"/>
                    <a:pt x="536969" y="405260"/>
                    <a:pt x="540737" y="399180"/>
                  </a:cubicBezTo>
                  <a:cubicBezTo>
                    <a:pt x="544505" y="393101"/>
                    <a:pt x="544861" y="385506"/>
                    <a:pt x="541679" y="379100"/>
                  </a:cubicBezTo>
                  <a:lnTo>
                    <a:pt x="368150" y="29858"/>
                  </a:lnTo>
                  <a:cubicBezTo>
                    <a:pt x="359061" y="11567"/>
                    <a:pt x="340398" y="0"/>
                    <a:pt x="319974" y="0"/>
                  </a:cubicBezTo>
                  <a:close/>
                </a:path>
              </a:pathLst>
            </a:custGeom>
            <a:solidFill>
              <a:srgbClr val="155164"/>
            </a:solidFill>
          </p:spPr>
        </p:sp>
        <p:sp>
          <p:nvSpPr>
            <p:cNvPr id="25" name="TextBox 25"/>
            <p:cNvSpPr txBox="1"/>
            <p:nvPr/>
          </p:nvSpPr>
          <p:spPr>
            <a:xfrm>
              <a:off x="101600" y="-28575"/>
              <a:ext cx="365991" cy="437533"/>
            </a:xfrm>
            <a:prstGeom prst="rect">
              <a:avLst/>
            </a:prstGeom>
          </p:spPr>
          <p:txBody>
            <a:bodyPr lIns="50800" tIns="50800" rIns="50800" bIns="50800" rtlCol="0" anchor="ctr"/>
            <a:lstStyle/>
            <a:p>
              <a:pPr marL="0" lvl="0" indent="0" algn="ctr" rtl="1">
                <a:lnSpc>
                  <a:spcPts val="2659"/>
                </a:lnSpc>
              </a:pPr>
              <a:endParaRPr/>
            </a:p>
          </p:txBody>
        </p:sp>
      </p:grpSp>
      <p:sp>
        <p:nvSpPr>
          <p:cNvPr id="26" name="Freeform 26"/>
          <p:cNvSpPr/>
          <p:nvPr/>
        </p:nvSpPr>
        <p:spPr>
          <a:xfrm>
            <a:off x="7970901" y="400786"/>
            <a:ext cx="1034490" cy="293419"/>
          </a:xfrm>
          <a:custGeom>
            <a:avLst/>
            <a:gdLst/>
            <a:ahLst/>
            <a:cxnLst/>
            <a:rect l="l" t="t" r="r" b="b"/>
            <a:pathLst>
              <a:path w="1034490" h="293419">
                <a:moveTo>
                  <a:pt x="0" y="0"/>
                </a:moveTo>
                <a:lnTo>
                  <a:pt x="1034489" y="0"/>
                </a:lnTo>
                <a:lnTo>
                  <a:pt x="1034489" y="293419"/>
                </a:lnTo>
                <a:lnTo>
                  <a:pt x="0" y="29341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7" name="Group 27"/>
          <p:cNvGrpSpPr/>
          <p:nvPr/>
        </p:nvGrpSpPr>
        <p:grpSpPr>
          <a:xfrm rot="2841773">
            <a:off x="16848198" y="4301250"/>
            <a:ext cx="803374" cy="9145654"/>
            <a:chOff x="0" y="0"/>
            <a:chExt cx="165303" cy="1881822"/>
          </a:xfrm>
        </p:grpSpPr>
        <p:sp>
          <p:nvSpPr>
            <p:cNvPr id="28" name="Freeform 28"/>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C9DEEF"/>
            </a:solidFill>
          </p:spPr>
        </p:sp>
        <p:sp>
          <p:nvSpPr>
            <p:cNvPr id="29" name="TextBox 29"/>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sp>
        <p:nvSpPr>
          <p:cNvPr id="30" name="Freeform 30"/>
          <p:cNvSpPr/>
          <p:nvPr/>
        </p:nvSpPr>
        <p:spPr>
          <a:xfrm flipH="1">
            <a:off x="17200448" y="1302359"/>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9">
              <a:alphaModFix amt="9999"/>
              <a:extLst>
                <a:ext uri="{96DAC541-7B7A-43D3-8B79-37D633B846F1}">
                  <asvg:svgBlip xmlns:asvg="http://schemas.microsoft.com/office/drawing/2016/SVG/main" r:embed="rId10"/>
                </a:ext>
              </a:extLst>
            </a:blip>
            <a:stretch>
              <a:fillRect/>
            </a:stretch>
          </a:blipFill>
        </p:spPr>
      </p:sp>
      <p:sp>
        <p:nvSpPr>
          <p:cNvPr id="31" name="Freeform 31"/>
          <p:cNvSpPr/>
          <p:nvPr/>
        </p:nvSpPr>
        <p:spPr>
          <a:xfrm flipH="1">
            <a:off x="7075245" y="7514400"/>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9">
              <a:alphaModFix amt="9999"/>
              <a:extLst>
                <a:ext uri="{96DAC541-7B7A-43D3-8B79-37D633B846F1}">
                  <asvg:svgBlip xmlns:asvg="http://schemas.microsoft.com/office/drawing/2016/SVG/main" r:embed="rId10"/>
                </a:ext>
              </a:extLst>
            </a:blip>
            <a:stretch>
              <a:fillRect/>
            </a:stretch>
          </a:blipFill>
        </p:spPr>
      </p:sp>
      <p:grpSp>
        <p:nvGrpSpPr>
          <p:cNvPr id="32" name="Group 32"/>
          <p:cNvGrpSpPr/>
          <p:nvPr/>
        </p:nvGrpSpPr>
        <p:grpSpPr>
          <a:xfrm>
            <a:off x="13388475" y="9379160"/>
            <a:ext cx="3878330" cy="1367891"/>
            <a:chOff x="0" y="0"/>
            <a:chExt cx="523736" cy="184722"/>
          </a:xfrm>
        </p:grpSpPr>
        <p:sp>
          <p:nvSpPr>
            <p:cNvPr id="33" name="Freeform 33"/>
            <p:cNvSpPr/>
            <p:nvPr/>
          </p:nvSpPr>
          <p:spPr>
            <a:xfrm>
              <a:off x="9796" y="0"/>
              <a:ext cx="504145" cy="184722"/>
            </a:xfrm>
            <a:custGeom>
              <a:avLst/>
              <a:gdLst/>
              <a:ahLst/>
              <a:cxnLst/>
              <a:rect l="l" t="t" r="r" b="b"/>
              <a:pathLst>
                <a:path w="504145" h="184722">
                  <a:moveTo>
                    <a:pt x="209374" y="0"/>
                  </a:moveTo>
                  <a:lnTo>
                    <a:pt x="497970" y="0"/>
                  </a:lnTo>
                  <a:cubicBezTo>
                    <a:pt x="500521" y="0"/>
                    <a:pt x="502809" y="1569"/>
                    <a:pt x="503729" y="3948"/>
                  </a:cubicBezTo>
                  <a:cubicBezTo>
                    <a:pt x="504648" y="6327"/>
                    <a:pt x="504010" y="9026"/>
                    <a:pt x="502123" y="10742"/>
                  </a:cubicBezTo>
                  <a:lnTo>
                    <a:pt x="322556" y="173980"/>
                  </a:lnTo>
                  <a:cubicBezTo>
                    <a:pt x="314953" y="180892"/>
                    <a:pt x="305046" y="184722"/>
                    <a:pt x="294770" y="184722"/>
                  </a:cubicBezTo>
                  <a:lnTo>
                    <a:pt x="6174" y="184722"/>
                  </a:lnTo>
                  <a:cubicBezTo>
                    <a:pt x="3623" y="184722"/>
                    <a:pt x="1335" y="183154"/>
                    <a:pt x="415" y="180774"/>
                  </a:cubicBezTo>
                  <a:cubicBezTo>
                    <a:pt x="-505" y="178395"/>
                    <a:pt x="133" y="175696"/>
                    <a:pt x="2021" y="173980"/>
                  </a:cubicBezTo>
                  <a:lnTo>
                    <a:pt x="181587" y="10742"/>
                  </a:lnTo>
                  <a:cubicBezTo>
                    <a:pt x="189191" y="3830"/>
                    <a:pt x="199098" y="0"/>
                    <a:pt x="209374" y="0"/>
                  </a:cubicBezTo>
                  <a:close/>
                </a:path>
              </a:pathLst>
            </a:custGeom>
            <a:solidFill>
              <a:srgbClr val="0B3D4D"/>
            </a:solidFill>
          </p:spPr>
        </p:sp>
        <p:sp>
          <p:nvSpPr>
            <p:cNvPr id="34" name="TextBox 34"/>
            <p:cNvSpPr txBox="1"/>
            <p:nvPr/>
          </p:nvSpPr>
          <p:spPr>
            <a:xfrm>
              <a:off x="101600" y="-28575"/>
              <a:ext cx="320536" cy="213297"/>
            </a:xfrm>
            <a:prstGeom prst="rect">
              <a:avLst/>
            </a:prstGeom>
          </p:spPr>
          <p:txBody>
            <a:bodyPr lIns="50800" tIns="50800" rIns="50800" bIns="50800" rtlCol="0" anchor="ctr"/>
            <a:lstStyle/>
            <a:p>
              <a:pPr marL="0" lvl="0" indent="0" algn="ctr" rtl="1">
                <a:lnSpc>
                  <a:spcPts val="2659"/>
                </a:lnSpc>
              </a:pPr>
              <a:endParaRPr/>
            </a:p>
          </p:txBody>
        </p:sp>
      </p:grpSp>
      <p:grpSp>
        <p:nvGrpSpPr>
          <p:cNvPr id="35" name="Group 35"/>
          <p:cNvGrpSpPr/>
          <p:nvPr/>
        </p:nvGrpSpPr>
        <p:grpSpPr>
          <a:xfrm>
            <a:off x="13585187" y="9869067"/>
            <a:ext cx="4702813" cy="1103346"/>
            <a:chOff x="0" y="0"/>
            <a:chExt cx="787344" cy="184722"/>
          </a:xfrm>
        </p:grpSpPr>
        <p:sp>
          <p:nvSpPr>
            <p:cNvPr id="36" name="Freeform 36"/>
            <p:cNvSpPr/>
            <p:nvPr/>
          </p:nvSpPr>
          <p:spPr>
            <a:xfrm>
              <a:off x="16156" y="0"/>
              <a:ext cx="755031" cy="184722"/>
            </a:xfrm>
            <a:custGeom>
              <a:avLst/>
              <a:gdLst/>
              <a:ahLst/>
              <a:cxnLst/>
              <a:rect l="l" t="t" r="r" b="b"/>
              <a:pathLst>
                <a:path w="755031" h="184722">
                  <a:moveTo>
                    <a:pt x="213384" y="0"/>
                  </a:moveTo>
                  <a:lnTo>
                    <a:pt x="744848" y="0"/>
                  </a:lnTo>
                  <a:cubicBezTo>
                    <a:pt x="749055" y="0"/>
                    <a:pt x="752829" y="2587"/>
                    <a:pt x="754346" y="6511"/>
                  </a:cubicBezTo>
                  <a:cubicBezTo>
                    <a:pt x="755863" y="10435"/>
                    <a:pt x="754811" y="14888"/>
                    <a:pt x="751698" y="17718"/>
                  </a:cubicBezTo>
                  <a:lnTo>
                    <a:pt x="587478" y="167004"/>
                  </a:lnTo>
                  <a:cubicBezTo>
                    <a:pt x="574937" y="178405"/>
                    <a:pt x="558597" y="184722"/>
                    <a:pt x="541648" y="184722"/>
                  </a:cubicBezTo>
                  <a:lnTo>
                    <a:pt x="10184" y="184722"/>
                  </a:lnTo>
                  <a:cubicBezTo>
                    <a:pt x="5977" y="184722"/>
                    <a:pt x="2203" y="182135"/>
                    <a:pt x="686" y="178211"/>
                  </a:cubicBezTo>
                  <a:cubicBezTo>
                    <a:pt x="-831" y="174287"/>
                    <a:pt x="221" y="169834"/>
                    <a:pt x="3334" y="167004"/>
                  </a:cubicBezTo>
                  <a:lnTo>
                    <a:pt x="167554" y="17718"/>
                  </a:lnTo>
                  <a:cubicBezTo>
                    <a:pt x="180095" y="6317"/>
                    <a:pt x="196435" y="0"/>
                    <a:pt x="213384" y="0"/>
                  </a:cubicBezTo>
                  <a:close/>
                </a:path>
              </a:pathLst>
            </a:custGeom>
            <a:solidFill>
              <a:srgbClr val="1D748B"/>
            </a:solidFill>
          </p:spPr>
        </p:sp>
        <p:sp>
          <p:nvSpPr>
            <p:cNvPr id="37" name="TextBox 37"/>
            <p:cNvSpPr txBox="1"/>
            <p:nvPr/>
          </p:nvSpPr>
          <p:spPr>
            <a:xfrm>
              <a:off x="101600" y="-28575"/>
              <a:ext cx="584144" cy="213297"/>
            </a:xfrm>
            <a:prstGeom prst="rect">
              <a:avLst/>
            </a:prstGeom>
          </p:spPr>
          <p:txBody>
            <a:bodyPr lIns="50800" tIns="50800" rIns="50800" bIns="50800" rtlCol="0" anchor="ctr"/>
            <a:lstStyle/>
            <a:p>
              <a:pPr marL="0" lvl="0" indent="0" algn="ctr" rtl="1">
                <a:lnSpc>
                  <a:spcPts val="2659"/>
                </a:lnSpc>
              </a:pPr>
              <a:endParaRPr/>
            </a:p>
          </p:txBody>
        </p:sp>
      </p:grpSp>
      <p:grpSp>
        <p:nvGrpSpPr>
          <p:cNvPr id="38" name="Group 38"/>
          <p:cNvGrpSpPr/>
          <p:nvPr/>
        </p:nvGrpSpPr>
        <p:grpSpPr>
          <a:xfrm rot="2841773">
            <a:off x="17725964" y="5081452"/>
            <a:ext cx="1587703" cy="9145654"/>
            <a:chOff x="0" y="0"/>
            <a:chExt cx="326688" cy="1881822"/>
          </a:xfrm>
        </p:grpSpPr>
        <p:sp>
          <p:nvSpPr>
            <p:cNvPr id="39" name="Freeform 39"/>
            <p:cNvSpPr/>
            <p:nvPr/>
          </p:nvSpPr>
          <p:spPr>
            <a:xfrm>
              <a:off x="0" y="0"/>
              <a:ext cx="326688" cy="1881822"/>
            </a:xfrm>
            <a:custGeom>
              <a:avLst/>
              <a:gdLst/>
              <a:ahLst/>
              <a:cxnLst/>
              <a:rect l="l" t="t" r="r" b="b"/>
              <a:pathLst>
                <a:path w="326688" h="1881822">
                  <a:moveTo>
                    <a:pt x="326688" y="0"/>
                  </a:moveTo>
                  <a:lnTo>
                    <a:pt x="0" y="0"/>
                  </a:lnTo>
                  <a:lnTo>
                    <a:pt x="0" y="1881822"/>
                  </a:lnTo>
                  <a:lnTo>
                    <a:pt x="326688" y="1881822"/>
                  </a:lnTo>
                  <a:close/>
                </a:path>
              </a:pathLst>
            </a:custGeom>
            <a:solidFill>
              <a:srgbClr val="0B3D4D"/>
            </a:solidFill>
          </p:spPr>
        </p:sp>
        <p:sp>
          <p:nvSpPr>
            <p:cNvPr id="40" name="TextBox 40"/>
            <p:cNvSpPr txBox="1"/>
            <p:nvPr/>
          </p:nvSpPr>
          <p:spPr>
            <a:xfrm>
              <a:off x="0" y="-28575"/>
              <a:ext cx="326688" cy="1910397"/>
            </a:xfrm>
            <a:prstGeom prst="rect">
              <a:avLst/>
            </a:prstGeom>
          </p:spPr>
          <p:txBody>
            <a:bodyPr lIns="50800" tIns="50800" rIns="50800" bIns="50800" rtlCol="0" anchor="ctr"/>
            <a:lstStyle/>
            <a:p>
              <a:pPr marL="0" lvl="0" indent="0" algn="ctr" rtl="1">
                <a:lnSpc>
                  <a:spcPts val="2659"/>
                </a:lnSpc>
              </a:pPr>
              <a:endParaRPr/>
            </a:p>
          </p:txBody>
        </p:sp>
      </p:grpSp>
      <p:grpSp>
        <p:nvGrpSpPr>
          <p:cNvPr id="41" name="Group 41"/>
          <p:cNvGrpSpPr/>
          <p:nvPr/>
        </p:nvGrpSpPr>
        <p:grpSpPr>
          <a:xfrm rot="2841773">
            <a:off x="18824014" y="4301250"/>
            <a:ext cx="803374" cy="9145654"/>
            <a:chOff x="0" y="0"/>
            <a:chExt cx="165303" cy="1881822"/>
          </a:xfrm>
        </p:grpSpPr>
        <p:sp>
          <p:nvSpPr>
            <p:cNvPr id="42" name="Freeform 42"/>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1D748B"/>
            </a:solidFill>
          </p:spPr>
        </p:sp>
        <p:sp>
          <p:nvSpPr>
            <p:cNvPr id="43" name="TextBox 43"/>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sp>
        <p:nvSpPr>
          <p:cNvPr id="44" name="TextBox 44"/>
          <p:cNvSpPr txBox="1"/>
          <p:nvPr/>
        </p:nvSpPr>
        <p:spPr>
          <a:xfrm>
            <a:off x="9641023" y="671320"/>
            <a:ext cx="6792372" cy="939675"/>
          </a:xfrm>
          <a:prstGeom prst="rect">
            <a:avLst/>
          </a:prstGeom>
        </p:spPr>
        <p:txBody>
          <a:bodyPr lIns="0" tIns="0" rIns="0" bIns="0" rtlCol="0" anchor="t">
            <a:spAutoFit/>
          </a:bodyPr>
          <a:lstStyle/>
          <a:p>
            <a:pPr marL="0" lvl="0" indent="0" algn="r" rtl="1">
              <a:lnSpc>
                <a:spcPts val="6995"/>
              </a:lnSpc>
            </a:pPr>
            <a:r>
              <a:rPr lang="ar-EG" sz="6995" b="1">
                <a:solidFill>
                  <a:srgbClr val="0B3D4D"/>
                </a:solidFill>
                <a:latin typeface="Siwa Bold"/>
                <a:ea typeface="Siwa Bold"/>
                <a:cs typeface="Siwa Bold"/>
                <a:sym typeface="Siwa Bold"/>
                <a:rtl/>
              </a:rPr>
              <a:t>تقديم عام للكتاب</a:t>
            </a:r>
          </a:p>
        </p:txBody>
      </p:sp>
      <p:sp>
        <p:nvSpPr>
          <p:cNvPr id="45" name="TextBox 45"/>
          <p:cNvSpPr txBox="1"/>
          <p:nvPr/>
        </p:nvSpPr>
        <p:spPr>
          <a:xfrm>
            <a:off x="7855718" y="3082827"/>
            <a:ext cx="9344730" cy="2861457"/>
          </a:xfrm>
          <a:prstGeom prst="rect">
            <a:avLst/>
          </a:prstGeom>
        </p:spPr>
        <p:txBody>
          <a:bodyPr lIns="0" tIns="0" rIns="0" bIns="0" rtlCol="0" anchor="t">
            <a:spAutoFit/>
          </a:bodyPr>
          <a:lstStyle/>
          <a:p>
            <a:pPr marL="0" lvl="0" indent="0" algn="r" rtl="1">
              <a:lnSpc>
                <a:spcPts val="5816"/>
              </a:lnSpc>
            </a:pPr>
            <a:r>
              <a:rPr lang="ar-EG" sz="2998" b="1">
                <a:solidFill>
                  <a:srgbClr val="000000"/>
                </a:solidFill>
                <a:latin typeface="Amiri Bold"/>
                <a:ea typeface="Amiri Bold"/>
                <a:cs typeface="Amiri Bold"/>
                <a:sym typeface="Amiri Bold"/>
                <a:rtl/>
              </a:rPr>
              <a:t>يندرج كتاب "المدرس البليغ" ضمن الكتابات الديداكتيكية التي تسعى إلى مساءلة واقع تدريس الأدب والبحث عن بدائل لتجاوز مأزق القراءة المنهجية، إذ يطرح المؤلف رؤية تجديدية شاملة لإعادة بناء العلاقة بين المدرس والنص والمتعلم.</a:t>
            </a:r>
          </a:p>
        </p:txBody>
      </p:sp>
      <p:sp>
        <p:nvSpPr>
          <p:cNvPr id="46" name="TextBox 46"/>
          <p:cNvSpPr txBox="1"/>
          <p:nvPr/>
        </p:nvSpPr>
        <p:spPr>
          <a:xfrm>
            <a:off x="8381406" y="6447022"/>
            <a:ext cx="8868480" cy="2427055"/>
          </a:xfrm>
          <a:prstGeom prst="rect">
            <a:avLst/>
          </a:prstGeom>
        </p:spPr>
        <p:txBody>
          <a:bodyPr lIns="0" tIns="0" rIns="0" bIns="0" rtlCol="0" anchor="t">
            <a:spAutoFit/>
          </a:bodyPr>
          <a:lstStyle/>
          <a:p>
            <a:pPr marL="0" lvl="0" indent="0" algn="r" rtl="1">
              <a:lnSpc>
                <a:spcPts val="4887"/>
              </a:lnSpc>
            </a:pPr>
            <a:r>
              <a:rPr lang="ar-EG" sz="2998" b="1">
                <a:solidFill>
                  <a:srgbClr val="000000"/>
                </a:solidFill>
                <a:latin typeface="Amiri Bold"/>
                <a:ea typeface="Amiri Bold"/>
                <a:cs typeface="Amiri Bold"/>
                <a:sym typeface="Amiri Bold"/>
                <a:rtl/>
              </a:rPr>
              <a:t>يهدف الدكتور محمد بازي إلى الانتقال من نموذج المدرس المنفذ للتوجيهات الرسمية إلى نموذج المدرس البليغ، القادر على إنتاج المعنى وتوجيه المتعلم نحو بناء مشروعه القرائي الخاص، في أفق تكوين قارئ مفكر ومنتج للمعنى.</a:t>
            </a:r>
          </a:p>
        </p:txBody>
      </p:sp>
      <p:sp>
        <p:nvSpPr>
          <p:cNvPr id="47" name="TextBox 47"/>
          <p:cNvSpPr txBox="1"/>
          <p:nvPr/>
        </p:nvSpPr>
        <p:spPr>
          <a:xfrm>
            <a:off x="10714483" y="2109322"/>
            <a:ext cx="5718912" cy="563930"/>
          </a:xfrm>
          <a:prstGeom prst="rect">
            <a:avLst/>
          </a:prstGeom>
        </p:spPr>
        <p:txBody>
          <a:bodyPr lIns="0" tIns="0" rIns="0" bIns="0" rtlCol="0" anchor="t">
            <a:spAutoFit/>
          </a:bodyPr>
          <a:lstStyle/>
          <a:p>
            <a:pPr marL="0" lvl="0" indent="0" algn="r" rtl="1">
              <a:lnSpc>
                <a:spcPts val="4617"/>
              </a:lnSpc>
            </a:pPr>
            <a:r>
              <a:rPr lang="ar-EG" sz="3298" b="1">
                <a:solidFill>
                  <a:srgbClr val="0B3D4D"/>
                </a:solidFill>
                <a:latin typeface="Amiri Bold"/>
                <a:ea typeface="Amiri Bold"/>
                <a:cs typeface="Amiri Bold"/>
                <a:sym typeface="Amiri Bold"/>
                <a:rtl/>
              </a:rPr>
              <a:t>المدرس البليغ: السياق والأهداف</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flipH="1">
            <a:off x="3178290" y="3627648"/>
            <a:ext cx="3435119" cy="3429843"/>
          </a:xfrm>
          <a:custGeom>
            <a:avLst/>
            <a:gdLst/>
            <a:ahLst/>
            <a:cxnLst/>
            <a:rect l="l" t="t" r="r" b="b"/>
            <a:pathLst>
              <a:path w="3435119" h="3429843">
                <a:moveTo>
                  <a:pt x="3435120" y="0"/>
                </a:moveTo>
                <a:lnTo>
                  <a:pt x="0" y="0"/>
                </a:lnTo>
                <a:lnTo>
                  <a:pt x="0" y="3429843"/>
                </a:lnTo>
                <a:lnTo>
                  <a:pt x="3435120" y="3429843"/>
                </a:lnTo>
                <a:lnTo>
                  <a:pt x="3435120"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3422235" y="-590226"/>
            <a:ext cx="10654087" cy="7127233"/>
            <a:chOff x="0" y="0"/>
            <a:chExt cx="406400" cy="271868"/>
          </a:xfrm>
        </p:grpSpPr>
        <p:sp>
          <p:nvSpPr>
            <p:cNvPr id="5" name="Freeform 5"/>
            <p:cNvSpPr/>
            <p:nvPr/>
          </p:nvSpPr>
          <p:spPr>
            <a:xfrm>
              <a:off x="13415" y="0"/>
              <a:ext cx="379569" cy="271868"/>
            </a:xfrm>
            <a:custGeom>
              <a:avLst/>
              <a:gdLst/>
              <a:ahLst/>
              <a:cxnLst/>
              <a:rect l="l" t="t" r="r" b="b"/>
              <a:pathLst>
                <a:path w="379569" h="271868">
                  <a:moveTo>
                    <a:pt x="216671" y="0"/>
                  </a:moveTo>
                  <a:lnTo>
                    <a:pt x="366099" y="0"/>
                  </a:lnTo>
                  <a:cubicBezTo>
                    <a:pt x="371197" y="0"/>
                    <a:pt x="375859" y="2878"/>
                    <a:pt x="378142" y="7437"/>
                  </a:cubicBezTo>
                  <a:cubicBezTo>
                    <a:pt x="380426" y="11995"/>
                    <a:pt x="379941" y="17452"/>
                    <a:pt x="376889" y="21536"/>
                  </a:cubicBezTo>
                  <a:lnTo>
                    <a:pt x="205881" y="250332"/>
                  </a:lnTo>
                  <a:cubicBezTo>
                    <a:pt x="195751" y="263887"/>
                    <a:pt x="179820" y="271868"/>
                    <a:pt x="162899" y="271868"/>
                  </a:cubicBezTo>
                  <a:lnTo>
                    <a:pt x="13471" y="271868"/>
                  </a:lnTo>
                  <a:cubicBezTo>
                    <a:pt x="8373" y="271868"/>
                    <a:pt x="3711" y="268990"/>
                    <a:pt x="1428" y="264432"/>
                  </a:cubicBezTo>
                  <a:cubicBezTo>
                    <a:pt x="-856" y="259873"/>
                    <a:pt x="-371" y="254416"/>
                    <a:pt x="2681" y="250332"/>
                  </a:cubicBezTo>
                  <a:lnTo>
                    <a:pt x="173689" y="21536"/>
                  </a:lnTo>
                  <a:cubicBezTo>
                    <a:pt x="183819" y="7982"/>
                    <a:pt x="199750" y="0"/>
                    <a:pt x="216671" y="0"/>
                  </a:cubicBezTo>
                  <a:close/>
                </a:path>
              </a:pathLst>
            </a:custGeom>
            <a:solidFill>
              <a:srgbClr val="0B3D4D"/>
            </a:solidFill>
          </p:spPr>
        </p:sp>
        <p:sp>
          <p:nvSpPr>
            <p:cNvPr id="6" name="TextBox 6"/>
            <p:cNvSpPr txBox="1"/>
            <p:nvPr/>
          </p:nvSpPr>
          <p:spPr>
            <a:xfrm>
              <a:off x="101600" y="-28575"/>
              <a:ext cx="203200" cy="300443"/>
            </a:xfrm>
            <a:prstGeom prst="rect">
              <a:avLst/>
            </a:prstGeom>
          </p:spPr>
          <p:txBody>
            <a:bodyPr lIns="50800" tIns="50800" rIns="50800" bIns="50800" rtlCol="0" anchor="ctr"/>
            <a:lstStyle/>
            <a:p>
              <a:pPr marL="0" lvl="0" indent="0" algn="ctr" rtl="1">
                <a:lnSpc>
                  <a:spcPts val="2659"/>
                </a:lnSpc>
              </a:pPr>
              <a:endParaRPr/>
            </a:p>
          </p:txBody>
        </p:sp>
      </p:grpSp>
      <p:grpSp>
        <p:nvGrpSpPr>
          <p:cNvPr id="7" name="Group 7"/>
          <p:cNvGrpSpPr/>
          <p:nvPr/>
        </p:nvGrpSpPr>
        <p:grpSpPr>
          <a:xfrm>
            <a:off x="-6793363" y="-3304326"/>
            <a:ext cx="10654087" cy="7127233"/>
            <a:chOff x="0" y="0"/>
            <a:chExt cx="406400" cy="271868"/>
          </a:xfrm>
        </p:grpSpPr>
        <p:sp>
          <p:nvSpPr>
            <p:cNvPr id="8" name="Freeform 8"/>
            <p:cNvSpPr/>
            <p:nvPr/>
          </p:nvSpPr>
          <p:spPr>
            <a:xfrm>
              <a:off x="13415" y="0"/>
              <a:ext cx="379569" cy="271868"/>
            </a:xfrm>
            <a:custGeom>
              <a:avLst/>
              <a:gdLst/>
              <a:ahLst/>
              <a:cxnLst/>
              <a:rect l="l" t="t" r="r" b="b"/>
              <a:pathLst>
                <a:path w="379569" h="271868">
                  <a:moveTo>
                    <a:pt x="216671" y="0"/>
                  </a:moveTo>
                  <a:lnTo>
                    <a:pt x="366099" y="0"/>
                  </a:lnTo>
                  <a:cubicBezTo>
                    <a:pt x="371197" y="0"/>
                    <a:pt x="375859" y="2878"/>
                    <a:pt x="378142" y="7437"/>
                  </a:cubicBezTo>
                  <a:cubicBezTo>
                    <a:pt x="380426" y="11995"/>
                    <a:pt x="379941" y="17452"/>
                    <a:pt x="376889" y="21536"/>
                  </a:cubicBezTo>
                  <a:lnTo>
                    <a:pt x="205881" y="250332"/>
                  </a:lnTo>
                  <a:cubicBezTo>
                    <a:pt x="195751" y="263887"/>
                    <a:pt x="179820" y="271868"/>
                    <a:pt x="162899" y="271868"/>
                  </a:cubicBezTo>
                  <a:lnTo>
                    <a:pt x="13471" y="271868"/>
                  </a:lnTo>
                  <a:cubicBezTo>
                    <a:pt x="8373" y="271868"/>
                    <a:pt x="3711" y="268990"/>
                    <a:pt x="1428" y="264432"/>
                  </a:cubicBezTo>
                  <a:cubicBezTo>
                    <a:pt x="-856" y="259873"/>
                    <a:pt x="-371" y="254416"/>
                    <a:pt x="2681" y="250332"/>
                  </a:cubicBezTo>
                  <a:lnTo>
                    <a:pt x="173689" y="21536"/>
                  </a:lnTo>
                  <a:cubicBezTo>
                    <a:pt x="183819" y="7982"/>
                    <a:pt x="199750" y="0"/>
                    <a:pt x="216671" y="0"/>
                  </a:cubicBezTo>
                  <a:close/>
                </a:path>
              </a:pathLst>
            </a:custGeom>
            <a:solidFill>
              <a:srgbClr val="155164"/>
            </a:solidFill>
          </p:spPr>
        </p:sp>
        <p:sp>
          <p:nvSpPr>
            <p:cNvPr id="9" name="TextBox 9"/>
            <p:cNvSpPr txBox="1"/>
            <p:nvPr/>
          </p:nvSpPr>
          <p:spPr>
            <a:xfrm>
              <a:off x="101600" y="-28575"/>
              <a:ext cx="203200" cy="300443"/>
            </a:xfrm>
            <a:prstGeom prst="rect">
              <a:avLst/>
            </a:prstGeom>
          </p:spPr>
          <p:txBody>
            <a:bodyPr lIns="50800" tIns="50800" rIns="50800" bIns="50800" rtlCol="0" anchor="ctr"/>
            <a:lstStyle/>
            <a:p>
              <a:pPr marL="0" lvl="0" indent="0" algn="ctr" rtl="1">
                <a:lnSpc>
                  <a:spcPts val="2659"/>
                </a:lnSpc>
              </a:pPr>
              <a:endParaRPr/>
            </a:p>
          </p:txBody>
        </p:sp>
      </p:grpSp>
      <p:sp>
        <p:nvSpPr>
          <p:cNvPr id="10" name="Freeform 10"/>
          <p:cNvSpPr/>
          <p:nvPr/>
        </p:nvSpPr>
        <p:spPr>
          <a:xfrm rot="2525151" flipH="1">
            <a:off x="1121836" y="2158426"/>
            <a:ext cx="3128865" cy="3128865"/>
          </a:xfrm>
          <a:custGeom>
            <a:avLst/>
            <a:gdLst/>
            <a:ahLst/>
            <a:cxnLst/>
            <a:rect l="l" t="t" r="r" b="b"/>
            <a:pathLst>
              <a:path w="3128865" h="3128865">
                <a:moveTo>
                  <a:pt x="3128866" y="0"/>
                </a:moveTo>
                <a:lnTo>
                  <a:pt x="0" y="0"/>
                </a:lnTo>
                <a:lnTo>
                  <a:pt x="0" y="3128865"/>
                </a:lnTo>
                <a:lnTo>
                  <a:pt x="3128866" y="3128865"/>
                </a:lnTo>
                <a:lnTo>
                  <a:pt x="3128866" y="0"/>
                </a:lnTo>
                <a:close/>
              </a:path>
            </a:pathLst>
          </a:custGeom>
          <a:blipFill>
            <a:blip r:embed="rId5"/>
            <a:stretch>
              <a:fillRect/>
            </a:stretch>
          </a:blipFill>
        </p:spPr>
      </p:sp>
      <p:sp>
        <p:nvSpPr>
          <p:cNvPr id="11" name="Freeform 11"/>
          <p:cNvSpPr/>
          <p:nvPr/>
        </p:nvSpPr>
        <p:spPr>
          <a:xfrm flipH="1">
            <a:off x="1041022" y="6678600"/>
            <a:ext cx="4706419" cy="4706419"/>
          </a:xfrm>
          <a:custGeom>
            <a:avLst/>
            <a:gdLst/>
            <a:ahLst/>
            <a:cxnLst/>
            <a:rect l="l" t="t" r="r" b="b"/>
            <a:pathLst>
              <a:path w="4706419" h="4706419">
                <a:moveTo>
                  <a:pt x="4706419" y="0"/>
                </a:moveTo>
                <a:lnTo>
                  <a:pt x="0" y="0"/>
                </a:lnTo>
                <a:lnTo>
                  <a:pt x="0" y="4706419"/>
                </a:lnTo>
                <a:lnTo>
                  <a:pt x="4706419" y="4706419"/>
                </a:lnTo>
                <a:lnTo>
                  <a:pt x="4706419" y="0"/>
                </a:lnTo>
                <a:close/>
              </a:path>
            </a:pathLst>
          </a:custGeom>
          <a:blipFill>
            <a:blip r:embed="rId5"/>
            <a:stretch>
              <a:fillRect/>
            </a:stretch>
          </a:blipFill>
        </p:spPr>
      </p:sp>
      <p:grpSp>
        <p:nvGrpSpPr>
          <p:cNvPr id="12" name="Group 12"/>
          <p:cNvGrpSpPr/>
          <p:nvPr/>
        </p:nvGrpSpPr>
        <p:grpSpPr>
          <a:xfrm>
            <a:off x="5874861" y="5932439"/>
            <a:ext cx="18219052" cy="5628544"/>
            <a:chOff x="0" y="0"/>
            <a:chExt cx="1382003" cy="426952"/>
          </a:xfrm>
        </p:grpSpPr>
        <p:sp>
          <p:nvSpPr>
            <p:cNvPr id="13" name="Freeform 13"/>
            <p:cNvSpPr/>
            <p:nvPr/>
          </p:nvSpPr>
          <p:spPr>
            <a:xfrm>
              <a:off x="5793" y="0"/>
              <a:ext cx="1370417" cy="426952"/>
            </a:xfrm>
            <a:custGeom>
              <a:avLst/>
              <a:gdLst/>
              <a:ahLst/>
              <a:cxnLst/>
              <a:rect l="l" t="t" r="r" b="b"/>
              <a:pathLst>
                <a:path w="1370417" h="426952">
                  <a:moveTo>
                    <a:pt x="213130" y="0"/>
                  </a:moveTo>
                  <a:lnTo>
                    <a:pt x="1360488" y="0"/>
                  </a:lnTo>
                  <a:cubicBezTo>
                    <a:pt x="1363895" y="0"/>
                    <a:pt x="1367064" y="1747"/>
                    <a:pt x="1368883" y="4627"/>
                  </a:cubicBezTo>
                  <a:cubicBezTo>
                    <a:pt x="1370702" y="7508"/>
                    <a:pt x="1370918" y="11120"/>
                    <a:pt x="1369454" y="14197"/>
                  </a:cubicBezTo>
                  <a:lnTo>
                    <a:pt x="1179767" y="412756"/>
                  </a:lnTo>
                  <a:cubicBezTo>
                    <a:pt x="1175640" y="421428"/>
                    <a:pt x="1166892" y="426952"/>
                    <a:pt x="1157288" y="426952"/>
                  </a:cubicBezTo>
                  <a:lnTo>
                    <a:pt x="9930" y="426952"/>
                  </a:lnTo>
                  <a:cubicBezTo>
                    <a:pt x="6523" y="426952"/>
                    <a:pt x="3353" y="425205"/>
                    <a:pt x="1534" y="422325"/>
                  </a:cubicBezTo>
                  <a:cubicBezTo>
                    <a:pt x="-285" y="419444"/>
                    <a:pt x="-500" y="415832"/>
                    <a:pt x="964" y="412756"/>
                  </a:cubicBezTo>
                  <a:lnTo>
                    <a:pt x="190650" y="14197"/>
                  </a:lnTo>
                  <a:cubicBezTo>
                    <a:pt x="194778" y="5525"/>
                    <a:pt x="203525" y="0"/>
                    <a:pt x="213130" y="0"/>
                  </a:cubicBezTo>
                  <a:close/>
                </a:path>
              </a:pathLst>
            </a:custGeom>
            <a:solidFill>
              <a:srgbClr val="0B3D4D"/>
            </a:solidFill>
          </p:spPr>
        </p:sp>
        <p:sp>
          <p:nvSpPr>
            <p:cNvPr id="14" name="TextBox 14"/>
            <p:cNvSpPr txBox="1"/>
            <p:nvPr/>
          </p:nvSpPr>
          <p:spPr>
            <a:xfrm>
              <a:off x="101600" y="-28575"/>
              <a:ext cx="1178803" cy="455527"/>
            </a:xfrm>
            <a:prstGeom prst="rect">
              <a:avLst/>
            </a:prstGeom>
          </p:spPr>
          <p:txBody>
            <a:bodyPr lIns="50800" tIns="50800" rIns="50800" bIns="50800" rtlCol="0" anchor="ctr"/>
            <a:lstStyle/>
            <a:p>
              <a:pPr marL="0" lvl="0" indent="0" algn="ctr" rtl="1">
                <a:lnSpc>
                  <a:spcPts val="2659"/>
                </a:lnSpc>
              </a:pPr>
              <a:endParaRPr/>
            </a:p>
          </p:txBody>
        </p:sp>
      </p:grpSp>
      <p:sp>
        <p:nvSpPr>
          <p:cNvPr id="15" name="Freeform 15"/>
          <p:cNvSpPr/>
          <p:nvPr/>
        </p:nvSpPr>
        <p:spPr>
          <a:xfrm flipH="1">
            <a:off x="767139" y="4051507"/>
            <a:ext cx="2627093" cy="2627093"/>
          </a:xfrm>
          <a:custGeom>
            <a:avLst/>
            <a:gdLst/>
            <a:ahLst/>
            <a:cxnLst/>
            <a:rect l="l" t="t" r="r" b="b"/>
            <a:pathLst>
              <a:path w="2627093" h="2627093">
                <a:moveTo>
                  <a:pt x="2627093" y="0"/>
                </a:moveTo>
                <a:lnTo>
                  <a:pt x="0" y="0"/>
                </a:lnTo>
                <a:lnTo>
                  <a:pt x="0" y="2627093"/>
                </a:lnTo>
                <a:lnTo>
                  <a:pt x="2627093" y="2627093"/>
                </a:lnTo>
                <a:lnTo>
                  <a:pt x="2627093" y="0"/>
                </a:lnTo>
                <a:close/>
              </a:path>
            </a:pathLst>
          </a:custGeom>
          <a:blipFill>
            <a:blip r:embed="rId5"/>
            <a:stretch>
              <a:fillRect/>
            </a:stretch>
          </a:blipFill>
        </p:spPr>
      </p:sp>
      <p:grpSp>
        <p:nvGrpSpPr>
          <p:cNvPr id="16" name="Group 16"/>
          <p:cNvGrpSpPr/>
          <p:nvPr/>
        </p:nvGrpSpPr>
        <p:grpSpPr>
          <a:xfrm rot="-10800000">
            <a:off x="-502322" y="5004428"/>
            <a:ext cx="6377183" cy="5246370"/>
            <a:chOff x="0" y="0"/>
            <a:chExt cx="1381939" cy="1136891"/>
          </a:xfrm>
        </p:grpSpPr>
        <p:sp>
          <p:nvSpPr>
            <p:cNvPr id="17" name="Freeform 17"/>
            <p:cNvSpPr/>
            <p:nvPr/>
          </p:nvSpPr>
          <p:spPr>
            <a:xfrm rot="-10800000">
              <a:off x="0" y="0"/>
              <a:ext cx="1381939" cy="1136891"/>
            </a:xfrm>
            <a:custGeom>
              <a:avLst/>
              <a:gdLst/>
              <a:ahLst/>
              <a:cxnLst/>
              <a:rect l="l" t="t" r="r" b="b"/>
              <a:pathLst>
                <a:path w="1381939" h="1136891">
                  <a:moveTo>
                    <a:pt x="0" y="1012511"/>
                  </a:moveTo>
                  <a:lnTo>
                    <a:pt x="0" y="396157"/>
                  </a:lnTo>
                  <a:cubicBezTo>
                    <a:pt x="0" y="363170"/>
                    <a:pt x="13104" y="331533"/>
                    <a:pt x="36430" y="308207"/>
                  </a:cubicBezTo>
                  <a:cubicBezTo>
                    <a:pt x="59756" y="284882"/>
                    <a:pt x="91392" y="271777"/>
                    <a:pt x="124380" y="271777"/>
                  </a:cubicBezTo>
                  <a:lnTo>
                    <a:pt x="267087" y="271777"/>
                  </a:lnTo>
                  <a:cubicBezTo>
                    <a:pt x="303063" y="271777"/>
                    <a:pt x="337276" y="256201"/>
                    <a:pt x="360899" y="229067"/>
                  </a:cubicBezTo>
                  <a:lnTo>
                    <a:pt x="523133" y="42711"/>
                  </a:lnTo>
                  <a:cubicBezTo>
                    <a:pt x="546755" y="15577"/>
                    <a:pt x="580969" y="0"/>
                    <a:pt x="616944" y="0"/>
                  </a:cubicBezTo>
                  <a:lnTo>
                    <a:pt x="1088079" y="0"/>
                  </a:lnTo>
                  <a:cubicBezTo>
                    <a:pt x="1123987" y="0"/>
                    <a:pt x="1158143" y="15519"/>
                    <a:pt x="1181763" y="42565"/>
                  </a:cubicBezTo>
                  <a:lnTo>
                    <a:pt x="1340954" y="224847"/>
                  </a:lnTo>
                  <a:cubicBezTo>
                    <a:pt x="1367377" y="255104"/>
                    <a:pt x="1381939" y="293914"/>
                    <a:pt x="1381939" y="334085"/>
                  </a:cubicBezTo>
                  <a:lnTo>
                    <a:pt x="1381939" y="1012511"/>
                  </a:lnTo>
                  <a:cubicBezTo>
                    <a:pt x="1381939" y="1045500"/>
                    <a:pt x="1368834" y="1077137"/>
                    <a:pt x="1345507" y="1100463"/>
                  </a:cubicBezTo>
                  <a:cubicBezTo>
                    <a:pt x="1322180" y="1123789"/>
                    <a:pt x="1290543" y="1136893"/>
                    <a:pt x="1257554" y="1136891"/>
                  </a:cubicBezTo>
                  <a:lnTo>
                    <a:pt x="124380" y="1136891"/>
                  </a:lnTo>
                  <a:cubicBezTo>
                    <a:pt x="91392" y="1136891"/>
                    <a:pt x="59756" y="1123787"/>
                    <a:pt x="36430" y="1100461"/>
                  </a:cubicBezTo>
                  <a:cubicBezTo>
                    <a:pt x="13104" y="1077135"/>
                    <a:pt x="0" y="1045499"/>
                    <a:pt x="0" y="1012511"/>
                  </a:cubicBezTo>
                  <a:close/>
                </a:path>
              </a:pathLst>
            </a:custGeom>
            <a:blipFill>
              <a:blip r:embed="rId6"/>
              <a:stretch>
                <a:fillRect l="-861" r="-861"/>
              </a:stretch>
            </a:blipFill>
            <a:ln w="38100" cap="sq">
              <a:solidFill>
                <a:srgbClr val="0B3D4D"/>
              </a:solidFill>
              <a:prstDash val="solid"/>
              <a:miter/>
            </a:ln>
          </p:spPr>
        </p:sp>
      </p:grpSp>
      <p:grpSp>
        <p:nvGrpSpPr>
          <p:cNvPr id="18" name="Group 18"/>
          <p:cNvGrpSpPr/>
          <p:nvPr/>
        </p:nvGrpSpPr>
        <p:grpSpPr>
          <a:xfrm>
            <a:off x="476688" y="1680263"/>
            <a:ext cx="5291485" cy="4505955"/>
            <a:chOff x="0" y="0"/>
            <a:chExt cx="1460623" cy="1243791"/>
          </a:xfrm>
        </p:grpSpPr>
        <p:sp>
          <p:nvSpPr>
            <p:cNvPr id="19" name="Freeform 19"/>
            <p:cNvSpPr/>
            <p:nvPr/>
          </p:nvSpPr>
          <p:spPr>
            <a:xfrm>
              <a:off x="-4" y="0"/>
              <a:ext cx="1460627" cy="1243791"/>
            </a:xfrm>
            <a:custGeom>
              <a:avLst/>
              <a:gdLst/>
              <a:ahLst/>
              <a:cxnLst/>
              <a:rect l="l" t="t" r="r" b="b"/>
              <a:pathLst>
                <a:path w="1460627" h="1243791">
                  <a:moveTo>
                    <a:pt x="414265" y="38122"/>
                  </a:moveTo>
                  <a:cubicBezTo>
                    <a:pt x="435965" y="13865"/>
                    <a:pt x="466970" y="0"/>
                    <a:pt x="499517" y="0"/>
                  </a:cubicBezTo>
                  <a:lnTo>
                    <a:pt x="1346242" y="0"/>
                  </a:lnTo>
                  <a:cubicBezTo>
                    <a:pt x="1409414" y="1"/>
                    <a:pt x="1460626" y="51211"/>
                    <a:pt x="1460627" y="114384"/>
                  </a:cubicBezTo>
                  <a:lnTo>
                    <a:pt x="1460627" y="501214"/>
                  </a:lnTo>
                  <a:lnTo>
                    <a:pt x="1460627" y="795306"/>
                  </a:lnTo>
                  <a:cubicBezTo>
                    <a:pt x="1460627" y="858478"/>
                    <a:pt x="1409416" y="909690"/>
                    <a:pt x="1346243" y="909690"/>
                  </a:cubicBezTo>
                  <a:lnTo>
                    <a:pt x="873041" y="909690"/>
                  </a:lnTo>
                  <a:cubicBezTo>
                    <a:pt x="840495" y="909690"/>
                    <a:pt x="809490" y="923554"/>
                    <a:pt x="787790" y="947811"/>
                  </a:cubicBezTo>
                  <a:lnTo>
                    <a:pt x="557126" y="1205669"/>
                  </a:lnTo>
                  <a:cubicBezTo>
                    <a:pt x="535427" y="1229927"/>
                    <a:pt x="504421" y="1243791"/>
                    <a:pt x="471874" y="1243791"/>
                  </a:cubicBezTo>
                  <a:lnTo>
                    <a:pt x="114388" y="1243791"/>
                  </a:lnTo>
                  <a:cubicBezTo>
                    <a:pt x="84051" y="1243792"/>
                    <a:pt x="54957" y="1231742"/>
                    <a:pt x="33505" y="1210291"/>
                  </a:cubicBezTo>
                  <a:cubicBezTo>
                    <a:pt x="12053" y="1188841"/>
                    <a:pt x="1" y="1159748"/>
                    <a:pt x="0" y="1129411"/>
                  </a:cubicBezTo>
                  <a:lnTo>
                    <a:pt x="0" y="562247"/>
                  </a:lnTo>
                  <a:cubicBezTo>
                    <a:pt x="0" y="522943"/>
                    <a:pt x="14487" y="485019"/>
                    <a:pt x="40692" y="455726"/>
                  </a:cubicBezTo>
                  <a:close/>
                </a:path>
              </a:pathLst>
            </a:custGeom>
            <a:blipFill>
              <a:blip r:embed="rId7"/>
              <a:stretch>
                <a:fillRect l="-2645" r="-2645"/>
              </a:stretch>
            </a:blipFill>
            <a:ln w="38100" cap="sq">
              <a:solidFill>
                <a:srgbClr val="0B3D4D"/>
              </a:solidFill>
              <a:prstDash val="solid"/>
              <a:miter/>
            </a:ln>
          </p:spPr>
        </p:sp>
      </p:grpSp>
      <p:grpSp>
        <p:nvGrpSpPr>
          <p:cNvPr id="20" name="Group 20"/>
          <p:cNvGrpSpPr/>
          <p:nvPr/>
        </p:nvGrpSpPr>
        <p:grpSpPr>
          <a:xfrm>
            <a:off x="-1830852" y="6905091"/>
            <a:ext cx="3086100" cy="4643618"/>
            <a:chOff x="0" y="0"/>
            <a:chExt cx="812800" cy="1223010"/>
          </a:xfrm>
        </p:grpSpPr>
        <p:sp>
          <p:nvSpPr>
            <p:cNvPr id="21" name="Freeform 21"/>
            <p:cNvSpPr/>
            <p:nvPr/>
          </p:nvSpPr>
          <p:spPr>
            <a:xfrm>
              <a:off x="0" y="0"/>
              <a:ext cx="812800" cy="1223010"/>
            </a:xfrm>
            <a:custGeom>
              <a:avLst/>
              <a:gdLst/>
              <a:ahLst/>
              <a:cxnLst/>
              <a:rect l="l" t="t" r="r" b="b"/>
              <a:pathLst>
                <a:path w="812800" h="1223010">
                  <a:moveTo>
                    <a:pt x="659773" y="0"/>
                  </a:moveTo>
                  <a:lnTo>
                    <a:pt x="153027" y="0"/>
                  </a:lnTo>
                  <a:cubicBezTo>
                    <a:pt x="68513" y="0"/>
                    <a:pt x="0" y="68513"/>
                    <a:pt x="0" y="153027"/>
                  </a:cubicBezTo>
                  <a:lnTo>
                    <a:pt x="0" y="1069983"/>
                  </a:lnTo>
                  <a:cubicBezTo>
                    <a:pt x="0" y="1154498"/>
                    <a:pt x="68513" y="1223010"/>
                    <a:pt x="153027" y="1223010"/>
                  </a:cubicBezTo>
                  <a:lnTo>
                    <a:pt x="659773" y="1223010"/>
                  </a:lnTo>
                  <a:cubicBezTo>
                    <a:pt x="744287" y="1223010"/>
                    <a:pt x="812800" y="1154498"/>
                    <a:pt x="812800" y="1069983"/>
                  </a:cubicBezTo>
                  <a:lnTo>
                    <a:pt x="812800" y="153027"/>
                  </a:lnTo>
                  <a:cubicBezTo>
                    <a:pt x="812800" y="68513"/>
                    <a:pt x="744287" y="0"/>
                    <a:pt x="659773" y="0"/>
                  </a:cubicBezTo>
                  <a:close/>
                </a:path>
              </a:pathLst>
            </a:custGeom>
            <a:solidFill>
              <a:srgbClr val="104557"/>
            </a:solidFill>
          </p:spPr>
        </p:sp>
        <p:sp>
          <p:nvSpPr>
            <p:cNvPr id="22" name="TextBox 22"/>
            <p:cNvSpPr txBox="1"/>
            <p:nvPr/>
          </p:nvSpPr>
          <p:spPr>
            <a:xfrm>
              <a:off x="0" y="-28575"/>
              <a:ext cx="812800" cy="1251585"/>
            </a:xfrm>
            <a:prstGeom prst="rect">
              <a:avLst/>
            </a:prstGeom>
          </p:spPr>
          <p:txBody>
            <a:bodyPr lIns="50800" tIns="50800" rIns="50800" bIns="50800" rtlCol="0" anchor="ctr"/>
            <a:lstStyle/>
            <a:p>
              <a:pPr marL="0" lvl="0" indent="0" algn="ctr" rtl="1">
                <a:lnSpc>
                  <a:spcPts val="2659"/>
                </a:lnSpc>
              </a:pPr>
              <a:endParaRPr/>
            </a:p>
          </p:txBody>
        </p:sp>
      </p:grpSp>
      <p:sp>
        <p:nvSpPr>
          <p:cNvPr id="23" name="Freeform 23"/>
          <p:cNvSpPr/>
          <p:nvPr/>
        </p:nvSpPr>
        <p:spPr>
          <a:xfrm>
            <a:off x="16753090" y="694205"/>
            <a:ext cx="513715" cy="513715"/>
          </a:xfrm>
          <a:custGeom>
            <a:avLst/>
            <a:gdLst/>
            <a:ahLst/>
            <a:cxnLst/>
            <a:rect l="l" t="t" r="r" b="b"/>
            <a:pathLst>
              <a:path w="513715" h="513715">
                <a:moveTo>
                  <a:pt x="0" y="0"/>
                </a:moveTo>
                <a:lnTo>
                  <a:pt x="513716" y="0"/>
                </a:lnTo>
                <a:lnTo>
                  <a:pt x="513716" y="513715"/>
                </a:lnTo>
                <a:lnTo>
                  <a:pt x="0" y="5137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4" name="TextBox 24"/>
          <p:cNvSpPr txBox="1"/>
          <p:nvPr/>
        </p:nvSpPr>
        <p:spPr>
          <a:xfrm>
            <a:off x="7189991" y="141120"/>
            <a:ext cx="9279348" cy="1066800"/>
          </a:xfrm>
          <a:prstGeom prst="rect">
            <a:avLst/>
          </a:prstGeom>
        </p:spPr>
        <p:txBody>
          <a:bodyPr lIns="0" tIns="0" rIns="0" bIns="0" rtlCol="0" anchor="t">
            <a:spAutoFit/>
          </a:bodyPr>
          <a:lstStyle/>
          <a:p>
            <a:pPr marL="0" lvl="0" indent="0" algn="r" rtl="1">
              <a:lnSpc>
                <a:spcPts val="8394"/>
              </a:lnSpc>
            </a:pPr>
            <a:r>
              <a:rPr lang="ar-EG" sz="6995" b="1">
                <a:solidFill>
                  <a:srgbClr val="0B3D4D"/>
                </a:solidFill>
                <a:latin typeface="Siwa Bold"/>
                <a:ea typeface="Siwa Bold"/>
                <a:cs typeface="Siwa Bold"/>
                <a:sym typeface="Siwa Bold"/>
                <a:rtl/>
              </a:rPr>
              <a:t>الإضافات العلمية للكتاب</a:t>
            </a:r>
          </a:p>
        </p:txBody>
      </p:sp>
      <p:sp>
        <p:nvSpPr>
          <p:cNvPr id="25" name="Freeform 25"/>
          <p:cNvSpPr/>
          <p:nvPr/>
        </p:nvSpPr>
        <p:spPr>
          <a:xfrm rot="-5400000" flipH="1">
            <a:off x="16469339" y="1742680"/>
            <a:ext cx="576745" cy="576745"/>
          </a:xfrm>
          <a:custGeom>
            <a:avLst/>
            <a:gdLst/>
            <a:ahLst/>
            <a:cxnLst/>
            <a:rect l="l" t="t" r="r" b="b"/>
            <a:pathLst>
              <a:path w="576745" h="576745">
                <a:moveTo>
                  <a:pt x="576745" y="0"/>
                </a:moveTo>
                <a:lnTo>
                  <a:pt x="0" y="0"/>
                </a:lnTo>
                <a:lnTo>
                  <a:pt x="0" y="576745"/>
                </a:lnTo>
                <a:lnTo>
                  <a:pt x="576745" y="576745"/>
                </a:lnTo>
                <a:lnTo>
                  <a:pt x="576745"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6" name="Freeform 26"/>
          <p:cNvSpPr/>
          <p:nvPr/>
        </p:nvSpPr>
        <p:spPr>
          <a:xfrm rot="-5400000" flipH="1">
            <a:off x="16433203" y="6248635"/>
            <a:ext cx="576745" cy="576745"/>
          </a:xfrm>
          <a:custGeom>
            <a:avLst/>
            <a:gdLst/>
            <a:ahLst/>
            <a:cxnLst/>
            <a:rect l="l" t="t" r="r" b="b"/>
            <a:pathLst>
              <a:path w="576745" h="576745">
                <a:moveTo>
                  <a:pt x="576745" y="0"/>
                </a:moveTo>
                <a:lnTo>
                  <a:pt x="0" y="0"/>
                </a:lnTo>
                <a:lnTo>
                  <a:pt x="0" y="576745"/>
                </a:lnTo>
                <a:lnTo>
                  <a:pt x="576745" y="576745"/>
                </a:lnTo>
                <a:lnTo>
                  <a:pt x="576745"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7" name="TextBox 27"/>
          <p:cNvSpPr txBox="1"/>
          <p:nvPr/>
        </p:nvSpPr>
        <p:spPr>
          <a:xfrm>
            <a:off x="6613410" y="2517902"/>
            <a:ext cx="10396538" cy="2459683"/>
          </a:xfrm>
          <a:prstGeom prst="rect">
            <a:avLst/>
          </a:prstGeom>
        </p:spPr>
        <p:txBody>
          <a:bodyPr lIns="0" tIns="0" rIns="0" bIns="0" rtlCol="0" anchor="t">
            <a:spAutoFit/>
          </a:bodyPr>
          <a:lstStyle/>
          <a:p>
            <a:pPr marL="0" lvl="0" indent="0" algn="r" rtl="1">
              <a:lnSpc>
                <a:spcPts val="6731"/>
              </a:lnSpc>
            </a:pPr>
            <a:r>
              <a:rPr lang="ar-EG" sz="3561" b="1">
                <a:solidFill>
                  <a:srgbClr val="000000"/>
                </a:solidFill>
                <a:latin typeface="Amiri Bold"/>
                <a:ea typeface="Amiri Bold"/>
                <a:cs typeface="Amiri Bold"/>
                <a:sym typeface="Amiri Bold"/>
                <a:rtl/>
              </a:rPr>
              <a:t>• تجديد النظر إلى تدريس الأدب بوصفه فعلاً تأويلياً لا إجراءً شكلياً.</a:t>
            </a:r>
          </a:p>
          <a:p>
            <a:pPr marL="0" lvl="0" indent="0" algn="r" rtl="1">
              <a:lnSpc>
                <a:spcPts val="6731"/>
              </a:lnSpc>
            </a:pPr>
            <a:r>
              <a:rPr lang="ar-EG" sz="3561" b="1">
                <a:solidFill>
                  <a:srgbClr val="000000"/>
                </a:solidFill>
                <a:latin typeface="Amiri Bold"/>
                <a:ea typeface="Amiri Bold"/>
                <a:cs typeface="Amiri Bold"/>
                <a:sym typeface="Amiri Bold"/>
                <a:rtl/>
              </a:rPr>
              <a:t>• إدخال مفاهيم التفكير الاستراتيجي في الممارسة الديداكتيكية.</a:t>
            </a:r>
          </a:p>
          <a:p>
            <a:pPr marL="0" lvl="0" indent="0" algn="r" rtl="1">
              <a:lnSpc>
                <a:spcPts val="6731"/>
              </a:lnSpc>
            </a:pPr>
            <a:r>
              <a:rPr lang="ar-EG" sz="3561" b="1">
                <a:solidFill>
                  <a:srgbClr val="000000"/>
                </a:solidFill>
                <a:latin typeface="Amiri Bold"/>
                <a:ea typeface="Amiri Bold"/>
                <a:cs typeface="Amiri Bold"/>
                <a:sym typeface="Amiri Bold"/>
                <a:rtl/>
              </a:rPr>
              <a:t>• الربط المعرفي بين علوم التربية ونظريات القراءة الحديثة.</a:t>
            </a:r>
          </a:p>
        </p:txBody>
      </p:sp>
      <p:sp>
        <p:nvSpPr>
          <p:cNvPr id="28" name="TextBox 28"/>
          <p:cNvSpPr txBox="1"/>
          <p:nvPr/>
        </p:nvSpPr>
        <p:spPr>
          <a:xfrm>
            <a:off x="7945335" y="6940270"/>
            <a:ext cx="9784414" cy="3059831"/>
          </a:xfrm>
          <a:prstGeom prst="rect">
            <a:avLst/>
          </a:prstGeom>
        </p:spPr>
        <p:txBody>
          <a:bodyPr lIns="0" tIns="0" rIns="0" bIns="0" rtlCol="0" anchor="t">
            <a:spAutoFit/>
          </a:bodyPr>
          <a:lstStyle/>
          <a:p>
            <a:pPr marL="0" lvl="0" indent="0" algn="r" rtl="1">
              <a:lnSpc>
                <a:spcPts val="8490"/>
              </a:lnSpc>
            </a:pPr>
            <a:r>
              <a:rPr lang="ar-EG" sz="3396" b="1">
                <a:solidFill>
                  <a:srgbClr val="FFFFFF"/>
                </a:solidFill>
                <a:latin typeface="Amiri Bold"/>
                <a:ea typeface="Amiri Bold"/>
                <a:cs typeface="Amiri Bold"/>
                <a:sym typeface="Amiri Bold"/>
                <a:rtl/>
              </a:rPr>
              <a:t>• الدعوة إلى تكوين القارئ المنتج للمعنى بدلاً من المتلقي السلبي.</a:t>
            </a:r>
          </a:p>
          <a:p>
            <a:pPr marL="0" lvl="0" indent="0" algn="r" rtl="1">
              <a:lnSpc>
                <a:spcPts val="8490"/>
              </a:lnSpc>
            </a:pPr>
            <a:r>
              <a:rPr lang="ar-EG" sz="3396" b="1">
                <a:solidFill>
                  <a:srgbClr val="FFFFFF"/>
                </a:solidFill>
                <a:latin typeface="Amiri Bold"/>
                <a:ea typeface="Amiri Bold"/>
                <a:cs typeface="Amiri Bold"/>
                <a:sym typeface="Amiri Bold"/>
                <a:rtl/>
              </a:rPr>
              <a:t>• تقديم نموذج بديل للمدرس يقوم على الإفهام والتأويل.</a:t>
            </a:r>
          </a:p>
          <a:p>
            <a:pPr marL="0" lvl="0" indent="0" algn="r" rtl="1">
              <a:lnSpc>
                <a:spcPts val="8490"/>
              </a:lnSpc>
            </a:pPr>
            <a:r>
              <a:rPr lang="ar-EG" sz="3396" b="1">
                <a:solidFill>
                  <a:srgbClr val="FFFFFF"/>
                </a:solidFill>
                <a:latin typeface="Amiri Bold"/>
                <a:ea typeface="Amiri Bold"/>
                <a:cs typeface="Amiri Bold"/>
                <a:sym typeface="Amiri Bold"/>
                <a:rtl/>
              </a:rPr>
              <a:t>• فتح آفاق بحثية جديدة في ديداكتيك اللغة العربية وآدابها.</a:t>
            </a:r>
          </a:p>
        </p:txBody>
      </p:sp>
      <p:sp>
        <p:nvSpPr>
          <p:cNvPr id="29" name="TextBox 29"/>
          <p:cNvSpPr txBox="1"/>
          <p:nvPr/>
        </p:nvSpPr>
        <p:spPr>
          <a:xfrm>
            <a:off x="9933060" y="1604063"/>
            <a:ext cx="5997594" cy="672101"/>
          </a:xfrm>
          <a:prstGeom prst="rect">
            <a:avLst/>
          </a:prstGeom>
        </p:spPr>
        <p:txBody>
          <a:bodyPr lIns="0" tIns="0" rIns="0" bIns="0" rtlCol="0" anchor="t">
            <a:spAutoFit/>
          </a:bodyPr>
          <a:lstStyle/>
          <a:p>
            <a:pPr marL="0" lvl="0" indent="0" algn="r" rtl="1">
              <a:lnSpc>
                <a:spcPts val="5480"/>
              </a:lnSpc>
            </a:pPr>
            <a:r>
              <a:rPr lang="ar-EG" sz="3914" b="1">
                <a:solidFill>
                  <a:srgbClr val="0B3D4D"/>
                </a:solidFill>
                <a:latin typeface="Amiri Bold"/>
                <a:ea typeface="Amiri Bold"/>
                <a:cs typeface="Amiri Bold"/>
                <a:sym typeface="Amiri Bold"/>
                <a:rtl/>
              </a:rPr>
              <a:t>تجديد المفاهيم والرؤى</a:t>
            </a:r>
          </a:p>
        </p:txBody>
      </p:sp>
      <p:sp>
        <p:nvSpPr>
          <p:cNvPr id="30" name="TextBox 30"/>
          <p:cNvSpPr txBox="1"/>
          <p:nvPr/>
        </p:nvSpPr>
        <p:spPr>
          <a:xfrm>
            <a:off x="12303841" y="6235148"/>
            <a:ext cx="3718662" cy="686071"/>
          </a:xfrm>
          <a:prstGeom prst="rect">
            <a:avLst/>
          </a:prstGeom>
        </p:spPr>
        <p:txBody>
          <a:bodyPr lIns="0" tIns="0" rIns="0" bIns="0" rtlCol="0" anchor="t">
            <a:spAutoFit/>
          </a:bodyPr>
          <a:lstStyle/>
          <a:p>
            <a:pPr marL="0" lvl="0" indent="0" algn="r" rtl="1">
              <a:lnSpc>
                <a:spcPts val="5760"/>
              </a:lnSpc>
            </a:pPr>
            <a:r>
              <a:rPr lang="ar-EG" sz="4114" b="1">
                <a:solidFill>
                  <a:srgbClr val="FFFFFF"/>
                </a:solidFill>
                <a:latin typeface="Amiri Bold"/>
                <a:ea typeface="Amiri Bold"/>
                <a:cs typeface="Amiri Bold"/>
                <a:sym typeface="Amiri Bold"/>
                <a:rtl/>
              </a:rPr>
              <a:t>بناء القارئ المنتج</a:t>
            </a:r>
          </a:p>
        </p:txBody>
      </p:sp>
      <p:sp>
        <p:nvSpPr>
          <p:cNvPr id="31" name="Freeform 31"/>
          <p:cNvSpPr/>
          <p:nvPr/>
        </p:nvSpPr>
        <p:spPr>
          <a:xfrm flipH="1">
            <a:off x="17200448" y="1065812"/>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a:off x="16753090" y="694205"/>
            <a:ext cx="513715" cy="513715"/>
          </a:xfrm>
          <a:custGeom>
            <a:avLst/>
            <a:gdLst/>
            <a:ahLst/>
            <a:cxnLst/>
            <a:rect l="l" t="t" r="r" b="b"/>
            <a:pathLst>
              <a:path w="513715" h="513715">
                <a:moveTo>
                  <a:pt x="0" y="0"/>
                </a:moveTo>
                <a:lnTo>
                  <a:pt x="513716" y="0"/>
                </a:lnTo>
                <a:lnTo>
                  <a:pt x="513716" y="513715"/>
                </a:lnTo>
                <a:lnTo>
                  <a:pt x="0" y="513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flipH="1">
            <a:off x="17200448" y="1065812"/>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5">
              <a:alphaModFix amt="9999"/>
              <a:extLst>
                <a:ext uri="{96DAC541-7B7A-43D3-8B79-37D633B846F1}">
                  <asvg:svgBlip xmlns:asvg="http://schemas.microsoft.com/office/drawing/2016/SVG/main" r:embed="rId6"/>
                </a:ext>
              </a:extLst>
            </a:blip>
            <a:stretch>
              <a:fillRect/>
            </a:stretch>
          </a:blipFill>
        </p:spPr>
      </p:sp>
      <p:sp>
        <p:nvSpPr>
          <p:cNvPr id="5" name="Freeform 5"/>
          <p:cNvSpPr/>
          <p:nvPr/>
        </p:nvSpPr>
        <p:spPr>
          <a:xfrm flipH="1">
            <a:off x="8159731" y="8512867"/>
            <a:ext cx="5131555" cy="5123673"/>
          </a:xfrm>
          <a:custGeom>
            <a:avLst/>
            <a:gdLst/>
            <a:ahLst/>
            <a:cxnLst/>
            <a:rect l="l" t="t" r="r" b="b"/>
            <a:pathLst>
              <a:path w="5131555" h="5123673">
                <a:moveTo>
                  <a:pt x="5131556" y="0"/>
                </a:moveTo>
                <a:lnTo>
                  <a:pt x="0" y="0"/>
                </a:lnTo>
                <a:lnTo>
                  <a:pt x="0" y="5123673"/>
                </a:lnTo>
                <a:lnTo>
                  <a:pt x="5131556" y="5123673"/>
                </a:lnTo>
                <a:lnTo>
                  <a:pt x="5131556" y="0"/>
                </a:lnTo>
                <a:close/>
              </a:path>
            </a:pathLst>
          </a:custGeom>
          <a:blipFill>
            <a:blip r:embed="rId5">
              <a:alphaModFix amt="9999"/>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9144000" y="617616"/>
            <a:ext cx="7437323" cy="847725"/>
          </a:xfrm>
          <a:prstGeom prst="rect">
            <a:avLst/>
          </a:prstGeom>
        </p:spPr>
        <p:txBody>
          <a:bodyPr lIns="0" tIns="0" rIns="0" bIns="0" rtlCol="0" anchor="t">
            <a:spAutoFit/>
          </a:bodyPr>
          <a:lstStyle/>
          <a:p>
            <a:pPr marL="0" lvl="0" indent="0" algn="r" rtl="1">
              <a:lnSpc>
                <a:spcPts val="6607"/>
              </a:lnSpc>
            </a:pPr>
            <a:r>
              <a:rPr lang="ar-EG" sz="5506" b="1">
                <a:solidFill>
                  <a:srgbClr val="0B3D4D"/>
                </a:solidFill>
                <a:latin typeface="Siwa Bold"/>
                <a:ea typeface="Siwa Bold"/>
                <a:cs typeface="Siwa Bold"/>
                <a:sym typeface="Siwa Bold"/>
                <a:rtl/>
              </a:rPr>
              <a:t>القيمة العلمية للكتاب</a:t>
            </a:r>
          </a:p>
        </p:txBody>
      </p:sp>
      <p:sp>
        <p:nvSpPr>
          <p:cNvPr id="7" name="TextBox 7"/>
          <p:cNvSpPr txBox="1"/>
          <p:nvPr/>
        </p:nvSpPr>
        <p:spPr>
          <a:xfrm>
            <a:off x="8737502" y="1685478"/>
            <a:ext cx="9107569" cy="2793778"/>
          </a:xfrm>
          <a:prstGeom prst="rect">
            <a:avLst/>
          </a:prstGeom>
        </p:spPr>
        <p:txBody>
          <a:bodyPr lIns="0" tIns="0" rIns="0" bIns="0" rtlCol="0" anchor="t">
            <a:spAutoFit/>
          </a:bodyPr>
          <a:lstStyle/>
          <a:p>
            <a:pPr marL="0" lvl="0" indent="0" algn="r" rtl="1">
              <a:lnSpc>
                <a:spcPts val="5612"/>
              </a:lnSpc>
            </a:pPr>
            <a:r>
              <a:rPr lang="ar-EG" sz="4008" b="1">
                <a:solidFill>
                  <a:srgbClr val="000000"/>
                </a:solidFill>
                <a:latin typeface="Amiri Bold"/>
                <a:ea typeface="Amiri Bold"/>
                <a:cs typeface="Amiri Bold"/>
                <a:sym typeface="Amiri Bold"/>
                <a:rtl/>
              </a:rPr>
              <a:t>يُمثّل كتاب «المدرس البليغ» مساهمةً رائدةً في ديداكتيك اللغة العربية، إذ يُعيد بناء تصوّر شامل لوظيفة التدريس وفق رؤية تأويلية وإنتاجية للمعنى، وذلك من خلال ثلاثة محاور جوهرية.</a:t>
            </a:r>
          </a:p>
        </p:txBody>
      </p:sp>
      <p:grpSp>
        <p:nvGrpSpPr>
          <p:cNvPr id="8" name="Group 8"/>
          <p:cNvGrpSpPr/>
          <p:nvPr/>
        </p:nvGrpSpPr>
        <p:grpSpPr>
          <a:xfrm>
            <a:off x="-496687" y="1354008"/>
            <a:ext cx="8570248" cy="3381076"/>
            <a:chOff x="0" y="0"/>
            <a:chExt cx="2257185" cy="890489"/>
          </a:xfrm>
        </p:grpSpPr>
        <p:sp>
          <p:nvSpPr>
            <p:cNvPr id="9" name="Freeform 9"/>
            <p:cNvSpPr/>
            <p:nvPr/>
          </p:nvSpPr>
          <p:spPr>
            <a:xfrm>
              <a:off x="0" y="0"/>
              <a:ext cx="2257185" cy="890489"/>
            </a:xfrm>
            <a:custGeom>
              <a:avLst/>
              <a:gdLst/>
              <a:ahLst/>
              <a:cxnLst/>
              <a:rect l="l" t="t" r="r" b="b"/>
              <a:pathLst>
                <a:path w="2257185" h="890489">
                  <a:moveTo>
                    <a:pt x="2211114" y="0"/>
                  </a:moveTo>
                  <a:lnTo>
                    <a:pt x="46071" y="0"/>
                  </a:lnTo>
                  <a:cubicBezTo>
                    <a:pt x="20627" y="0"/>
                    <a:pt x="0" y="20627"/>
                    <a:pt x="0" y="46071"/>
                  </a:cubicBezTo>
                  <a:lnTo>
                    <a:pt x="0" y="844419"/>
                  </a:lnTo>
                  <a:cubicBezTo>
                    <a:pt x="0" y="869863"/>
                    <a:pt x="20627" y="890489"/>
                    <a:pt x="46071" y="890489"/>
                  </a:cubicBezTo>
                  <a:lnTo>
                    <a:pt x="2211114" y="890489"/>
                  </a:lnTo>
                  <a:cubicBezTo>
                    <a:pt x="2236558" y="890489"/>
                    <a:pt x="2257185" y="869863"/>
                    <a:pt x="2257185" y="844419"/>
                  </a:cubicBezTo>
                  <a:lnTo>
                    <a:pt x="2257185" y="46071"/>
                  </a:lnTo>
                  <a:cubicBezTo>
                    <a:pt x="2257185" y="33852"/>
                    <a:pt x="2252331" y="22134"/>
                    <a:pt x="2243691" y="13494"/>
                  </a:cubicBezTo>
                  <a:cubicBezTo>
                    <a:pt x="2235051" y="4854"/>
                    <a:pt x="2223333" y="0"/>
                    <a:pt x="2211114" y="0"/>
                  </a:cubicBezTo>
                  <a:close/>
                </a:path>
              </a:pathLst>
            </a:custGeom>
            <a:solidFill>
              <a:srgbClr val="104557"/>
            </a:solidFill>
          </p:spPr>
        </p:sp>
        <p:sp>
          <p:nvSpPr>
            <p:cNvPr id="10" name="TextBox 10"/>
            <p:cNvSpPr txBox="1"/>
            <p:nvPr/>
          </p:nvSpPr>
          <p:spPr>
            <a:xfrm>
              <a:off x="0" y="-28575"/>
              <a:ext cx="2257185" cy="919064"/>
            </a:xfrm>
            <a:prstGeom prst="rect">
              <a:avLst/>
            </a:prstGeom>
          </p:spPr>
          <p:txBody>
            <a:bodyPr lIns="50800" tIns="50800" rIns="50800" bIns="50800" rtlCol="0" anchor="ctr"/>
            <a:lstStyle/>
            <a:p>
              <a:pPr marL="0" lvl="0" indent="0" algn="ctr" rtl="1">
                <a:lnSpc>
                  <a:spcPts val="2659"/>
                </a:lnSpc>
              </a:pPr>
              <a:endParaRPr/>
            </a:p>
          </p:txBody>
        </p:sp>
      </p:grpSp>
      <p:sp>
        <p:nvSpPr>
          <p:cNvPr id="11" name="TextBox 11"/>
          <p:cNvSpPr txBox="1"/>
          <p:nvPr/>
        </p:nvSpPr>
        <p:spPr>
          <a:xfrm>
            <a:off x="0" y="2325976"/>
            <a:ext cx="7772857" cy="2002789"/>
          </a:xfrm>
          <a:prstGeom prst="rect">
            <a:avLst/>
          </a:prstGeom>
        </p:spPr>
        <p:txBody>
          <a:bodyPr lIns="0" tIns="0" rIns="0" bIns="0" rtlCol="0" anchor="t">
            <a:spAutoFit/>
          </a:bodyPr>
          <a:lstStyle/>
          <a:p>
            <a:pPr marL="0" lvl="0" indent="0" algn="r" rtl="1">
              <a:lnSpc>
                <a:spcPts val="5445"/>
              </a:lnSpc>
            </a:pPr>
            <a:r>
              <a:rPr lang="ar-EG" sz="2991" b="1">
                <a:solidFill>
                  <a:srgbClr val="FFFFFF"/>
                </a:solidFill>
                <a:latin typeface="Amiri Bold"/>
                <a:ea typeface="Amiri Bold"/>
                <a:cs typeface="Amiri Bold"/>
                <a:sym typeface="Amiri Bold"/>
                <a:rtl/>
              </a:rPr>
              <a:t>يدعو الكتاب إلى تجاوز نموذج المدرس الناقل للمعارف الجاهزة، نحو مدرس مفكر قادر على التأويل وإنتاج المعنى وتوجيه المتعلم في بناء مشروعه القرائي الخاص.</a:t>
            </a:r>
          </a:p>
        </p:txBody>
      </p:sp>
      <p:sp>
        <p:nvSpPr>
          <p:cNvPr id="12" name="Freeform 12"/>
          <p:cNvSpPr/>
          <p:nvPr/>
        </p:nvSpPr>
        <p:spPr>
          <a:xfrm rot="-5400000" flipH="1">
            <a:off x="6860693" y="1685396"/>
            <a:ext cx="576745" cy="576745"/>
          </a:xfrm>
          <a:custGeom>
            <a:avLst/>
            <a:gdLst/>
            <a:ahLst/>
            <a:cxnLst/>
            <a:rect l="l" t="t" r="r" b="b"/>
            <a:pathLst>
              <a:path w="576745" h="576745">
                <a:moveTo>
                  <a:pt x="576745" y="0"/>
                </a:moveTo>
                <a:lnTo>
                  <a:pt x="0" y="0"/>
                </a:lnTo>
                <a:lnTo>
                  <a:pt x="0" y="576745"/>
                </a:lnTo>
                <a:lnTo>
                  <a:pt x="576745" y="576745"/>
                </a:lnTo>
                <a:lnTo>
                  <a:pt x="576745"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TextBox 13"/>
          <p:cNvSpPr txBox="1"/>
          <p:nvPr/>
        </p:nvSpPr>
        <p:spPr>
          <a:xfrm>
            <a:off x="825797" y="1695003"/>
            <a:ext cx="5815736" cy="604463"/>
          </a:xfrm>
          <a:prstGeom prst="rect">
            <a:avLst/>
          </a:prstGeom>
        </p:spPr>
        <p:txBody>
          <a:bodyPr lIns="0" tIns="0" rIns="0" bIns="0" rtlCol="0" anchor="t">
            <a:spAutoFit/>
          </a:bodyPr>
          <a:lstStyle/>
          <a:p>
            <a:pPr marL="0" lvl="0" indent="0" algn="r" rtl="1">
              <a:lnSpc>
                <a:spcPts val="5008"/>
              </a:lnSpc>
            </a:pPr>
            <a:r>
              <a:rPr lang="ar-EG" sz="3577" b="1">
                <a:solidFill>
                  <a:srgbClr val="FFFFFF"/>
                </a:solidFill>
                <a:latin typeface="Amiri Bold"/>
                <a:ea typeface="Amiri Bold"/>
                <a:cs typeface="Amiri Bold"/>
                <a:sym typeface="Amiri Bold"/>
                <a:rtl/>
              </a:rPr>
              <a:t>من المدرس الناقل إلى المفكر</a:t>
            </a:r>
          </a:p>
        </p:txBody>
      </p:sp>
      <p:sp>
        <p:nvSpPr>
          <p:cNvPr id="14" name="Freeform 14"/>
          <p:cNvSpPr/>
          <p:nvPr/>
        </p:nvSpPr>
        <p:spPr>
          <a:xfrm rot="-5400000" flipH="1">
            <a:off x="6860693" y="5367929"/>
            <a:ext cx="576745" cy="576745"/>
          </a:xfrm>
          <a:custGeom>
            <a:avLst/>
            <a:gdLst/>
            <a:ahLst/>
            <a:cxnLst/>
            <a:rect l="l" t="t" r="r" b="b"/>
            <a:pathLst>
              <a:path w="576745" h="576745">
                <a:moveTo>
                  <a:pt x="576745" y="0"/>
                </a:moveTo>
                <a:lnTo>
                  <a:pt x="0" y="0"/>
                </a:lnTo>
                <a:lnTo>
                  <a:pt x="0" y="576744"/>
                </a:lnTo>
                <a:lnTo>
                  <a:pt x="576745" y="576744"/>
                </a:lnTo>
                <a:lnTo>
                  <a:pt x="576745"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5" name="Group 15"/>
          <p:cNvGrpSpPr/>
          <p:nvPr/>
        </p:nvGrpSpPr>
        <p:grpSpPr>
          <a:xfrm>
            <a:off x="-496687" y="5036541"/>
            <a:ext cx="8570248" cy="3781126"/>
            <a:chOff x="0" y="0"/>
            <a:chExt cx="2257185" cy="995852"/>
          </a:xfrm>
        </p:grpSpPr>
        <p:sp>
          <p:nvSpPr>
            <p:cNvPr id="16" name="Freeform 16"/>
            <p:cNvSpPr/>
            <p:nvPr/>
          </p:nvSpPr>
          <p:spPr>
            <a:xfrm>
              <a:off x="0" y="0"/>
              <a:ext cx="2257185" cy="995852"/>
            </a:xfrm>
            <a:custGeom>
              <a:avLst/>
              <a:gdLst/>
              <a:ahLst/>
              <a:cxnLst/>
              <a:rect l="l" t="t" r="r" b="b"/>
              <a:pathLst>
                <a:path w="2257185" h="995852">
                  <a:moveTo>
                    <a:pt x="2211114" y="0"/>
                  </a:moveTo>
                  <a:lnTo>
                    <a:pt x="46071" y="0"/>
                  </a:lnTo>
                  <a:cubicBezTo>
                    <a:pt x="20627" y="0"/>
                    <a:pt x="0" y="20627"/>
                    <a:pt x="0" y="46071"/>
                  </a:cubicBezTo>
                  <a:lnTo>
                    <a:pt x="0" y="949781"/>
                  </a:lnTo>
                  <a:cubicBezTo>
                    <a:pt x="0" y="975226"/>
                    <a:pt x="20627" y="995852"/>
                    <a:pt x="46071" y="995852"/>
                  </a:cubicBezTo>
                  <a:lnTo>
                    <a:pt x="2211114" y="995852"/>
                  </a:lnTo>
                  <a:cubicBezTo>
                    <a:pt x="2236558" y="995852"/>
                    <a:pt x="2257185" y="975226"/>
                    <a:pt x="2257185" y="949781"/>
                  </a:cubicBezTo>
                  <a:lnTo>
                    <a:pt x="2257185" y="46071"/>
                  </a:lnTo>
                  <a:cubicBezTo>
                    <a:pt x="2257185" y="33852"/>
                    <a:pt x="2252331" y="22134"/>
                    <a:pt x="2243691" y="13494"/>
                  </a:cubicBezTo>
                  <a:cubicBezTo>
                    <a:pt x="2235051" y="4854"/>
                    <a:pt x="2223333" y="0"/>
                    <a:pt x="2211114" y="0"/>
                  </a:cubicBezTo>
                  <a:close/>
                </a:path>
              </a:pathLst>
            </a:custGeom>
            <a:solidFill>
              <a:srgbClr val="104557"/>
            </a:solidFill>
          </p:spPr>
        </p:sp>
        <p:sp>
          <p:nvSpPr>
            <p:cNvPr id="17" name="TextBox 17"/>
            <p:cNvSpPr txBox="1"/>
            <p:nvPr/>
          </p:nvSpPr>
          <p:spPr>
            <a:xfrm>
              <a:off x="0" y="-28575"/>
              <a:ext cx="2257185" cy="1024427"/>
            </a:xfrm>
            <a:prstGeom prst="rect">
              <a:avLst/>
            </a:prstGeom>
          </p:spPr>
          <p:txBody>
            <a:bodyPr lIns="50800" tIns="50800" rIns="50800" bIns="50800" rtlCol="0" anchor="ctr"/>
            <a:lstStyle/>
            <a:p>
              <a:pPr marL="0" lvl="0" indent="0" algn="ctr" rtl="1">
                <a:lnSpc>
                  <a:spcPts val="2659"/>
                </a:lnSpc>
              </a:pPr>
              <a:endParaRPr/>
            </a:p>
          </p:txBody>
        </p:sp>
      </p:grpSp>
      <p:sp>
        <p:nvSpPr>
          <p:cNvPr id="18" name="TextBox 18"/>
          <p:cNvSpPr txBox="1"/>
          <p:nvPr/>
        </p:nvSpPr>
        <p:spPr>
          <a:xfrm>
            <a:off x="0" y="5960884"/>
            <a:ext cx="7772857" cy="2428332"/>
          </a:xfrm>
          <a:prstGeom prst="rect">
            <a:avLst/>
          </a:prstGeom>
        </p:spPr>
        <p:txBody>
          <a:bodyPr lIns="0" tIns="0" rIns="0" bIns="0" rtlCol="0" anchor="t">
            <a:spAutoFit/>
          </a:bodyPr>
          <a:lstStyle/>
          <a:p>
            <a:pPr marL="0" lvl="0" indent="0" algn="r" rtl="1">
              <a:lnSpc>
                <a:spcPts val="6669"/>
              </a:lnSpc>
            </a:pPr>
            <a:r>
              <a:rPr lang="ar-EG" sz="3491" b="1">
                <a:solidFill>
                  <a:srgbClr val="FFFFFF"/>
                </a:solidFill>
                <a:latin typeface="Amiri Bold"/>
                <a:ea typeface="Amiri Bold"/>
                <a:cs typeface="Amiri Bold"/>
                <a:sym typeface="Amiri Bold"/>
                <a:rtl/>
              </a:rPr>
              <a:t>يُركّز الكتاب على تنمية الكفاية التأويلية لدى المتعلم بوصفها غايةً تربويةً كبرى، تجعل منه قارئًا منتجًا للمعنى لا مستهلكًا سلبيًا للنصوص الأدبية.</a:t>
            </a:r>
          </a:p>
        </p:txBody>
      </p:sp>
      <p:sp>
        <p:nvSpPr>
          <p:cNvPr id="19" name="TextBox 19"/>
          <p:cNvSpPr txBox="1"/>
          <p:nvPr/>
        </p:nvSpPr>
        <p:spPr>
          <a:xfrm>
            <a:off x="3142032" y="5062897"/>
            <a:ext cx="3718662" cy="713049"/>
          </a:xfrm>
          <a:prstGeom prst="rect">
            <a:avLst/>
          </a:prstGeom>
        </p:spPr>
        <p:txBody>
          <a:bodyPr lIns="0" tIns="0" rIns="0" bIns="0" rtlCol="0" anchor="t">
            <a:spAutoFit/>
          </a:bodyPr>
          <a:lstStyle/>
          <a:p>
            <a:pPr marL="0" lvl="0" indent="0" algn="r" rtl="1">
              <a:lnSpc>
                <a:spcPts val="5848"/>
              </a:lnSpc>
            </a:pPr>
            <a:r>
              <a:rPr lang="ar-EG" sz="4177" b="1">
                <a:solidFill>
                  <a:srgbClr val="FFFFFF"/>
                </a:solidFill>
                <a:latin typeface="Amiri Bold"/>
                <a:ea typeface="Amiri Bold"/>
                <a:cs typeface="Amiri Bold"/>
                <a:sym typeface="Amiri Bold"/>
                <a:rtl/>
              </a:rPr>
              <a:t>بناء الكفاية التأويلية</a:t>
            </a:r>
          </a:p>
        </p:txBody>
      </p:sp>
      <p:grpSp>
        <p:nvGrpSpPr>
          <p:cNvPr id="20" name="Group 20"/>
          <p:cNvGrpSpPr/>
          <p:nvPr/>
        </p:nvGrpSpPr>
        <p:grpSpPr>
          <a:xfrm>
            <a:off x="9144000" y="4875444"/>
            <a:ext cx="10326972" cy="3942223"/>
            <a:chOff x="0" y="0"/>
            <a:chExt cx="13769296" cy="5256298"/>
          </a:xfrm>
        </p:grpSpPr>
        <p:grpSp>
          <p:nvGrpSpPr>
            <p:cNvPr id="21" name="Group 21"/>
            <p:cNvGrpSpPr/>
            <p:nvPr/>
          </p:nvGrpSpPr>
          <p:grpSpPr>
            <a:xfrm>
              <a:off x="0" y="0"/>
              <a:ext cx="13769296" cy="5256298"/>
              <a:chOff x="0" y="0"/>
              <a:chExt cx="2451613" cy="935880"/>
            </a:xfrm>
          </p:grpSpPr>
          <p:sp>
            <p:nvSpPr>
              <p:cNvPr id="22" name="Freeform 22"/>
              <p:cNvSpPr/>
              <p:nvPr/>
            </p:nvSpPr>
            <p:spPr>
              <a:xfrm>
                <a:off x="0" y="0"/>
                <a:ext cx="2451613" cy="935880"/>
              </a:xfrm>
              <a:custGeom>
                <a:avLst/>
                <a:gdLst/>
                <a:ahLst/>
                <a:cxnLst/>
                <a:rect l="l" t="t" r="r" b="b"/>
                <a:pathLst>
                  <a:path w="2451613" h="935880">
                    <a:moveTo>
                      <a:pt x="2409196" y="0"/>
                    </a:moveTo>
                    <a:lnTo>
                      <a:pt x="42417" y="0"/>
                    </a:lnTo>
                    <a:cubicBezTo>
                      <a:pt x="31167" y="0"/>
                      <a:pt x="20378" y="4469"/>
                      <a:pt x="12424" y="12424"/>
                    </a:cubicBezTo>
                    <a:cubicBezTo>
                      <a:pt x="4469" y="20378"/>
                      <a:pt x="0" y="31167"/>
                      <a:pt x="0" y="42417"/>
                    </a:cubicBezTo>
                    <a:lnTo>
                      <a:pt x="0" y="893463"/>
                    </a:lnTo>
                    <a:cubicBezTo>
                      <a:pt x="0" y="904712"/>
                      <a:pt x="4469" y="915501"/>
                      <a:pt x="12424" y="923456"/>
                    </a:cubicBezTo>
                    <a:cubicBezTo>
                      <a:pt x="20378" y="931411"/>
                      <a:pt x="31167" y="935880"/>
                      <a:pt x="42417" y="935880"/>
                    </a:cubicBezTo>
                    <a:lnTo>
                      <a:pt x="2409196" y="935880"/>
                    </a:lnTo>
                    <a:cubicBezTo>
                      <a:pt x="2420445" y="935880"/>
                      <a:pt x="2431234" y="931411"/>
                      <a:pt x="2439189" y="923456"/>
                    </a:cubicBezTo>
                    <a:cubicBezTo>
                      <a:pt x="2447144" y="915501"/>
                      <a:pt x="2451613" y="904712"/>
                      <a:pt x="2451613" y="893463"/>
                    </a:cubicBezTo>
                    <a:lnTo>
                      <a:pt x="2451613" y="42417"/>
                    </a:lnTo>
                    <a:cubicBezTo>
                      <a:pt x="2451613" y="31167"/>
                      <a:pt x="2447144" y="20378"/>
                      <a:pt x="2439189" y="12424"/>
                    </a:cubicBezTo>
                    <a:cubicBezTo>
                      <a:pt x="2431234" y="4469"/>
                      <a:pt x="2420445" y="0"/>
                      <a:pt x="2409196" y="0"/>
                    </a:cubicBezTo>
                    <a:close/>
                  </a:path>
                </a:pathLst>
              </a:custGeom>
              <a:solidFill>
                <a:srgbClr val="104557"/>
              </a:solidFill>
            </p:spPr>
          </p:sp>
          <p:sp>
            <p:nvSpPr>
              <p:cNvPr id="23" name="TextBox 23"/>
              <p:cNvSpPr txBox="1"/>
              <p:nvPr/>
            </p:nvSpPr>
            <p:spPr>
              <a:xfrm>
                <a:off x="0" y="-47625"/>
                <a:ext cx="2451613" cy="983505"/>
              </a:xfrm>
              <a:prstGeom prst="rect">
                <a:avLst/>
              </a:prstGeom>
            </p:spPr>
            <p:txBody>
              <a:bodyPr lIns="50800" tIns="50800" rIns="50800" bIns="50800" rtlCol="0" anchor="ctr"/>
              <a:lstStyle/>
              <a:p>
                <a:pPr marL="0" lvl="0" indent="0" algn="ctr" rtl="1">
                  <a:lnSpc>
                    <a:spcPts val="3499"/>
                  </a:lnSpc>
                </a:pPr>
                <a:endParaRPr/>
              </a:p>
            </p:txBody>
          </p:sp>
        </p:grpSp>
        <p:sp>
          <p:nvSpPr>
            <p:cNvPr id="24" name="Freeform 24"/>
            <p:cNvSpPr/>
            <p:nvPr/>
          </p:nvSpPr>
          <p:spPr>
            <a:xfrm rot="-5400000" flipH="1">
              <a:off x="10148324" y="490197"/>
              <a:ext cx="853134" cy="853134"/>
            </a:xfrm>
            <a:custGeom>
              <a:avLst/>
              <a:gdLst/>
              <a:ahLst/>
              <a:cxnLst/>
              <a:rect l="l" t="t" r="r" b="b"/>
              <a:pathLst>
                <a:path w="853134" h="853134">
                  <a:moveTo>
                    <a:pt x="853133" y="0"/>
                  </a:moveTo>
                  <a:lnTo>
                    <a:pt x="0" y="0"/>
                  </a:lnTo>
                  <a:lnTo>
                    <a:pt x="0" y="853133"/>
                  </a:lnTo>
                  <a:lnTo>
                    <a:pt x="853133" y="853133"/>
                  </a:lnTo>
                  <a:lnTo>
                    <a:pt x="853133"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5" name="TextBox 25"/>
            <p:cNvSpPr txBox="1"/>
            <p:nvPr/>
          </p:nvSpPr>
          <p:spPr>
            <a:xfrm>
              <a:off x="523589" y="1516176"/>
              <a:ext cx="10477868" cy="3249925"/>
            </a:xfrm>
            <a:prstGeom prst="rect">
              <a:avLst/>
            </a:prstGeom>
          </p:spPr>
          <p:txBody>
            <a:bodyPr lIns="0" tIns="0" rIns="0" bIns="0" rtlCol="0" anchor="t">
              <a:spAutoFit/>
            </a:bodyPr>
            <a:lstStyle/>
            <a:p>
              <a:pPr marL="0" lvl="0" indent="0" algn="r" rtl="1">
                <a:lnSpc>
                  <a:spcPts val="4908"/>
                </a:lnSpc>
              </a:pPr>
              <a:r>
                <a:rPr lang="ar-EG" sz="3506">
                  <a:solidFill>
                    <a:srgbClr val="FFFFFF"/>
                  </a:solidFill>
                  <a:latin typeface="Amiri"/>
                  <a:ea typeface="Amiri"/>
                  <a:cs typeface="Amiri"/>
                  <a:sym typeface="Amiri"/>
                  <a:rtl/>
                </a:rPr>
                <a:t>يسعى الكتاب إلى الانتقال من القراءة الآلية التي تُحوّل النص إلى مادة للتشريح الشكلي، نحو قراءة منتجة تُفعّل التفكير النقدي وتُعمّق التذوق الجمالي والإنساني للأدب.</a:t>
              </a:r>
            </a:p>
          </p:txBody>
        </p:sp>
        <p:sp>
          <p:nvSpPr>
            <p:cNvPr id="26" name="TextBox 26"/>
            <p:cNvSpPr txBox="1"/>
            <p:nvPr/>
          </p:nvSpPr>
          <p:spPr>
            <a:xfrm>
              <a:off x="1678448" y="526835"/>
              <a:ext cx="8145687" cy="869799"/>
            </a:xfrm>
            <a:prstGeom prst="rect">
              <a:avLst/>
            </a:prstGeom>
          </p:spPr>
          <p:txBody>
            <a:bodyPr lIns="0" tIns="0" rIns="0" bIns="0" rtlCol="0" anchor="t">
              <a:spAutoFit/>
            </a:bodyPr>
            <a:lstStyle/>
            <a:p>
              <a:pPr marL="0" lvl="0" indent="0" algn="r" rtl="1">
                <a:lnSpc>
                  <a:spcPts val="5518"/>
                </a:lnSpc>
              </a:pPr>
              <a:r>
                <a:rPr lang="ar-EG" sz="3941" b="1">
                  <a:solidFill>
                    <a:srgbClr val="FFFFFF"/>
                  </a:solidFill>
                  <a:latin typeface="Amiri Bold"/>
                  <a:ea typeface="Amiri Bold"/>
                  <a:cs typeface="Amiri Bold"/>
                  <a:sym typeface="Amiri Bold"/>
                  <a:rtl/>
                </a:rPr>
                <a:t>من القراءة الآلية إلى المنتجة</a:t>
              </a:r>
            </a:p>
          </p:txBody>
        </p:sp>
      </p:grpSp>
      <p:grpSp>
        <p:nvGrpSpPr>
          <p:cNvPr id="27" name="Group 27"/>
          <p:cNvGrpSpPr/>
          <p:nvPr/>
        </p:nvGrpSpPr>
        <p:grpSpPr>
          <a:xfrm>
            <a:off x="-8369506" y="-464710"/>
            <a:ext cx="19442003" cy="1415772"/>
            <a:chOff x="0" y="0"/>
            <a:chExt cx="4272790" cy="311146"/>
          </a:xfrm>
        </p:grpSpPr>
        <p:sp>
          <p:nvSpPr>
            <p:cNvPr id="28" name="Freeform 28"/>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29" name="TextBox 29"/>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grpSp>
        <p:nvGrpSpPr>
          <p:cNvPr id="30" name="Group 30"/>
          <p:cNvGrpSpPr/>
          <p:nvPr/>
        </p:nvGrpSpPr>
        <p:grpSpPr>
          <a:xfrm rot="-10800000">
            <a:off x="-1908450" y="8903392"/>
            <a:ext cx="17538287" cy="2091706"/>
            <a:chOff x="0" y="0"/>
            <a:chExt cx="3854408" cy="459697"/>
          </a:xfrm>
        </p:grpSpPr>
        <p:sp>
          <p:nvSpPr>
            <p:cNvPr id="31" name="Freeform 31"/>
            <p:cNvSpPr/>
            <p:nvPr/>
          </p:nvSpPr>
          <p:spPr>
            <a:xfrm>
              <a:off x="11296" y="0"/>
              <a:ext cx="3831817" cy="458191"/>
            </a:xfrm>
            <a:custGeom>
              <a:avLst/>
              <a:gdLst/>
              <a:ahLst/>
              <a:cxnLst/>
              <a:rect l="l" t="t" r="r" b="b"/>
              <a:pathLst>
                <a:path w="3831817" h="458191">
                  <a:moveTo>
                    <a:pt x="1903456" y="456726"/>
                  </a:moveTo>
                  <a:lnTo>
                    <a:pt x="1156" y="2970"/>
                  </a:lnTo>
                  <a:cubicBezTo>
                    <a:pt x="413" y="2793"/>
                    <a:pt x="-79" y="2088"/>
                    <a:pt x="10" y="1330"/>
                  </a:cubicBezTo>
                  <a:cubicBezTo>
                    <a:pt x="99" y="571"/>
                    <a:pt x="742" y="0"/>
                    <a:pt x="1505" y="0"/>
                  </a:cubicBezTo>
                  <a:lnTo>
                    <a:pt x="3830311" y="0"/>
                  </a:lnTo>
                  <a:cubicBezTo>
                    <a:pt x="3831074" y="0"/>
                    <a:pt x="3831717" y="571"/>
                    <a:pt x="3831806" y="1330"/>
                  </a:cubicBezTo>
                  <a:cubicBezTo>
                    <a:pt x="3831895" y="2088"/>
                    <a:pt x="3831403" y="2793"/>
                    <a:pt x="3830660" y="2970"/>
                  </a:cubicBezTo>
                  <a:lnTo>
                    <a:pt x="1928360" y="456726"/>
                  </a:lnTo>
                  <a:cubicBezTo>
                    <a:pt x="1920174" y="458679"/>
                    <a:pt x="1911642" y="458679"/>
                    <a:pt x="1903456" y="456726"/>
                  </a:cubicBezTo>
                  <a:close/>
                </a:path>
              </a:pathLst>
            </a:custGeom>
            <a:solidFill>
              <a:srgbClr val="1D748B"/>
            </a:solidFill>
          </p:spPr>
        </p:sp>
        <p:sp>
          <p:nvSpPr>
            <p:cNvPr id="32" name="TextBox 32"/>
            <p:cNvSpPr txBox="1"/>
            <p:nvPr/>
          </p:nvSpPr>
          <p:spPr>
            <a:xfrm>
              <a:off x="602251" y="4260"/>
              <a:ext cx="2649906" cy="242006"/>
            </a:xfrm>
            <a:prstGeom prst="rect">
              <a:avLst/>
            </a:prstGeom>
          </p:spPr>
          <p:txBody>
            <a:bodyPr lIns="50800" tIns="50800" rIns="50800" bIns="50800" rtlCol="0" anchor="ctr"/>
            <a:lstStyle/>
            <a:p>
              <a:pPr marL="0" lvl="0" indent="0" algn="ctr" rtl="1">
                <a:lnSpc>
                  <a:spcPts val="2659"/>
                </a:lnSpc>
              </a:pPr>
              <a:endParaRPr/>
            </a:p>
          </p:txBody>
        </p:sp>
      </p:grpSp>
      <p:grpSp>
        <p:nvGrpSpPr>
          <p:cNvPr id="33" name="Group 33"/>
          <p:cNvGrpSpPr/>
          <p:nvPr/>
        </p:nvGrpSpPr>
        <p:grpSpPr>
          <a:xfrm rot="-10800000">
            <a:off x="2922871" y="8903392"/>
            <a:ext cx="26896698" cy="2091706"/>
            <a:chOff x="0" y="0"/>
            <a:chExt cx="5911116" cy="459697"/>
          </a:xfrm>
        </p:grpSpPr>
        <p:sp>
          <p:nvSpPr>
            <p:cNvPr id="34" name="Freeform 34"/>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35" name="TextBox 35"/>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grpSp>
        <p:nvGrpSpPr>
          <p:cNvPr id="36" name="Group 36"/>
          <p:cNvGrpSpPr/>
          <p:nvPr/>
        </p:nvGrpSpPr>
        <p:grpSpPr>
          <a:xfrm rot="-10800000">
            <a:off x="-13448349" y="8817667"/>
            <a:ext cx="26896698" cy="2091706"/>
            <a:chOff x="0" y="0"/>
            <a:chExt cx="5911116" cy="459697"/>
          </a:xfrm>
        </p:grpSpPr>
        <p:sp>
          <p:nvSpPr>
            <p:cNvPr id="37" name="Freeform 37"/>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0B3D4D"/>
            </a:solidFill>
          </p:spPr>
        </p:sp>
        <p:sp>
          <p:nvSpPr>
            <p:cNvPr id="38" name="TextBox 38"/>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sp>
        <p:nvSpPr>
          <p:cNvPr id="39" name="Freeform 39"/>
          <p:cNvSpPr/>
          <p:nvPr/>
        </p:nvSpPr>
        <p:spPr>
          <a:xfrm>
            <a:off x="9572625" y="400786"/>
            <a:ext cx="798046" cy="226355"/>
          </a:xfrm>
          <a:custGeom>
            <a:avLst/>
            <a:gdLst/>
            <a:ahLst/>
            <a:cxnLst/>
            <a:rect l="l" t="t" r="r" b="b"/>
            <a:pathLst>
              <a:path w="798046" h="226355">
                <a:moveTo>
                  <a:pt x="0" y="0"/>
                </a:moveTo>
                <a:lnTo>
                  <a:pt x="798046" y="0"/>
                </a:lnTo>
                <a:lnTo>
                  <a:pt x="798046" y="226355"/>
                </a:lnTo>
                <a:lnTo>
                  <a:pt x="0" y="22635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a:off x="16686733" y="290638"/>
            <a:ext cx="513715" cy="513715"/>
          </a:xfrm>
          <a:custGeom>
            <a:avLst/>
            <a:gdLst/>
            <a:ahLst/>
            <a:cxnLst/>
            <a:rect l="l" t="t" r="r" b="b"/>
            <a:pathLst>
              <a:path w="513715" h="513715">
                <a:moveTo>
                  <a:pt x="0" y="0"/>
                </a:moveTo>
                <a:lnTo>
                  <a:pt x="513715" y="0"/>
                </a:lnTo>
                <a:lnTo>
                  <a:pt x="513715" y="513715"/>
                </a:lnTo>
                <a:lnTo>
                  <a:pt x="0" y="513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2196403" y="-3059124"/>
            <a:ext cx="3292227" cy="4010186"/>
            <a:chOff x="0" y="0"/>
            <a:chExt cx="867089" cy="1056181"/>
          </a:xfrm>
        </p:grpSpPr>
        <p:sp>
          <p:nvSpPr>
            <p:cNvPr id="5" name="Freeform 5"/>
            <p:cNvSpPr/>
            <p:nvPr/>
          </p:nvSpPr>
          <p:spPr>
            <a:xfrm>
              <a:off x="0" y="0"/>
              <a:ext cx="867089" cy="1056181"/>
            </a:xfrm>
            <a:custGeom>
              <a:avLst/>
              <a:gdLst/>
              <a:ahLst/>
              <a:cxnLst/>
              <a:rect l="l" t="t" r="r" b="b"/>
              <a:pathLst>
                <a:path w="867089" h="1056181">
                  <a:moveTo>
                    <a:pt x="777729" y="0"/>
                  </a:moveTo>
                  <a:lnTo>
                    <a:pt x="89360" y="0"/>
                  </a:lnTo>
                  <a:cubicBezTo>
                    <a:pt x="40008" y="0"/>
                    <a:pt x="0" y="40008"/>
                    <a:pt x="0" y="89360"/>
                  </a:cubicBezTo>
                  <a:lnTo>
                    <a:pt x="0" y="966821"/>
                  </a:lnTo>
                  <a:cubicBezTo>
                    <a:pt x="0" y="1016173"/>
                    <a:pt x="40008" y="1056181"/>
                    <a:pt x="89360" y="1056181"/>
                  </a:cubicBezTo>
                  <a:lnTo>
                    <a:pt x="777729" y="1056181"/>
                  </a:lnTo>
                  <a:cubicBezTo>
                    <a:pt x="827081" y="1056181"/>
                    <a:pt x="867089" y="1016173"/>
                    <a:pt x="867089" y="966821"/>
                  </a:cubicBezTo>
                  <a:lnTo>
                    <a:pt x="867089" y="89360"/>
                  </a:lnTo>
                  <a:cubicBezTo>
                    <a:pt x="867089" y="40008"/>
                    <a:pt x="827081" y="0"/>
                    <a:pt x="777729" y="0"/>
                  </a:cubicBezTo>
                  <a:close/>
                </a:path>
              </a:pathLst>
            </a:custGeom>
            <a:solidFill>
              <a:srgbClr val="0B3D4D"/>
            </a:solidFill>
          </p:spPr>
        </p:sp>
        <p:sp>
          <p:nvSpPr>
            <p:cNvPr id="6" name="TextBox 6"/>
            <p:cNvSpPr txBox="1"/>
            <p:nvPr/>
          </p:nvSpPr>
          <p:spPr>
            <a:xfrm>
              <a:off x="0" y="-28575"/>
              <a:ext cx="867089" cy="1084756"/>
            </a:xfrm>
            <a:prstGeom prst="rect">
              <a:avLst/>
            </a:prstGeom>
          </p:spPr>
          <p:txBody>
            <a:bodyPr lIns="50800" tIns="50800" rIns="50800" bIns="50800" rtlCol="0" anchor="ctr"/>
            <a:lstStyle/>
            <a:p>
              <a:pPr marL="0" lvl="0" indent="0" algn="ctr" rtl="1">
                <a:lnSpc>
                  <a:spcPts val="2659"/>
                </a:lnSpc>
              </a:pPr>
              <a:endParaRPr/>
            </a:p>
          </p:txBody>
        </p:sp>
      </p:grpSp>
      <p:grpSp>
        <p:nvGrpSpPr>
          <p:cNvPr id="7" name="Group 7"/>
          <p:cNvGrpSpPr/>
          <p:nvPr/>
        </p:nvGrpSpPr>
        <p:grpSpPr>
          <a:xfrm>
            <a:off x="-339058" y="-3489651"/>
            <a:ext cx="2139002" cy="7714617"/>
            <a:chOff x="0" y="0"/>
            <a:chExt cx="563358" cy="2031833"/>
          </a:xfrm>
        </p:grpSpPr>
        <p:sp>
          <p:nvSpPr>
            <p:cNvPr id="8" name="Freeform 8"/>
            <p:cNvSpPr/>
            <p:nvPr/>
          </p:nvSpPr>
          <p:spPr>
            <a:xfrm>
              <a:off x="0" y="0"/>
              <a:ext cx="563358" cy="2031833"/>
            </a:xfrm>
            <a:custGeom>
              <a:avLst/>
              <a:gdLst/>
              <a:ahLst/>
              <a:cxnLst/>
              <a:rect l="l" t="t" r="r" b="b"/>
              <a:pathLst>
                <a:path w="563358" h="2031833">
                  <a:moveTo>
                    <a:pt x="425821" y="0"/>
                  </a:moveTo>
                  <a:lnTo>
                    <a:pt x="137538" y="0"/>
                  </a:lnTo>
                  <a:cubicBezTo>
                    <a:pt x="61578" y="0"/>
                    <a:pt x="0" y="61578"/>
                    <a:pt x="0" y="137538"/>
                  </a:cubicBezTo>
                  <a:lnTo>
                    <a:pt x="0" y="1894296"/>
                  </a:lnTo>
                  <a:cubicBezTo>
                    <a:pt x="0" y="1970256"/>
                    <a:pt x="61578" y="2031833"/>
                    <a:pt x="137538" y="2031833"/>
                  </a:cubicBezTo>
                  <a:lnTo>
                    <a:pt x="425821" y="2031833"/>
                  </a:lnTo>
                  <a:cubicBezTo>
                    <a:pt x="501781" y="2031833"/>
                    <a:pt x="563358" y="1970256"/>
                    <a:pt x="563358" y="1894296"/>
                  </a:cubicBezTo>
                  <a:lnTo>
                    <a:pt x="563358" y="137538"/>
                  </a:lnTo>
                  <a:cubicBezTo>
                    <a:pt x="563358" y="61578"/>
                    <a:pt x="501781" y="0"/>
                    <a:pt x="425821" y="0"/>
                  </a:cubicBezTo>
                  <a:close/>
                </a:path>
              </a:pathLst>
            </a:custGeom>
            <a:solidFill>
              <a:srgbClr val="155164"/>
            </a:solidFill>
          </p:spPr>
        </p:sp>
        <p:sp>
          <p:nvSpPr>
            <p:cNvPr id="9" name="TextBox 9"/>
            <p:cNvSpPr txBox="1"/>
            <p:nvPr/>
          </p:nvSpPr>
          <p:spPr>
            <a:xfrm>
              <a:off x="0" y="-28575"/>
              <a:ext cx="563358" cy="2060408"/>
            </a:xfrm>
            <a:prstGeom prst="rect">
              <a:avLst/>
            </a:prstGeom>
          </p:spPr>
          <p:txBody>
            <a:bodyPr lIns="50800" tIns="50800" rIns="50800" bIns="50800" rtlCol="0" anchor="ctr"/>
            <a:lstStyle/>
            <a:p>
              <a:pPr marL="0" lvl="0" indent="0" algn="ctr" rtl="1">
                <a:lnSpc>
                  <a:spcPts val="2659"/>
                </a:lnSpc>
              </a:pPr>
              <a:endParaRPr/>
            </a:p>
          </p:txBody>
        </p:sp>
      </p:grpSp>
      <p:sp>
        <p:nvSpPr>
          <p:cNvPr id="10" name="Freeform 10"/>
          <p:cNvSpPr/>
          <p:nvPr/>
        </p:nvSpPr>
        <p:spPr>
          <a:xfrm flipH="1">
            <a:off x="1489307" y="694205"/>
            <a:ext cx="4706419" cy="4706419"/>
          </a:xfrm>
          <a:custGeom>
            <a:avLst/>
            <a:gdLst/>
            <a:ahLst/>
            <a:cxnLst/>
            <a:rect l="l" t="t" r="r" b="b"/>
            <a:pathLst>
              <a:path w="4706419" h="4706419">
                <a:moveTo>
                  <a:pt x="4706419" y="0"/>
                </a:moveTo>
                <a:lnTo>
                  <a:pt x="0" y="0"/>
                </a:lnTo>
                <a:lnTo>
                  <a:pt x="0" y="4706418"/>
                </a:lnTo>
                <a:lnTo>
                  <a:pt x="4706419" y="4706418"/>
                </a:lnTo>
                <a:lnTo>
                  <a:pt x="4706419" y="0"/>
                </a:lnTo>
                <a:close/>
              </a:path>
            </a:pathLst>
          </a:custGeom>
          <a:blipFill>
            <a:blip r:embed="rId5"/>
            <a:stretch>
              <a:fillRect/>
            </a:stretch>
          </a:blipFill>
        </p:spPr>
      </p:sp>
      <p:grpSp>
        <p:nvGrpSpPr>
          <p:cNvPr id="11" name="Group 11"/>
          <p:cNvGrpSpPr/>
          <p:nvPr/>
        </p:nvGrpSpPr>
        <p:grpSpPr>
          <a:xfrm>
            <a:off x="1087150" y="6392643"/>
            <a:ext cx="5313087" cy="5346532"/>
            <a:chOff x="0" y="0"/>
            <a:chExt cx="406400" cy="408958"/>
          </a:xfrm>
        </p:grpSpPr>
        <p:sp>
          <p:nvSpPr>
            <p:cNvPr id="12" name="Freeform 12"/>
            <p:cNvSpPr/>
            <p:nvPr/>
          </p:nvSpPr>
          <p:spPr>
            <a:xfrm>
              <a:off x="24378" y="0"/>
              <a:ext cx="357643" cy="408958"/>
            </a:xfrm>
            <a:custGeom>
              <a:avLst/>
              <a:gdLst/>
              <a:ahLst/>
              <a:cxnLst/>
              <a:rect l="l" t="t" r="r" b="b"/>
              <a:pathLst>
                <a:path w="357643" h="408958">
                  <a:moveTo>
                    <a:pt x="114708" y="0"/>
                  </a:moveTo>
                  <a:lnTo>
                    <a:pt x="39736" y="0"/>
                  </a:lnTo>
                  <a:cubicBezTo>
                    <a:pt x="25982" y="0"/>
                    <a:pt x="13207" y="7113"/>
                    <a:pt x="5961" y="18803"/>
                  </a:cubicBezTo>
                  <a:cubicBezTo>
                    <a:pt x="-1284" y="30494"/>
                    <a:pt x="-1969" y="45100"/>
                    <a:pt x="4151" y="57417"/>
                  </a:cubicBezTo>
                  <a:lnTo>
                    <a:pt x="150293" y="351541"/>
                  </a:lnTo>
                  <a:cubicBezTo>
                    <a:pt x="167770" y="386715"/>
                    <a:pt x="203659" y="408958"/>
                    <a:pt x="242936" y="408958"/>
                  </a:cubicBezTo>
                  <a:lnTo>
                    <a:pt x="317908" y="408958"/>
                  </a:lnTo>
                  <a:cubicBezTo>
                    <a:pt x="331662" y="408958"/>
                    <a:pt x="344437" y="401846"/>
                    <a:pt x="351683" y="390155"/>
                  </a:cubicBezTo>
                  <a:cubicBezTo>
                    <a:pt x="358928" y="378464"/>
                    <a:pt x="359613" y="363858"/>
                    <a:pt x="353493" y="351541"/>
                  </a:cubicBezTo>
                  <a:lnTo>
                    <a:pt x="207351" y="57417"/>
                  </a:lnTo>
                  <a:cubicBezTo>
                    <a:pt x="189874" y="22243"/>
                    <a:pt x="153985" y="0"/>
                    <a:pt x="114708" y="0"/>
                  </a:cubicBezTo>
                  <a:close/>
                </a:path>
              </a:pathLst>
            </a:custGeom>
            <a:solidFill>
              <a:srgbClr val="0B3D4D"/>
            </a:solidFill>
          </p:spPr>
        </p:sp>
        <p:sp>
          <p:nvSpPr>
            <p:cNvPr id="13" name="TextBox 13"/>
            <p:cNvSpPr txBox="1"/>
            <p:nvPr/>
          </p:nvSpPr>
          <p:spPr>
            <a:xfrm>
              <a:off x="101600" y="-28575"/>
              <a:ext cx="203200" cy="437533"/>
            </a:xfrm>
            <a:prstGeom prst="rect">
              <a:avLst/>
            </a:prstGeom>
          </p:spPr>
          <p:txBody>
            <a:bodyPr lIns="50800" tIns="50800" rIns="50800" bIns="50800" rtlCol="0" anchor="ctr"/>
            <a:lstStyle/>
            <a:p>
              <a:pPr marL="0" lvl="0" indent="0" algn="ctr" rtl="1">
                <a:lnSpc>
                  <a:spcPts val="2659"/>
                </a:lnSpc>
              </a:pPr>
              <a:endParaRPr/>
            </a:p>
          </p:txBody>
        </p:sp>
      </p:grpSp>
      <p:sp>
        <p:nvSpPr>
          <p:cNvPr id="14" name="Freeform 14"/>
          <p:cNvSpPr/>
          <p:nvPr/>
        </p:nvSpPr>
        <p:spPr>
          <a:xfrm flipH="1">
            <a:off x="196724" y="4397962"/>
            <a:ext cx="2166390" cy="2166390"/>
          </a:xfrm>
          <a:custGeom>
            <a:avLst/>
            <a:gdLst/>
            <a:ahLst/>
            <a:cxnLst/>
            <a:rect l="l" t="t" r="r" b="b"/>
            <a:pathLst>
              <a:path w="2166390" h="2166390">
                <a:moveTo>
                  <a:pt x="2166390" y="0"/>
                </a:moveTo>
                <a:lnTo>
                  <a:pt x="0" y="0"/>
                </a:lnTo>
                <a:lnTo>
                  <a:pt x="0" y="2166390"/>
                </a:lnTo>
                <a:lnTo>
                  <a:pt x="2166390" y="2166390"/>
                </a:lnTo>
                <a:lnTo>
                  <a:pt x="2166390" y="0"/>
                </a:lnTo>
                <a:close/>
              </a:path>
            </a:pathLst>
          </a:custGeom>
          <a:blipFill>
            <a:blip r:embed="rId5"/>
            <a:stretch>
              <a:fillRect/>
            </a:stretch>
          </a:blipFill>
        </p:spPr>
      </p:sp>
      <p:grpSp>
        <p:nvGrpSpPr>
          <p:cNvPr id="15" name="Group 15"/>
          <p:cNvGrpSpPr/>
          <p:nvPr/>
        </p:nvGrpSpPr>
        <p:grpSpPr>
          <a:xfrm>
            <a:off x="385762" y="1179662"/>
            <a:ext cx="5251108" cy="5246370"/>
            <a:chOff x="0" y="0"/>
            <a:chExt cx="1396176" cy="1394916"/>
          </a:xfrm>
        </p:grpSpPr>
        <p:sp>
          <p:nvSpPr>
            <p:cNvPr id="16" name="Freeform 16"/>
            <p:cNvSpPr/>
            <p:nvPr/>
          </p:nvSpPr>
          <p:spPr>
            <a:xfrm>
              <a:off x="0" y="0"/>
              <a:ext cx="1396176" cy="1394916"/>
            </a:xfrm>
            <a:custGeom>
              <a:avLst/>
              <a:gdLst/>
              <a:ahLst/>
              <a:cxnLst/>
              <a:rect l="l" t="t" r="r" b="b"/>
              <a:pathLst>
                <a:path w="1396176" h="1394916">
                  <a:moveTo>
                    <a:pt x="434744" y="733104"/>
                  </a:moveTo>
                  <a:lnTo>
                    <a:pt x="434744" y="160633"/>
                  </a:lnTo>
                  <a:cubicBezTo>
                    <a:pt x="434744" y="71918"/>
                    <a:pt x="506662" y="0"/>
                    <a:pt x="595377" y="0"/>
                  </a:cubicBezTo>
                  <a:lnTo>
                    <a:pt x="1235542" y="0"/>
                  </a:lnTo>
                  <a:cubicBezTo>
                    <a:pt x="1324257" y="1"/>
                    <a:pt x="1396175" y="71918"/>
                    <a:pt x="1396176" y="160633"/>
                  </a:cubicBezTo>
                  <a:lnTo>
                    <a:pt x="1396176" y="800797"/>
                  </a:lnTo>
                  <a:cubicBezTo>
                    <a:pt x="1396175" y="889512"/>
                    <a:pt x="1324257" y="961430"/>
                    <a:pt x="1235542" y="961431"/>
                  </a:cubicBezTo>
                  <a:lnTo>
                    <a:pt x="661812" y="961431"/>
                  </a:lnTo>
                  <a:cubicBezTo>
                    <a:pt x="573097" y="961431"/>
                    <a:pt x="501179" y="1033349"/>
                    <a:pt x="501179" y="1122064"/>
                  </a:cubicBezTo>
                  <a:lnTo>
                    <a:pt x="501179" y="1234283"/>
                  </a:lnTo>
                  <a:cubicBezTo>
                    <a:pt x="501179" y="1322995"/>
                    <a:pt x="429265" y="1394912"/>
                    <a:pt x="340552" y="1394916"/>
                  </a:cubicBezTo>
                  <a:lnTo>
                    <a:pt x="160633" y="1394916"/>
                  </a:lnTo>
                  <a:cubicBezTo>
                    <a:pt x="71918" y="1394915"/>
                    <a:pt x="1" y="1322998"/>
                    <a:pt x="0" y="1234283"/>
                  </a:cubicBezTo>
                  <a:lnTo>
                    <a:pt x="0" y="1054371"/>
                  </a:lnTo>
                  <a:cubicBezTo>
                    <a:pt x="0" y="965655"/>
                    <a:pt x="71918" y="893737"/>
                    <a:pt x="160633" y="893737"/>
                  </a:cubicBezTo>
                  <a:lnTo>
                    <a:pt x="274110" y="893737"/>
                  </a:lnTo>
                  <a:cubicBezTo>
                    <a:pt x="362826" y="893737"/>
                    <a:pt x="434744" y="821819"/>
                    <a:pt x="434744" y="733104"/>
                  </a:cubicBezTo>
                  <a:close/>
                </a:path>
              </a:pathLst>
            </a:custGeom>
            <a:blipFill>
              <a:blip r:embed="rId6"/>
              <a:stretch>
                <a:fillRect t="-45" b="-45"/>
              </a:stretch>
            </a:blipFill>
            <a:ln w="38100" cap="sq">
              <a:solidFill>
                <a:srgbClr val="0B3D4D"/>
              </a:solidFill>
              <a:prstDash val="solid"/>
              <a:miter/>
            </a:ln>
          </p:spPr>
        </p:sp>
      </p:grpSp>
      <p:grpSp>
        <p:nvGrpSpPr>
          <p:cNvPr id="17" name="Group 17"/>
          <p:cNvGrpSpPr/>
          <p:nvPr/>
        </p:nvGrpSpPr>
        <p:grpSpPr>
          <a:xfrm>
            <a:off x="-4021427" y="6564352"/>
            <a:ext cx="10217153" cy="7340925"/>
            <a:chOff x="0" y="0"/>
            <a:chExt cx="569191" cy="408958"/>
          </a:xfrm>
        </p:grpSpPr>
        <p:sp>
          <p:nvSpPr>
            <p:cNvPr id="18" name="Freeform 18"/>
            <p:cNvSpPr/>
            <p:nvPr/>
          </p:nvSpPr>
          <p:spPr>
            <a:xfrm>
              <a:off x="12677" y="0"/>
              <a:ext cx="543837" cy="408958"/>
            </a:xfrm>
            <a:custGeom>
              <a:avLst/>
              <a:gdLst/>
              <a:ahLst/>
              <a:cxnLst/>
              <a:rect l="l" t="t" r="r" b="b"/>
              <a:pathLst>
                <a:path w="543837" h="408958">
                  <a:moveTo>
                    <a:pt x="319974" y="0"/>
                  </a:moveTo>
                  <a:lnTo>
                    <a:pt x="20663" y="0"/>
                  </a:lnTo>
                  <a:cubicBezTo>
                    <a:pt x="13511" y="0"/>
                    <a:pt x="6868" y="3699"/>
                    <a:pt x="3100" y="9778"/>
                  </a:cubicBezTo>
                  <a:cubicBezTo>
                    <a:pt x="-668" y="15857"/>
                    <a:pt x="-1024" y="23453"/>
                    <a:pt x="2159" y="29858"/>
                  </a:cubicBezTo>
                  <a:lnTo>
                    <a:pt x="175687" y="379100"/>
                  </a:lnTo>
                  <a:cubicBezTo>
                    <a:pt x="184776" y="397392"/>
                    <a:pt x="203439" y="408958"/>
                    <a:pt x="223863" y="408958"/>
                  </a:cubicBezTo>
                  <a:lnTo>
                    <a:pt x="523174" y="408958"/>
                  </a:lnTo>
                  <a:cubicBezTo>
                    <a:pt x="530326" y="408958"/>
                    <a:pt x="536969" y="405260"/>
                    <a:pt x="540737" y="399180"/>
                  </a:cubicBezTo>
                  <a:cubicBezTo>
                    <a:pt x="544505" y="393101"/>
                    <a:pt x="544861" y="385506"/>
                    <a:pt x="541679" y="379100"/>
                  </a:cubicBezTo>
                  <a:lnTo>
                    <a:pt x="368150" y="29858"/>
                  </a:lnTo>
                  <a:cubicBezTo>
                    <a:pt x="359061" y="11567"/>
                    <a:pt x="340398" y="0"/>
                    <a:pt x="319974" y="0"/>
                  </a:cubicBezTo>
                  <a:close/>
                </a:path>
              </a:pathLst>
            </a:custGeom>
            <a:solidFill>
              <a:srgbClr val="FFFFFF"/>
            </a:solidFill>
          </p:spPr>
        </p:sp>
        <p:sp>
          <p:nvSpPr>
            <p:cNvPr id="19" name="TextBox 19"/>
            <p:cNvSpPr txBox="1"/>
            <p:nvPr/>
          </p:nvSpPr>
          <p:spPr>
            <a:xfrm>
              <a:off x="101600" y="-28575"/>
              <a:ext cx="365991" cy="437533"/>
            </a:xfrm>
            <a:prstGeom prst="rect">
              <a:avLst/>
            </a:prstGeom>
          </p:spPr>
          <p:txBody>
            <a:bodyPr lIns="50800" tIns="50800" rIns="50800" bIns="50800" rtlCol="0" anchor="ctr"/>
            <a:lstStyle/>
            <a:p>
              <a:pPr marL="0" lvl="0" indent="0" algn="ctr" rtl="1">
                <a:lnSpc>
                  <a:spcPts val="2659"/>
                </a:lnSpc>
              </a:pPr>
              <a:endParaRPr/>
            </a:p>
          </p:txBody>
        </p:sp>
      </p:grpSp>
      <p:grpSp>
        <p:nvGrpSpPr>
          <p:cNvPr id="20" name="Group 20"/>
          <p:cNvGrpSpPr/>
          <p:nvPr/>
        </p:nvGrpSpPr>
        <p:grpSpPr>
          <a:xfrm>
            <a:off x="-4911853" y="6392643"/>
            <a:ext cx="10217153" cy="7340925"/>
            <a:chOff x="0" y="0"/>
            <a:chExt cx="569191" cy="408958"/>
          </a:xfrm>
        </p:grpSpPr>
        <p:sp>
          <p:nvSpPr>
            <p:cNvPr id="21" name="Freeform 21"/>
            <p:cNvSpPr/>
            <p:nvPr/>
          </p:nvSpPr>
          <p:spPr>
            <a:xfrm>
              <a:off x="12677" y="0"/>
              <a:ext cx="543837" cy="408958"/>
            </a:xfrm>
            <a:custGeom>
              <a:avLst/>
              <a:gdLst/>
              <a:ahLst/>
              <a:cxnLst/>
              <a:rect l="l" t="t" r="r" b="b"/>
              <a:pathLst>
                <a:path w="543837" h="408958">
                  <a:moveTo>
                    <a:pt x="319974" y="0"/>
                  </a:moveTo>
                  <a:lnTo>
                    <a:pt x="20663" y="0"/>
                  </a:lnTo>
                  <a:cubicBezTo>
                    <a:pt x="13511" y="0"/>
                    <a:pt x="6868" y="3699"/>
                    <a:pt x="3100" y="9778"/>
                  </a:cubicBezTo>
                  <a:cubicBezTo>
                    <a:pt x="-668" y="15857"/>
                    <a:pt x="-1024" y="23453"/>
                    <a:pt x="2159" y="29858"/>
                  </a:cubicBezTo>
                  <a:lnTo>
                    <a:pt x="175687" y="379100"/>
                  </a:lnTo>
                  <a:cubicBezTo>
                    <a:pt x="184776" y="397392"/>
                    <a:pt x="203439" y="408958"/>
                    <a:pt x="223863" y="408958"/>
                  </a:cubicBezTo>
                  <a:lnTo>
                    <a:pt x="523174" y="408958"/>
                  </a:lnTo>
                  <a:cubicBezTo>
                    <a:pt x="530326" y="408958"/>
                    <a:pt x="536969" y="405260"/>
                    <a:pt x="540737" y="399180"/>
                  </a:cubicBezTo>
                  <a:cubicBezTo>
                    <a:pt x="544505" y="393101"/>
                    <a:pt x="544861" y="385506"/>
                    <a:pt x="541679" y="379100"/>
                  </a:cubicBezTo>
                  <a:lnTo>
                    <a:pt x="368150" y="29858"/>
                  </a:lnTo>
                  <a:cubicBezTo>
                    <a:pt x="359061" y="11567"/>
                    <a:pt x="340398" y="0"/>
                    <a:pt x="319974" y="0"/>
                  </a:cubicBezTo>
                  <a:close/>
                </a:path>
              </a:pathLst>
            </a:custGeom>
            <a:solidFill>
              <a:srgbClr val="155164"/>
            </a:solidFill>
          </p:spPr>
        </p:sp>
        <p:sp>
          <p:nvSpPr>
            <p:cNvPr id="22" name="TextBox 22"/>
            <p:cNvSpPr txBox="1"/>
            <p:nvPr/>
          </p:nvSpPr>
          <p:spPr>
            <a:xfrm>
              <a:off x="101600" y="-28575"/>
              <a:ext cx="365991" cy="437533"/>
            </a:xfrm>
            <a:prstGeom prst="rect">
              <a:avLst/>
            </a:prstGeom>
          </p:spPr>
          <p:txBody>
            <a:bodyPr lIns="50800" tIns="50800" rIns="50800" bIns="50800" rtlCol="0" anchor="ctr"/>
            <a:lstStyle/>
            <a:p>
              <a:pPr marL="0" lvl="0" indent="0" algn="ctr" rtl="1">
                <a:lnSpc>
                  <a:spcPts val="2659"/>
                </a:lnSpc>
              </a:pPr>
              <a:endParaRPr/>
            </a:p>
          </p:txBody>
        </p:sp>
      </p:grpSp>
      <p:sp>
        <p:nvSpPr>
          <p:cNvPr id="23" name="Freeform 23"/>
          <p:cNvSpPr/>
          <p:nvPr/>
        </p:nvSpPr>
        <p:spPr>
          <a:xfrm>
            <a:off x="7970901" y="400786"/>
            <a:ext cx="1034490" cy="293419"/>
          </a:xfrm>
          <a:custGeom>
            <a:avLst/>
            <a:gdLst/>
            <a:ahLst/>
            <a:cxnLst/>
            <a:rect l="l" t="t" r="r" b="b"/>
            <a:pathLst>
              <a:path w="1034490" h="293419">
                <a:moveTo>
                  <a:pt x="0" y="0"/>
                </a:moveTo>
                <a:lnTo>
                  <a:pt x="1034489" y="0"/>
                </a:lnTo>
                <a:lnTo>
                  <a:pt x="1034489" y="293419"/>
                </a:lnTo>
                <a:lnTo>
                  <a:pt x="0" y="29341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4" name="Group 24"/>
          <p:cNvGrpSpPr/>
          <p:nvPr/>
        </p:nvGrpSpPr>
        <p:grpSpPr>
          <a:xfrm rot="2841773">
            <a:off x="16848198" y="4301250"/>
            <a:ext cx="803374" cy="9145654"/>
            <a:chOff x="0" y="0"/>
            <a:chExt cx="165303" cy="1881822"/>
          </a:xfrm>
        </p:grpSpPr>
        <p:sp>
          <p:nvSpPr>
            <p:cNvPr id="25" name="Freeform 25"/>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C9DEEF"/>
            </a:solidFill>
          </p:spPr>
        </p:sp>
        <p:sp>
          <p:nvSpPr>
            <p:cNvPr id="26" name="TextBox 26"/>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sp>
        <p:nvSpPr>
          <p:cNvPr id="27" name="Freeform 27"/>
          <p:cNvSpPr/>
          <p:nvPr/>
        </p:nvSpPr>
        <p:spPr>
          <a:xfrm flipH="1">
            <a:off x="17200448" y="1302359"/>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9">
              <a:alphaModFix amt="9999"/>
              <a:extLst>
                <a:ext uri="{96DAC541-7B7A-43D3-8B79-37D633B846F1}">
                  <asvg:svgBlip xmlns:asvg="http://schemas.microsoft.com/office/drawing/2016/SVG/main" r:embed="rId10"/>
                </a:ext>
              </a:extLst>
            </a:blip>
            <a:stretch>
              <a:fillRect/>
            </a:stretch>
          </a:blipFill>
        </p:spPr>
      </p:sp>
      <p:sp>
        <p:nvSpPr>
          <p:cNvPr id="28" name="Freeform 28"/>
          <p:cNvSpPr/>
          <p:nvPr/>
        </p:nvSpPr>
        <p:spPr>
          <a:xfrm flipH="1">
            <a:off x="7075245" y="7514400"/>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9">
              <a:alphaModFix amt="9999"/>
              <a:extLst>
                <a:ext uri="{96DAC541-7B7A-43D3-8B79-37D633B846F1}">
                  <asvg:svgBlip xmlns:asvg="http://schemas.microsoft.com/office/drawing/2016/SVG/main" r:embed="rId10"/>
                </a:ext>
              </a:extLst>
            </a:blip>
            <a:stretch>
              <a:fillRect/>
            </a:stretch>
          </a:blipFill>
        </p:spPr>
      </p:sp>
      <p:grpSp>
        <p:nvGrpSpPr>
          <p:cNvPr id="29" name="Group 29"/>
          <p:cNvGrpSpPr/>
          <p:nvPr/>
        </p:nvGrpSpPr>
        <p:grpSpPr>
          <a:xfrm>
            <a:off x="13388475" y="9379160"/>
            <a:ext cx="3878330" cy="1367891"/>
            <a:chOff x="0" y="0"/>
            <a:chExt cx="523736" cy="184722"/>
          </a:xfrm>
        </p:grpSpPr>
        <p:sp>
          <p:nvSpPr>
            <p:cNvPr id="30" name="Freeform 30"/>
            <p:cNvSpPr/>
            <p:nvPr/>
          </p:nvSpPr>
          <p:spPr>
            <a:xfrm>
              <a:off x="9796" y="0"/>
              <a:ext cx="504145" cy="184722"/>
            </a:xfrm>
            <a:custGeom>
              <a:avLst/>
              <a:gdLst/>
              <a:ahLst/>
              <a:cxnLst/>
              <a:rect l="l" t="t" r="r" b="b"/>
              <a:pathLst>
                <a:path w="504145" h="184722">
                  <a:moveTo>
                    <a:pt x="209374" y="0"/>
                  </a:moveTo>
                  <a:lnTo>
                    <a:pt x="497970" y="0"/>
                  </a:lnTo>
                  <a:cubicBezTo>
                    <a:pt x="500521" y="0"/>
                    <a:pt x="502809" y="1569"/>
                    <a:pt x="503729" y="3948"/>
                  </a:cubicBezTo>
                  <a:cubicBezTo>
                    <a:pt x="504648" y="6327"/>
                    <a:pt x="504010" y="9026"/>
                    <a:pt x="502123" y="10742"/>
                  </a:cubicBezTo>
                  <a:lnTo>
                    <a:pt x="322556" y="173980"/>
                  </a:lnTo>
                  <a:cubicBezTo>
                    <a:pt x="314953" y="180892"/>
                    <a:pt x="305046" y="184722"/>
                    <a:pt x="294770" y="184722"/>
                  </a:cubicBezTo>
                  <a:lnTo>
                    <a:pt x="6174" y="184722"/>
                  </a:lnTo>
                  <a:cubicBezTo>
                    <a:pt x="3623" y="184722"/>
                    <a:pt x="1335" y="183154"/>
                    <a:pt x="415" y="180774"/>
                  </a:cubicBezTo>
                  <a:cubicBezTo>
                    <a:pt x="-505" y="178395"/>
                    <a:pt x="133" y="175696"/>
                    <a:pt x="2021" y="173980"/>
                  </a:cubicBezTo>
                  <a:lnTo>
                    <a:pt x="181587" y="10742"/>
                  </a:lnTo>
                  <a:cubicBezTo>
                    <a:pt x="189191" y="3830"/>
                    <a:pt x="199098" y="0"/>
                    <a:pt x="209374" y="0"/>
                  </a:cubicBezTo>
                  <a:close/>
                </a:path>
              </a:pathLst>
            </a:custGeom>
            <a:solidFill>
              <a:srgbClr val="0B3D4D"/>
            </a:solidFill>
          </p:spPr>
        </p:sp>
        <p:sp>
          <p:nvSpPr>
            <p:cNvPr id="31" name="TextBox 31"/>
            <p:cNvSpPr txBox="1"/>
            <p:nvPr/>
          </p:nvSpPr>
          <p:spPr>
            <a:xfrm>
              <a:off x="101600" y="-28575"/>
              <a:ext cx="320536" cy="213297"/>
            </a:xfrm>
            <a:prstGeom prst="rect">
              <a:avLst/>
            </a:prstGeom>
          </p:spPr>
          <p:txBody>
            <a:bodyPr lIns="50800" tIns="50800" rIns="50800" bIns="50800" rtlCol="0" anchor="ctr"/>
            <a:lstStyle/>
            <a:p>
              <a:pPr marL="0" lvl="0" indent="0" algn="ctr" rtl="1">
                <a:lnSpc>
                  <a:spcPts val="2659"/>
                </a:lnSpc>
              </a:pPr>
              <a:endParaRPr/>
            </a:p>
          </p:txBody>
        </p:sp>
      </p:grpSp>
      <p:grpSp>
        <p:nvGrpSpPr>
          <p:cNvPr id="32" name="Group 32"/>
          <p:cNvGrpSpPr/>
          <p:nvPr/>
        </p:nvGrpSpPr>
        <p:grpSpPr>
          <a:xfrm>
            <a:off x="13585187" y="9869067"/>
            <a:ext cx="4702813" cy="1103346"/>
            <a:chOff x="0" y="0"/>
            <a:chExt cx="787344" cy="184722"/>
          </a:xfrm>
        </p:grpSpPr>
        <p:sp>
          <p:nvSpPr>
            <p:cNvPr id="33" name="Freeform 33"/>
            <p:cNvSpPr/>
            <p:nvPr/>
          </p:nvSpPr>
          <p:spPr>
            <a:xfrm>
              <a:off x="16156" y="0"/>
              <a:ext cx="755031" cy="184722"/>
            </a:xfrm>
            <a:custGeom>
              <a:avLst/>
              <a:gdLst/>
              <a:ahLst/>
              <a:cxnLst/>
              <a:rect l="l" t="t" r="r" b="b"/>
              <a:pathLst>
                <a:path w="755031" h="184722">
                  <a:moveTo>
                    <a:pt x="213384" y="0"/>
                  </a:moveTo>
                  <a:lnTo>
                    <a:pt x="744848" y="0"/>
                  </a:lnTo>
                  <a:cubicBezTo>
                    <a:pt x="749055" y="0"/>
                    <a:pt x="752829" y="2587"/>
                    <a:pt x="754346" y="6511"/>
                  </a:cubicBezTo>
                  <a:cubicBezTo>
                    <a:pt x="755863" y="10435"/>
                    <a:pt x="754811" y="14888"/>
                    <a:pt x="751698" y="17718"/>
                  </a:cubicBezTo>
                  <a:lnTo>
                    <a:pt x="587478" y="167004"/>
                  </a:lnTo>
                  <a:cubicBezTo>
                    <a:pt x="574937" y="178405"/>
                    <a:pt x="558597" y="184722"/>
                    <a:pt x="541648" y="184722"/>
                  </a:cubicBezTo>
                  <a:lnTo>
                    <a:pt x="10184" y="184722"/>
                  </a:lnTo>
                  <a:cubicBezTo>
                    <a:pt x="5977" y="184722"/>
                    <a:pt x="2203" y="182135"/>
                    <a:pt x="686" y="178211"/>
                  </a:cubicBezTo>
                  <a:cubicBezTo>
                    <a:pt x="-831" y="174287"/>
                    <a:pt x="221" y="169834"/>
                    <a:pt x="3334" y="167004"/>
                  </a:cubicBezTo>
                  <a:lnTo>
                    <a:pt x="167554" y="17718"/>
                  </a:lnTo>
                  <a:cubicBezTo>
                    <a:pt x="180095" y="6317"/>
                    <a:pt x="196435" y="0"/>
                    <a:pt x="213384" y="0"/>
                  </a:cubicBezTo>
                  <a:close/>
                </a:path>
              </a:pathLst>
            </a:custGeom>
            <a:solidFill>
              <a:srgbClr val="1D748B"/>
            </a:solidFill>
          </p:spPr>
        </p:sp>
        <p:sp>
          <p:nvSpPr>
            <p:cNvPr id="34" name="TextBox 34"/>
            <p:cNvSpPr txBox="1"/>
            <p:nvPr/>
          </p:nvSpPr>
          <p:spPr>
            <a:xfrm>
              <a:off x="101600" y="-28575"/>
              <a:ext cx="584144" cy="213297"/>
            </a:xfrm>
            <a:prstGeom prst="rect">
              <a:avLst/>
            </a:prstGeom>
          </p:spPr>
          <p:txBody>
            <a:bodyPr lIns="50800" tIns="50800" rIns="50800" bIns="50800" rtlCol="0" anchor="ctr"/>
            <a:lstStyle/>
            <a:p>
              <a:pPr marL="0" lvl="0" indent="0" algn="ctr" rtl="1">
                <a:lnSpc>
                  <a:spcPts val="2659"/>
                </a:lnSpc>
              </a:pPr>
              <a:endParaRPr/>
            </a:p>
          </p:txBody>
        </p:sp>
      </p:grpSp>
      <p:grpSp>
        <p:nvGrpSpPr>
          <p:cNvPr id="35" name="Group 35"/>
          <p:cNvGrpSpPr/>
          <p:nvPr/>
        </p:nvGrpSpPr>
        <p:grpSpPr>
          <a:xfrm rot="2841773">
            <a:off x="17725964" y="5081452"/>
            <a:ext cx="1587703" cy="9145654"/>
            <a:chOff x="0" y="0"/>
            <a:chExt cx="326688" cy="1881822"/>
          </a:xfrm>
        </p:grpSpPr>
        <p:sp>
          <p:nvSpPr>
            <p:cNvPr id="36" name="Freeform 36"/>
            <p:cNvSpPr/>
            <p:nvPr/>
          </p:nvSpPr>
          <p:spPr>
            <a:xfrm>
              <a:off x="0" y="0"/>
              <a:ext cx="326688" cy="1881822"/>
            </a:xfrm>
            <a:custGeom>
              <a:avLst/>
              <a:gdLst/>
              <a:ahLst/>
              <a:cxnLst/>
              <a:rect l="l" t="t" r="r" b="b"/>
              <a:pathLst>
                <a:path w="326688" h="1881822">
                  <a:moveTo>
                    <a:pt x="326688" y="0"/>
                  </a:moveTo>
                  <a:lnTo>
                    <a:pt x="0" y="0"/>
                  </a:lnTo>
                  <a:lnTo>
                    <a:pt x="0" y="1881822"/>
                  </a:lnTo>
                  <a:lnTo>
                    <a:pt x="326688" y="1881822"/>
                  </a:lnTo>
                  <a:close/>
                </a:path>
              </a:pathLst>
            </a:custGeom>
            <a:solidFill>
              <a:srgbClr val="0B3D4D"/>
            </a:solidFill>
          </p:spPr>
        </p:sp>
        <p:sp>
          <p:nvSpPr>
            <p:cNvPr id="37" name="TextBox 37"/>
            <p:cNvSpPr txBox="1"/>
            <p:nvPr/>
          </p:nvSpPr>
          <p:spPr>
            <a:xfrm>
              <a:off x="0" y="-28575"/>
              <a:ext cx="326688" cy="1910397"/>
            </a:xfrm>
            <a:prstGeom prst="rect">
              <a:avLst/>
            </a:prstGeom>
          </p:spPr>
          <p:txBody>
            <a:bodyPr lIns="50800" tIns="50800" rIns="50800" bIns="50800" rtlCol="0" anchor="ctr"/>
            <a:lstStyle/>
            <a:p>
              <a:pPr marL="0" lvl="0" indent="0" algn="ctr" rtl="1">
                <a:lnSpc>
                  <a:spcPts val="2659"/>
                </a:lnSpc>
              </a:pPr>
              <a:endParaRPr/>
            </a:p>
          </p:txBody>
        </p:sp>
      </p:grpSp>
      <p:grpSp>
        <p:nvGrpSpPr>
          <p:cNvPr id="38" name="Group 38"/>
          <p:cNvGrpSpPr/>
          <p:nvPr/>
        </p:nvGrpSpPr>
        <p:grpSpPr>
          <a:xfrm rot="2841773">
            <a:off x="18824014" y="4301250"/>
            <a:ext cx="803374" cy="9145654"/>
            <a:chOff x="0" y="0"/>
            <a:chExt cx="165303" cy="1881822"/>
          </a:xfrm>
        </p:grpSpPr>
        <p:sp>
          <p:nvSpPr>
            <p:cNvPr id="39" name="Freeform 39"/>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1D748B"/>
            </a:solidFill>
          </p:spPr>
        </p:sp>
        <p:sp>
          <p:nvSpPr>
            <p:cNvPr id="40" name="TextBox 40"/>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sp>
        <p:nvSpPr>
          <p:cNvPr id="41" name="TextBox 41"/>
          <p:cNvSpPr txBox="1"/>
          <p:nvPr/>
        </p:nvSpPr>
        <p:spPr>
          <a:xfrm>
            <a:off x="9405440" y="313742"/>
            <a:ext cx="6792372" cy="714958"/>
          </a:xfrm>
          <a:prstGeom prst="rect">
            <a:avLst/>
          </a:prstGeom>
        </p:spPr>
        <p:txBody>
          <a:bodyPr lIns="0" tIns="0" rIns="0" bIns="0" rtlCol="0" anchor="t">
            <a:spAutoFit/>
          </a:bodyPr>
          <a:lstStyle/>
          <a:p>
            <a:pPr marL="0" lvl="0" indent="0" algn="r" rtl="1">
              <a:lnSpc>
                <a:spcPts val="5272"/>
              </a:lnSpc>
            </a:pPr>
            <a:r>
              <a:rPr lang="ar-EG" sz="5272" b="1">
                <a:solidFill>
                  <a:srgbClr val="0B3D4D"/>
                </a:solidFill>
                <a:latin typeface="Siwa Bold"/>
                <a:ea typeface="Siwa Bold"/>
                <a:cs typeface="Siwa Bold"/>
                <a:sym typeface="Siwa Bold"/>
                <a:rtl/>
              </a:rPr>
              <a:t>موقفنا الشخصي العام</a:t>
            </a:r>
          </a:p>
        </p:txBody>
      </p:sp>
      <p:sp>
        <p:nvSpPr>
          <p:cNvPr id="42" name="TextBox 42"/>
          <p:cNvSpPr txBox="1"/>
          <p:nvPr/>
        </p:nvSpPr>
        <p:spPr>
          <a:xfrm>
            <a:off x="6195726" y="988321"/>
            <a:ext cx="11242847" cy="3988011"/>
          </a:xfrm>
          <a:prstGeom prst="rect">
            <a:avLst/>
          </a:prstGeom>
        </p:spPr>
        <p:txBody>
          <a:bodyPr lIns="0" tIns="0" rIns="0" bIns="0" rtlCol="0" anchor="t">
            <a:spAutoFit/>
          </a:bodyPr>
          <a:lstStyle/>
          <a:p>
            <a:pPr marL="0" lvl="0" indent="0" algn="just" rtl="1">
              <a:lnSpc>
                <a:spcPts val="8121"/>
              </a:lnSpc>
            </a:pPr>
            <a:r>
              <a:rPr lang="ar-EG" sz="3248" b="1">
                <a:solidFill>
                  <a:srgbClr val="000000"/>
                </a:solidFill>
                <a:latin typeface="Amiri Bold"/>
                <a:ea typeface="Amiri Bold"/>
                <a:cs typeface="Amiri Bold"/>
                <a:sym typeface="Amiri Bold"/>
                <a:rtl/>
              </a:rPr>
              <a:t>نرى أن كتاب "المدرس البليغ" يمثل مشروعاً إصلاحياً طموحاً، يمتلك قوة تشخيصية كبيرة في رصد أزمة تدريس الأدب وتشخيص إخفاقات القراءة المنهجية. فالمؤلف الدكتور محمد بازي يطرح رؤية متكاملة تنبثق من وعي عميق بواقع المؤسسة التعليمية وتحدياتها البنيوية والمنهجية.</a:t>
            </a:r>
          </a:p>
        </p:txBody>
      </p:sp>
      <p:sp>
        <p:nvSpPr>
          <p:cNvPr id="43" name="TextBox 43"/>
          <p:cNvSpPr txBox="1"/>
          <p:nvPr/>
        </p:nvSpPr>
        <p:spPr>
          <a:xfrm>
            <a:off x="5874996" y="5379185"/>
            <a:ext cx="11563577" cy="3595858"/>
          </a:xfrm>
          <a:prstGeom prst="rect">
            <a:avLst/>
          </a:prstGeom>
        </p:spPr>
        <p:txBody>
          <a:bodyPr lIns="0" tIns="0" rIns="0" bIns="0" rtlCol="0" anchor="t">
            <a:spAutoFit/>
          </a:bodyPr>
          <a:lstStyle/>
          <a:p>
            <a:pPr marL="0" lvl="0" indent="0" algn="r" rtl="1">
              <a:lnSpc>
                <a:spcPts val="7309"/>
              </a:lnSpc>
            </a:pPr>
            <a:r>
              <a:rPr lang="ar-EG" sz="3248" b="1">
                <a:solidFill>
                  <a:srgbClr val="000000"/>
                </a:solidFill>
                <a:latin typeface="Amiri Bold"/>
                <a:ea typeface="Amiri Bold"/>
                <a:cs typeface="Amiri Bold"/>
                <a:sym typeface="Amiri Bold"/>
                <a:rtl/>
              </a:rPr>
              <a:t>غير أن الكتاب يحتاج إلى مزيد من الترجمة الإجرائية لتحويل أفكاره النظرية الرائدة إلى ممارسات صفية قابلة للتطبيق الفعلي. إن قيمة هذا المشروع القرائي متعدد الاستراتيجيات لن تتجلى كاملةً إلا حين تُبنى نماذج تطبيقية واضحة تُمكِّن المدرس الميداني من الانتقال من مرحلة الإقناع النظري إلى مرحلة الفعل التربوي المنتج.</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7786403" y="8351942"/>
            <a:ext cx="7423223" cy="7411820"/>
          </a:xfrm>
          <a:custGeom>
            <a:avLst/>
            <a:gdLst/>
            <a:ahLst/>
            <a:cxnLst/>
            <a:rect l="l" t="t" r="r" b="b"/>
            <a:pathLst>
              <a:path w="7423223" h="7411820">
                <a:moveTo>
                  <a:pt x="7423223" y="0"/>
                </a:moveTo>
                <a:lnTo>
                  <a:pt x="0" y="0"/>
                </a:lnTo>
                <a:lnTo>
                  <a:pt x="0" y="7411820"/>
                </a:lnTo>
                <a:lnTo>
                  <a:pt x="7423223" y="7411820"/>
                </a:lnTo>
                <a:lnTo>
                  <a:pt x="7423223" y="0"/>
                </a:lnTo>
                <a:close/>
              </a:path>
            </a:pathLst>
          </a:custGeom>
          <a:blipFill>
            <a:blip r:embed="rId2">
              <a:alphaModFix amt="6999"/>
              <a:extLst>
                <a:ext uri="{96DAC541-7B7A-43D3-8B79-37D633B846F1}">
                  <asvg:svgBlip xmlns:asvg="http://schemas.microsoft.com/office/drawing/2016/SVG/main" r:embed="rId3"/>
                </a:ext>
              </a:extLst>
            </a:blip>
            <a:stretch>
              <a:fillRect/>
            </a:stretch>
          </a:blipFill>
        </p:spPr>
      </p:sp>
      <p:sp>
        <p:nvSpPr>
          <p:cNvPr id="3" name="Freeform 3"/>
          <p:cNvSpPr/>
          <p:nvPr/>
        </p:nvSpPr>
        <p:spPr>
          <a:xfrm flipH="1">
            <a:off x="685565" y="3607298"/>
            <a:ext cx="6094828" cy="6094828"/>
          </a:xfrm>
          <a:custGeom>
            <a:avLst/>
            <a:gdLst/>
            <a:ahLst/>
            <a:cxnLst/>
            <a:rect l="l" t="t" r="r" b="b"/>
            <a:pathLst>
              <a:path w="6094828" h="6094828">
                <a:moveTo>
                  <a:pt x="6094827" y="0"/>
                </a:moveTo>
                <a:lnTo>
                  <a:pt x="0" y="0"/>
                </a:lnTo>
                <a:lnTo>
                  <a:pt x="0" y="6094828"/>
                </a:lnTo>
                <a:lnTo>
                  <a:pt x="6094827" y="6094828"/>
                </a:lnTo>
                <a:lnTo>
                  <a:pt x="6094827" y="0"/>
                </a:lnTo>
                <a:close/>
              </a:path>
            </a:pathLst>
          </a:custGeom>
          <a:blipFill>
            <a:blip r:embed="rId4"/>
            <a:stretch>
              <a:fillRect/>
            </a:stretch>
          </a:blipFill>
        </p:spPr>
      </p:sp>
      <p:grpSp>
        <p:nvGrpSpPr>
          <p:cNvPr id="4" name="Group 4"/>
          <p:cNvGrpSpPr/>
          <p:nvPr/>
        </p:nvGrpSpPr>
        <p:grpSpPr>
          <a:xfrm>
            <a:off x="-1728198" y="4091173"/>
            <a:ext cx="7805796" cy="6647012"/>
            <a:chOff x="0" y="0"/>
            <a:chExt cx="1460623" cy="1243791"/>
          </a:xfrm>
        </p:grpSpPr>
        <p:sp>
          <p:nvSpPr>
            <p:cNvPr id="5" name="Freeform 5"/>
            <p:cNvSpPr/>
            <p:nvPr/>
          </p:nvSpPr>
          <p:spPr>
            <a:xfrm>
              <a:off x="-4" y="0"/>
              <a:ext cx="1460627" cy="1243791"/>
            </a:xfrm>
            <a:custGeom>
              <a:avLst/>
              <a:gdLst/>
              <a:ahLst/>
              <a:cxnLst/>
              <a:rect l="l" t="t" r="r" b="b"/>
              <a:pathLst>
                <a:path w="1460627" h="1243791">
                  <a:moveTo>
                    <a:pt x="414265" y="38122"/>
                  </a:moveTo>
                  <a:cubicBezTo>
                    <a:pt x="435965" y="13865"/>
                    <a:pt x="466970" y="0"/>
                    <a:pt x="499517" y="0"/>
                  </a:cubicBezTo>
                  <a:lnTo>
                    <a:pt x="1346242" y="0"/>
                  </a:lnTo>
                  <a:cubicBezTo>
                    <a:pt x="1409414" y="1"/>
                    <a:pt x="1460626" y="51211"/>
                    <a:pt x="1460627" y="114384"/>
                  </a:cubicBezTo>
                  <a:lnTo>
                    <a:pt x="1460627" y="501214"/>
                  </a:lnTo>
                  <a:lnTo>
                    <a:pt x="1460627" y="795306"/>
                  </a:lnTo>
                  <a:cubicBezTo>
                    <a:pt x="1460627" y="858478"/>
                    <a:pt x="1409416" y="909690"/>
                    <a:pt x="1346243" y="909690"/>
                  </a:cubicBezTo>
                  <a:lnTo>
                    <a:pt x="873041" y="909690"/>
                  </a:lnTo>
                  <a:cubicBezTo>
                    <a:pt x="840495" y="909690"/>
                    <a:pt x="809490" y="923554"/>
                    <a:pt x="787790" y="947811"/>
                  </a:cubicBezTo>
                  <a:lnTo>
                    <a:pt x="557126" y="1205669"/>
                  </a:lnTo>
                  <a:cubicBezTo>
                    <a:pt x="535427" y="1229927"/>
                    <a:pt x="504421" y="1243791"/>
                    <a:pt x="471874" y="1243791"/>
                  </a:cubicBezTo>
                  <a:lnTo>
                    <a:pt x="114388" y="1243791"/>
                  </a:lnTo>
                  <a:cubicBezTo>
                    <a:pt x="84051" y="1243792"/>
                    <a:pt x="54957" y="1231742"/>
                    <a:pt x="33505" y="1210291"/>
                  </a:cubicBezTo>
                  <a:cubicBezTo>
                    <a:pt x="12053" y="1188841"/>
                    <a:pt x="1" y="1159748"/>
                    <a:pt x="0" y="1129411"/>
                  </a:cubicBezTo>
                  <a:lnTo>
                    <a:pt x="0" y="562247"/>
                  </a:lnTo>
                  <a:cubicBezTo>
                    <a:pt x="0" y="522943"/>
                    <a:pt x="14487" y="485019"/>
                    <a:pt x="40692" y="455726"/>
                  </a:cubicBezTo>
                  <a:close/>
                </a:path>
              </a:pathLst>
            </a:custGeom>
            <a:blipFill>
              <a:blip r:embed="rId5"/>
              <a:stretch>
                <a:fillRect l="-2645" r="-2645"/>
              </a:stretch>
            </a:blipFill>
            <a:ln w="95250" cap="sq">
              <a:solidFill>
                <a:srgbClr val="0B3D4D"/>
              </a:solidFill>
              <a:prstDash val="solid"/>
              <a:miter/>
            </a:ln>
          </p:spPr>
        </p:sp>
      </p:grpSp>
      <p:grpSp>
        <p:nvGrpSpPr>
          <p:cNvPr id="6" name="Group 6"/>
          <p:cNvGrpSpPr/>
          <p:nvPr/>
        </p:nvGrpSpPr>
        <p:grpSpPr>
          <a:xfrm>
            <a:off x="1856687" y="9258300"/>
            <a:ext cx="3977596" cy="2140341"/>
            <a:chOff x="0" y="0"/>
            <a:chExt cx="812800" cy="437367"/>
          </a:xfrm>
        </p:grpSpPr>
        <p:sp>
          <p:nvSpPr>
            <p:cNvPr id="7" name="Freeform 7"/>
            <p:cNvSpPr/>
            <p:nvPr/>
          </p:nvSpPr>
          <p:spPr>
            <a:xfrm>
              <a:off x="22941" y="0"/>
              <a:ext cx="789859" cy="437367"/>
            </a:xfrm>
            <a:custGeom>
              <a:avLst/>
              <a:gdLst/>
              <a:ahLst/>
              <a:cxnLst/>
              <a:rect l="l" t="t" r="r" b="b"/>
              <a:pathLst>
                <a:path w="789859" h="437367">
                  <a:moveTo>
                    <a:pt x="238650" y="0"/>
                  </a:moveTo>
                  <a:lnTo>
                    <a:pt x="731468" y="0"/>
                  </a:lnTo>
                  <a:cubicBezTo>
                    <a:pt x="746954" y="0"/>
                    <a:pt x="761806" y="6152"/>
                    <a:pt x="772757" y="17102"/>
                  </a:cubicBezTo>
                  <a:cubicBezTo>
                    <a:pt x="783707" y="28053"/>
                    <a:pt x="789859" y="42905"/>
                    <a:pt x="789859" y="58391"/>
                  </a:cubicBezTo>
                  <a:lnTo>
                    <a:pt x="789859" y="378976"/>
                  </a:lnTo>
                  <a:cubicBezTo>
                    <a:pt x="789859" y="411224"/>
                    <a:pt x="763716" y="437367"/>
                    <a:pt x="731468" y="437367"/>
                  </a:cubicBezTo>
                  <a:lnTo>
                    <a:pt x="238650" y="437367"/>
                  </a:lnTo>
                  <a:cubicBezTo>
                    <a:pt x="201415" y="437367"/>
                    <a:pt x="165859" y="421869"/>
                    <a:pt x="140512" y="394591"/>
                  </a:cubicBezTo>
                  <a:lnTo>
                    <a:pt x="16806" y="261459"/>
                  </a:lnTo>
                  <a:cubicBezTo>
                    <a:pt x="-5602" y="237344"/>
                    <a:pt x="-5602" y="200023"/>
                    <a:pt x="16806" y="175908"/>
                  </a:cubicBezTo>
                  <a:lnTo>
                    <a:pt x="140512" y="42776"/>
                  </a:lnTo>
                  <a:cubicBezTo>
                    <a:pt x="165859" y="15498"/>
                    <a:pt x="201415" y="0"/>
                    <a:pt x="238650" y="0"/>
                  </a:cubicBezTo>
                  <a:close/>
                </a:path>
              </a:pathLst>
            </a:custGeom>
            <a:solidFill>
              <a:srgbClr val="155164"/>
            </a:solidFill>
          </p:spPr>
        </p:sp>
        <p:sp>
          <p:nvSpPr>
            <p:cNvPr id="8" name="TextBox 8"/>
            <p:cNvSpPr txBox="1"/>
            <p:nvPr/>
          </p:nvSpPr>
          <p:spPr>
            <a:xfrm>
              <a:off x="0" y="-28575"/>
              <a:ext cx="698500" cy="465942"/>
            </a:xfrm>
            <a:prstGeom prst="rect">
              <a:avLst/>
            </a:prstGeom>
          </p:spPr>
          <p:txBody>
            <a:bodyPr lIns="50800" tIns="50800" rIns="50800" bIns="50800" rtlCol="0" anchor="ctr"/>
            <a:lstStyle/>
            <a:p>
              <a:pPr marL="0" lvl="0" indent="0" algn="ctr" rtl="1">
                <a:lnSpc>
                  <a:spcPts val="2659"/>
                </a:lnSpc>
              </a:pPr>
              <a:endParaRPr/>
            </a:p>
          </p:txBody>
        </p:sp>
      </p:grpSp>
      <p:grpSp>
        <p:nvGrpSpPr>
          <p:cNvPr id="9" name="Group 9"/>
          <p:cNvGrpSpPr/>
          <p:nvPr/>
        </p:nvGrpSpPr>
        <p:grpSpPr>
          <a:xfrm rot="-10800000">
            <a:off x="5027794" y="9258300"/>
            <a:ext cx="3977596" cy="2140341"/>
            <a:chOff x="0" y="0"/>
            <a:chExt cx="812800" cy="437367"/>
          </a:xfrm>
        </p:grpSpPr>
        <p:sp>
          <p:nvSpPr>
            <p:cNvPr id="10" name="Freeform 10"/>
            <p:cNvSpPr/>
            <p:nvPr/>
          </p:nvSpPr>
          <p:spPr>
            <a:xfrm>
              <a:off x="22941" y="0"/>
              <a:ext cx="789859" cy="437367"/>
            </a:xfrm>
            <a:custGeom>
              <a:avLst/>
              <a:gdLst/>
              <a:ahLst/>
              <a:cxnLst/>
              <a:rect l="l" t="t" r="r" b="b"/>
              <a:pathLst>
                <a:path w="789859" h="437367">
                  <a:moveTo>
                    <a:pt x="238650" y="0"/>
                  </a:moveTo>
                  <a:lnTo>
                    <a:pt x="731468" y="0"/>
                  </a:lnTo>
                  <a:cubicBezTo>
                    <a:pt x="746954" y="0"/>
                    <a:pt x="761806" y="6152"/>
                    <a:pt x="772757" y="17102"/>
                  </a:cubicBezTo>
                  <a:cubicBezTo>
                    <a:pt x="783707" y="28053"/>
                    <a:pt x="789859" y="42905"/>
                    <a:pt x="789859" y="58391"/>
                  </a:cubicBezTo>
                  <a:lnTo>
                    <a:pt x="789859" y="378976"/>
                  </a:lnTo>
                  <a:cubicBezTo>
                    <a:pt x="789859" y="411224"/>
                    <a:pt x="763716" y="437367"/>
                    <a:pt x="731468" y="437367"/>
                  </a:cubicBezTo>
                  <a:lnTo>
                    <a:pt x="238650" y="437367"/>
                  </a:lnTo>
                  <a:cubicBezTo>
                    <a:pt x="201415" y="437367"/>
                    <a:pt x="165859" y="421869"/>
                    <a:pt x="140512" y="394591"/>
                  </a:cubicBezTo>
                  <a:lnTo>
                    <a:pt x="16806" y="261459"/>
                  </a:lnTo>
                  <a:cubicBezTo>
                    <a:pt x="-5602" y="237344"/>
                    <a:pt x="-5602" y="200023"/>
                    <a:pt x="16806" y="175908"/>
                  </a:cubicBezTo>
                  <a:lnTo>
                    <a:pt x="140512" y="42776"/>
                  </a:lnTo>
                  <a:cubicBezTo>
                    <a:pt x="165859" y="15498"/>
                    <a:pt x="201415" y="0"/>
                    <a:pt x="238650" y="0"/>
                  </a:cubicBezTo>
                  <a:close/>
                </a:path>
              </a:pathLst>
            </a:custGeom>
            <a:solidFill>
              <a:srgbClr val="155164"/>
            </a:solidFill>
          </p:spPr>
        </p:sp>
        <p:sp>
          <p:nvSpPr>
            <p:cNvPr id="11" name="TextBox 11"/>
            <p:cNvSpPr txBox="1"/>
            <p:nvPr/>
          </p:nvSpPr>
          <p:spPr>
            <a:xfrm>
              <a:off x="0" y="-28575"/>
              <a:ext cx="698500" cy="465942"/>
            </a:xfrm>
            <a:prstGeom prst="rect">
              <a:avLst/>
            </a:prstGeom>
          </p:spPr>
          <p:txBody>
            <a:bodyPr lIns="50800" tIns="50800" rIns="50800" bIns="50800" rtlCol="0" anchor="ctr"/>
            <a:lstStyle/>
            <a:p>
              <a:pPr marL="0" lvl="0" indent="0" algn="ctr" rtl="1">
                <a:lnSpc>
                  <a:spcPts val="2659"/>
                </a:lnSpc>
              </a:pPr>
              <a:endParaRPr/>
            </a:p>
          </p:txBody>
        </p:sp>
      </p:grpSp>
      <p:grpSp>
        <p:nvGrpSpPr>
          <p:cNvPr id="12" name="Group 12"/>
          <p:cNvGrpSpPr/>
          <p:nvPr/>
        </p:nvGrpSpPr>
        <p:grpSpPr>
          <a:xfrm>
            <a:off x="-2505007" y="-2389055"/>
            <a:ext cx="8582605" cy="6166519"/>
            <a:chOff x="0" y="0"/>
            <a:chExt cx="569191" cy="408958"/>
          </a:xfrm>
        </p:grpSpPr>
        <p:sp>
          <p:nvSpPr>
            <p:cNvPr id="13" name="Freeform 13"/>
            <p:cNvSpPr/>
            <p:nvPr/>
          </p:nvSpPr>
          <p:spPr>
            <a:xfrm>
              <a:off x="15091" y="0"/>
              <a:ext cx="539008" cy="408958"/>
            </a:xfrm>
            <a:custGeom>
              <a:avLst/>
              <a:gdLst/>
              <a:ahLst/>
              <a:cxnLst/>
              <a:rect l="l" t="t" r="r" b="b"/>
              <a:pathLst>
                <a:path w="539008" h="408958">
                  <a:moveTo>
                    <a:pt x="311210" y="0"/>
                  </a:moveTo>
                  <a:lnTo>
                    <a:pt x="24599" y="0"/>
                  </a:lnTo>
                  <a:cubicBezTo>
                    <a:pt x="16085" y="0"/>
                    <a:pt x="8176" y="4403"/>
                    <a:pt x="3691" y="11640"/>
                  </a:cubicBezTo>
                  <a:cubicBezTo>
                    <a:pt x="-795" y="18877"/>
                    <a:pt x="-1219" y="27919"/>
                    <a:pt x="2570" y="35544"/>
                  </a:cubicBezTo>
                  <a:lnTo>
                    <a:pt x="170448" y="373414"/>
                  </a:lnTo>
                  <a:cubicBezTo>
                    <a:pt x="181267" y="395189"/>
                    <a:pt x="203485" y="408958"/>
                    <a:pt x="227799" y="408958"/>
                  </a:cubicBezTo>
                  <a:lnTo>
                    <a:pt x="514410" y="408958"/>
                  </a:lnTo>
                  <a:cubicBezTo>
                    <a:pt x="522924" y="408958"/>
                    <a:pt x="530833" y="404555"/>
                    <a:pt x="535319" y="397318"/>
                  </a:cubicBezTo>
                  <a:cubicBezTo>
                    <a:pt x="539804" y="390081"/>
                    <a:pt x="540228" y="381039"/>
                    <a:pt x="536439" y="373414"/>
                  </a:cubicBezTo>
                  <a:lnTo>
                    <a:pt x="368561" y="35544"/>
                  </a:lnTo>
                  <a:cubicBezTo>
                    <a:pt x="357742" y="13770"/>
                    <a:pt x="335525" y="0"/>
                    <a:pt x="311210" y="0"/>
                  </a:cubicBezTo>
                  <a:close/>
                </a:path>
              </a:pathLst>
            </a:custGeom>
            <a:solidFill>
              <a:srgbClr val="0B3D4D"/>
            </a:solidFill>
          </p:spPr>
        </p:sp>
        <p:sp>
          <p:nvSpPr>
            <p:cNvPr id="14" name="TextBox 14"/>
            <p:cNvSpPr txBox="1"/>
            <p:nvPr/>
          </p:nvSpPr>
          <p:spPr>
            <a:xfrm>
              <a:off x="101600" y="-28575"/>
              <a:ext cx="365991" cy="437533"/>
            </a:xfrm>
            <a:prstGeom prst="rect">
              <a:avLst/>
            </a:prstGeom>
          </p:spPr>
          <p:txBody>
            <a:bodyPr lIns="50800" tIns="50800" rIns="50800" bIns="50800" rtlCol="0" anchor="ctr"/>
            <a:lstStyle/>
            <a:p>
              <a:pPr marL="0" lvl="0" indent="0" algn="ctr" rtl="1">
                <a:lnSpc>
                  <a:spcPts val="2659"/>
                </a:lnSpc>
              </a:pPr>
              <a:endParaRPr/>
            </a:p>
          </p:txBody>
        </p:sp>
      </p:grpSp>
      <p:sp>
        <p:nvSpPr>
          <p:cNvPr id="15" name="Freeform 15"/>
          <p:cNvSpPr/>
          <p:nvPr/>
        </p:nvSpPr>
        <p:spPr>
          <a:xfrm>
            <a:off x="16753090" y="694205"/>
            <a:ext cx="513715" cy="513715"/>
          </a:xfrm>
          <a:custGeom>
            <a:avLst/>
            <a:gdLst/>
            <a:ahLst/>
            <a:cxnLst/>
            <a:rect l="l" t="t" r="r" b="b"/>
            <a:pathLst>
              <a:path w="513715" h="513715">
                <a:moveTo>
                  <a:pt x="0" y="0"/>
                </a:moveTo>
                <a:lnTo>
                  <a:pt x="513716" y="0"/>
                </a:lnTo>
                <a:lnTo>
                  <a:pt x="513716" y="513715"/>
                </a:lnTo>
                <a:lnTo>
                  <a:pt x="0" y="5137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6" name="Freeform 16"/>
          <p:cNvSpPr/>
          <p:nvPr/>
        </p:nvSpPr>
        <p:spPr>
          <a:xfrm flipH="1">
            <a:off x="17009948" y="2133270"/>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2">
              <a:alphaModFix amt="9999"/>
              <a:extLst>
                <a:ext uri="{96DAC541-7B7A-43D3-8B79-37D633B846F1}">
                  <asvg:svgBlip xmlns:asvg="http://schemas.microsoft.com/office/drawing/2016/SVG/main" r:embed="rId3"/>
                </a:ext>
              </a:extLst>
            </a:blip>
            <a:stretch>
              <a:fillRect/>
            </a:stretch>
          </a:blipFill>
        </p:spPr>
      </p:sp>
      <p:sp>
        <p:nvSpPr>
          <p:cNvPr id="17" name="Freeform 17"/>
          <p:cNvSpPr/>
          <p:nvPr/>
        </p:nvSpPr>
        <p:spPr>
          <a:xfrm flipH="1">
            <a:off x="7635083" y="400786"/>
            <a:ext cx="1370307" cy="388669"/>
          </a:xfrm>
          <a:custGeom>
            <a:avLst/>
            <a:gdLst/>
            <a:ahLst/>
            <a:cxnLst/>
            <a:rect l="l" t="t" r="r" b="b"/>
            <a:pathLst>
              <a:path w="1370307" h="388669">
                <a:moveTo>
                  <a:pt x="1370307" y="0"/>
                </a:moveTo>
                <a:lnTo>
                  <a:pt x="0" y="0"/>
                </a:lnTo>
                <a:lnTo>
                  <a:pt x="0" y="388669"/>
                </a:lnTo>
                <a:lnTo>
                  <a:pt x="1370307" y="388669"/>
                </a:lnTo>
                <a:lnTo>
                  <a:pt x="1370307"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8" name="TextBox 18"/>
          <p:cNvSpPr txBox="1"/>
          <p:nvPr/>
        </p:nvSpPr>
        <p:spPr>
          <a:xfrm>
            <a:off x="5834283" y="2942591"/>
            <a:ext cx="11736308" cy="2191815"/>
          </a:xfrm>
          <a:prstGeom prst="rect">
            <a:avLst/>
          </a:prstGeom>
        </p:spPr>
        <p:txBody>
          <a:bodyPr lIns="0" tIns="0" rIns="0" bIns="0" rtlCol="0" anchor="t">
            <a:spAutoFit/>
          </a:bodyPr>
          <a:lstStyle/>
          <a:p>
            <a:pPr marL="0" lvl="0" indent="0" algn="r" rtl="1">
              <a:lnSpc>
                <a:spcPts val="16314"/>
              </a:lnSpc>
            </a:pPr>
            <a:r>
              <a:rPr lang="ar-EG" sz="16314" b="1">
                <a:solidFill>
                  <a:srgbClr val="0B3D4D"/>
                </a:solidFill>
                <a:latin typeface="Siwa Bold"/>
                <a:ea typeface="Siwa Bold"/>
                <a:cs typeface="Siwa Bold"/>
                <a:sym typeface="Siwa Bold"/>
                <a:rtl/>
              </a:rPr>
              <a:t>شكرا</a:t>
            </a:r>
          </a:p>
        </p:txBody>
      </p:sp>
      <p:sp>
        <p:nvSpPr>
          <p:cNvPr id="19" name="TextBox 19"/>
          <p:cNvSpPr txBox="1"/>
          <p:nvPr/>
        </p:nvSpPr>
        <p:spPr>
          <a:xfrm>
            <a:off x="6780392" y="4943905"/>
            <a:ext cx="8898324" cy="1652076"/>
          </a:xfrm>
          <a:prstGeom prst="rect">
            <a:avLst/>
          </a:prstGeom>
        </p:spPr>
        <p:txBody>
          <a:bodyPr lIns="0" tIns="0" rIns="0" bIns="0" rtlCol="0" anchor="t">
            <a:spAutoFit/>
          </a:bodyPr>
          <a:lstStyle/>
          <a:p>
            <a:pPr marL="0" lvl="0" indent="0" algn="r" rtl="1">
              <a:lnSpc>
                <a:spcPts val="13556"/>
              </a:lnSpc>
            </a:pPr>
            <a:r>
              <a:rPr lang="ar-EG" sz="9683" b="1">
                <a:solidFill>
                  <a:srgbClr val="0B3D4D"/>
                </a:solidFill>
                <a:latin typeface="Amiri Bold"/>
                <a:ea typeface="Amiri Bold"/>
                <a:cs typeface="Amiri Bold"/>
                <a:sym typeface="Amiri Bold"/>
                <a:rtl/>
              </a:rPr>
              <a:t>على حسن انتباهكم</a:t>
            </a:r>
          </a:p>
        </p:txBody>
      </p:sp>
      <p:grpSp>
        <p:nvGrpSpPr>
          <p:cNvPr id="20" name="Group 20"/>
          <p:cNvGrpSpPr/>
          <p:nvPr/>
        </p:nvGrpSpPr>
        <p:grpSpPr>
          <a:xfrm rot="2841773">
            <a:off x="17474257" y="4151123"/>
            <a:ext cx="803374" cy="9145654"/>
            <a:chOff x="0" y="0"/>
            <a:chExt cx="165303" cy="1881822"/>
          </a:xfrm>
        </p:grpSpPr>
        <p:sp>
          <p:nvSpPr>
            <p:cNvPr id="21" name="Freeform 21"/>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C9DEEF"/>
            </a:solidFill>
          </p:spPr>
        </p:sp>
        <p:sp>
          <p:nvSpPr>
            <p:cNvPr id="22" name="TextBox 22"/>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grpSp>
        <p:nvGrpSpPr>
          <p:cNvPr id="23" name="Group 23"/>
          <p:cNvGrpSpPr/>
          <p:nvPr/>
        </p:nvGrpSpPr>
        <p:grpSpPr>
          <a:xfrm>
            <a:off x="14014534" y="9229032"/>
            <a:ext cx="3878330" cy="1367891"/>
            <a:chOff x="0" y="0"/>
            <a:chExt cx="523736" cy="184722"/>
          </a:xfrm>
        </p:grpSpPr>
        <p:sp>
          <p:nvSpPr>
            <p:cNvPr id="24" name="Freeform 24"/>
            <p:cNvSpPr/>
            <p:nvPr/>
          </p:nvSpPr>
          <p:spPr>
            <a:xfrm>
              <a:off x="9796" y="0"/>
              <a:ext cx="504145" cy="184722"/>
            </a:xfrm>
            <a:custGeom>
              <a:avLst/>
              <a:gdLst/>
              <a:ahLst/>
              <a:cxnLst/>
              <a:rect l="l" t="t" r="r" b="b"/>
              <a:pathLst>
                <a:path w="504145" h="184722">
                  <a:moveTo>
                    <a:pt x="209374" y="0"/>
                  </a:moveTo>
                  <a:lnTo>
                    <a:pt x="497970" y="0"/>
                  </a:lnTo>
                  <a:cubicBezTo>
                    <a:pt x="500521" y="0"/>
                    <a:pt x="502809" y="1569"/>
                    <a:pt x="503729" y="3948"/>
                  </a:cubicBezTo>
                  <a:cubicBezTo>
                    <a:pt x="504648" y="6327"/>
                    <a:pt x="504010" y="9026"/>
                    <a:pt x="502123" y="10742"/>
                  </a:cubicBezTo>
                  <a:lnTo>
                    <a:pt x="322556" y="173980"/>
                  </a:lnTo>
                  <a:cubicBezTo>
                    <a:pt x="314953" y="180892"/>
                    <a:pt x="305046" y="184722"/>
                    <a:pt x="294770" y="184722"/>
                  </a:cubicBezTo>
                  <a:lnTo>
                    <a:pt x="6174" y="184722"/>
                  </a:lnTo>
                  <a:cubicBezTo>
                    <a:pt x="3623" y="184722"/>
                    <a:pt x="1335" y="183154"/>
                    <a:pt x="415" y="180774"/>
                  </a:cubicBezTo>
                  <a:cubicBezTo>
                    <a:pt x="-505" y="178395"/>
                    <a:pt x="133" y="175696"/>
                    <a:pt x="2021" y="173980"/>
                  </a:cubicBezTo>
                  <a:lnTo>
                    <a:pt x="181587" y="10742"/>
                  </a:lnTo>
                  <a:cubicBezTo>
                    <a:pt x="189191" y="3830"/>
                    <a:pt x="199098" y="0"/>
                    <a:pt x="209374" y="0"/>
                  </a:cubicBezTo>
                  <a:close/>
                </a:path>
              </a:pathLst>
            </a:custGeom>
            <a:solidFill>
              <a:srgbClr val="0B3D4D"/>
            </a:solidFill>
          </p:spPr>
        </p:sp>
        <p:sp>
          <p:nvSpPr>
            <p:cNvPr id="25" name="TextBox 25"/>
            <p:cNvSpPr txBox="1"/>
            <p:nvPr/>
          </p:nvSpPr>
          <p:spPr>
            <a:xfrm>
              <a:off x="101600" y="-28575"/>
              <a:ext cx="320536" cy="213297"/>
            </a:xfrm>
            <a:prstGeom prst="rect">
              <a:avLst/>
            </a:prstGeom>
          </p:spPr>
          <p:txBody>
            <a:bodyPr lIns="50800" tIns="50800" rIns="50800" bIns="50800" rtlCol="0" anchor="ctr"/>
            <a:lstStyle/>
            <a:p>
              <a:pPr marL="0" lvl="0" indent="0" algn="ctr" rtl="1">
                <a:lnSpc>
                  <a:spcPts val="2659"/>
                </a:lnSpc>
              </a:pPr>
              <a:endParaRPr/>
            </a:p>
          </p:txBody>
        </p:sp>
      </p:grpSp>
      <p:grpSp>
        <p:nvGrpSpPr>
          <p:cNvPr id="26" name="Group 26"/>
          <p:cNvGrpSpPr/>
          <p:nvPr/>
        </p:nvGrpSpPr>
        <p:grpSpPr>
          <a:xfrm>
            <a:off x="14211246" y="9718939"/>
            <a:ext cx="4702813" cy="1103346"/>
            <a:chOff x="0" y="0"/>
            <a:chExt cx="787344" cy="184722"/>
          </a:xfrm>
        </p:grpSpPr>
        <p:sp>
          <p:nvSpPr>
            <p:cNvPr id="27" name="Freeform 27"/>
            <p:cNvSpPr/>
            <p:nvPr/>
          </p:nvSpPr>
          <p:spPr>
            <a:xfrm>
              <a:off x="16156" y="0"/>
              <a:ext cx="755031" cy="184722"/>
            </a:xfrm>
            <a:custGeom>
              <a:avLst/>
              <a:gdLst/>
              <a:ahLst/>
              <a:cxnLst/>
              <a:rect l="l" t="t" r="r" b="b"/>
              <a:pathLst>
                <a:path w="755031" h="184722">
                  <a:moveTo>
                    <a:pt x="213384" y="0"/>
                  </a:moveTo>
                  <a:lnTo>
                    <a:pt x="744848" y="0"/>
                  </a:lnTo>
                  <a:cubicBezTo>
                    <a:pt x="749055" y="0"/>
                    <a:pt x="752829" y="2587"/>
                    <a:pt x="754346" y="6511"/>
                  </a:cubicBezTo>
                  <a:cubicBezTo>
                    <a:pt x="755863" y="10435"/>
                    <a:pt x="754811" y="14888"/>
                    <a:pt x="751698" y="17718"/>
                  </a:cubicBezTo>
                  <a:lnTo>
                    <a:pt x="587478" y="167004"/>
                  </a:lnTo>
                  <a:cubicBezTo>
                    <a:pt x="574937" y="178405"/>
                    <a:pt x="558597" y="184722"/>
                    <a:pt x="541648" y="184722"/>
                  </a:cubicBezTo>
                  <a:lnTo>
                    <a:pt x="10184" y="184722"/>
                  </a:lnTo>
                  <a:cubicBezTo>
                    <a:pt x="5977" y="184722"/>
                    <a:pt x="2203" y="182135"/>
                    <a:pt x="686" y="178211"/>
                  </a:cubicBezTo>
                  <a:cubicBezTo>
                    <a:pt x="-831" y="174287"/>
                    <a:pt x="221" y="169834"/>
                    <a:pt x="3334" y="167004"/>
                  </a:cubicBezTo>
                  <a:lnTo>
                    <a:pt x="167554" y="17718"/>
                  </a:lnTo>
                  <a:cubicBezTo>
                    <a:pt x="180095" y="6317"/>
                    <a:pt x="196435" y="0"/>
                    <a:pt x="213384" y="0"/>
                  </a:cubicBezTo>
                  <a:close/>
                </a:path>
              </a:pathLst>
            </a:custGeom>
            <a:solidFill>
              <a:srgbClr val="1D748B"/>
            </a:solidFill>
          </p:spPr>
        </p:sp>
        <p:sp>
          <p:nvSpPr>
            <p:cNvPr id="28" name="TextBox 28"/>
            <p:cNvSpPr txBox="1"/>
            <p:nvPr/>
          </p:nvSpPr>
          <p:spPr>
            <a:xfrm>
              <a:off x="101600" y="-28575"/>
              <a:ext cx="584144" cy="213297"/>
            </a:xfrm>
            <a:prstGeom prst="rect">
              <a:avLst/>
            </a:prstGeom>
          </p:spPr>
          <p:txBody>
            <a:bodyPr lIns="50800" tIns="50800" rIns="50800" bIns="50800" rtlCol="0" anchor="ctr"/>
            <a:lstStyle/>
            <a:p>
              <a:pPr marL="0" lvl="0" indent="0" algn="ctr" rtl="1">
                <a:lnSpc>
                  <a:spcPts val="2659"/>
                </a:lnSpc>
              </a:pPr>
              <a:endParaRPr/>
            </a:p>
          </p:txBody>
        </p:sp>
      </p:grpSp>
      <p:grpSp>
        <p:nvGrpSpPr>
          <p:cNvPr id="29" name="Group 29"/>
          <p:cNvGrpSpPr/>
          <p:nvPr/>
        </p:nvGrpSpPr>
        <p:grpSpPr>
          <a:xfrm rot="2841773">
            <a:off x="18352023" y="4931324"/>
            <a:ext cx="1587703" cy="9145654"/>
            <a:chOff x="0" y="0"/>
            <a:chExt cx="326688" cy="1881822"/>
          </a:xfrm>
        </p:grpSpPr>
        <p:sp>
          <p:nvSpPr>
            <p:cNvPr id="30" name="Freeform 30"/>
            <p:cNvSpPr/>
            <p:nvPr/>
          </p:nvSpPr>
          <p:spPr>
            <a:xfrm>
              <a:off x="0" y="0"/>
              <a:ext cx="326688" cy="1881822"/>
            </a:xfrm>
            <a:custGeom>
              <a:avLst/>
              <a:gdLst/>
              <a:ahLst/>
              <a:cxnLst/>
              <a:rect l="l" t="t" r="r" b="b"/>
              <a:pathLst>
                <a:path w="326688" h="1881822">
                  <a:moveTo>
                    <a:pt x="326688" y="0"/>
                  </a:moveTo>
                  <a:lnTo>
                    <a:pt x="0" y="0"/>
                  </a:lnTo>
                  <a:lnTo>
                    <a:pt x="0" y="1881822"/>
                  </a:lnTo>
                  <a:lnTo>
                    <a:pt x="326688" y="1881822"/>
                  </a:lnTo>
                  <a:close/>
                </a:path>
              </a:pathLst>
            </a:custGeom>
            <a:solidFill>
              <a:srgbClr val="0B3D4D"/>
            </a:solidFill>
          </p:spPr>
        </p:sp>
        <p:sp>
          <p:nvSpPr>
            <p:cNvPr id="31" name="TextBox 31"/>
            <p:cNvSpPr txBox="1"/>
            <p:nvPr/>
          </p:nvSpPr>
          <p:spPr>
            <a:xfrm>
              <a:off x="0" y="-28575"/>
              <a:ext cx="326688" cy="1910397"/>
            </a:xfrm>
            <a:prstGeom prst="rect">
              <a:avLst/>
            </a:prstGeom>
          </p:spPr>
          <p:txBody>
            <a:bodyPr lIns="50800" tIns="50800" rIns="50800" bIns="50800" rtlCol="0" anchor="ctr"/>
            <a:lstStyle/>
            <a:p>
              <a:pPr marL="0" lvl="0" indent="0" algn="ctr" rtl="1">
                <a:lnSpc>
                  <a:spcPts val="2659"/>
                </a:lnSpc>
              </a:pPr>
              <a:endParaRPr/>
            </a:p>
          </p:txBody>
        </p:sp>
      </p:grpSp>
      <p:grpSp>
        <p:nvGrpSpPr>
          <p:cNvPr id="32" name="Group 32"/>
          <p:cNvGrpSpPr/>
          <p:nvPr/>
        </p:nvGrpSpPr>
        <p:grpSpPr>
          <a:xfrm rot="2841773">
            <a:off x="19450073" y="4151123"/>
            <a:ext cx="803374" cy="9145654"/>
            <a:chOff x="0" y="0"/>
            <a:chExt cx="165303" cy="1881822"/>
          </a:xfrm>
        </p:grpSpPr>
        <p:sp>
          <p:nvSpPr>
            <p:cNvPr id="33" name="Freeform 33"/>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1D748B"/>
            </a:solidFill>
          </p:spPr>
        </p:sp>
        <p:sp>
          <p:nvSpPr>
            <p:cNvPr id="34" name="TextBox 34"/>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a:off x="16753090" y="694205"/>
            <a:ext cx="513715" cy="513715"/>
          </a:xfrm>
          <a:custGeom>
            <a:avLst/>
            <a:gdLst/>
            <a:ahLst/>
            <a:cxnLst/>
            <a:rect l="l" t="t" r="r" b="b"/>
            <a:pathLst>
              <a:path w="513715" h="513715">
                <a:moveTo>
                  <a:pt x="0" y="0"/>
                </a:moveTo>
                <a:lnTo>
                  <a:pt x="513716" y="0"/>
                </a:lnTo>
                <a:lnTo>
                  <a:pt x="513716" y="513715"/>
                </a:lnTo>
                <a:lnTo>
                  <a:pt x="0" y="513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flipH="1">
            <a:off x="17200448" y="1302359"/>
            <a:ext cx="5131555" cy="5123673"/>
          </a:xfrm>
          <a:custGeom>
            <a:avLst/>
            <a:gdLst/>
            <a:ahLst/>
            <a:cxnLst/>
            <a:rect l="l" t="t" r="r" b="b"/>
            <a:pathLst>
              <a:path w="5131555" h="5123673">
                <a:moveTo>
                  <a:pt x="5131555" y="0"/>
                </a:moveTo>
                <a:lnTo>
                  <a:pt x="0" y="0"/>
                </a:lnTo>
                <a:lnTo>
                  <a:pt x="0" y="5123673"/>
                </a:lnTo>
                <a:lnTo>
                  <a:pt x="5131555" y="5123673"/>
                </a:lnTo>
                <a:lnTo>
                  <a:pt x="5131555" y="0"/>
                </a:lnTo>
                <a:close/>
              </a:path>
            </a:pathLst>
          </a:custGeom>
          <a:blipFill>
            <a:blip r:embed="rId5">
              <a:alphaModFix amt="9999"/>
              <a:extLst>
                <a:ext uri="{96DAC541-7B7A-43D3-8B79-37D633B846F1}">
                  <asvg:svgBlip xmlns:asvg="http://schemas.microsoft.com/office/drawing/2016/SVG/main" r:embed="rId6"/>
                </a:ext>
              </a:extLst>
            </a:blip>
            <a:stretch>
              <a:fillRect/>
            </a:stretch>
          </a:blipFill>
        </p:spPr>
      </p:sp>
      <p:sp>
        <p:nvSpPr>
          <p:cNvPr id="5" name="Freeform 5"/>
          <p:cNvSpPr/>
          <p:nvPr/>
        </p:nvSpPr>
        <p:spPr>
          <a:xfrm flipH="1">
            <a:off x="-2845540" y="4878338"/>
            <a:ext cx="4188963" cy="4182528"/>
          </a:xfrm>
          <a:custGeom>
            <a:avLst/>
            <a:gdLst/>
            <a:ahLst/>
            <a:cxnLst/>
            <a:rect l="l" t="t" r="r" b="b"/>
            <a:pathLst>
              <a:path w="4188963" h="4182528">
                <a:moveTo>
                  <a:pt x="4188963" y="0"/>
                </a:moveTo>
                <a:lnTo>
                  <a:pt x="0" y="0"/>
                </a:lnTo>
                <a:lnTo>
                  <a:pt x="0" y="4182528"/>
                </a:lnTo>
                <a:lnTo>
                  <a:pt x="4188963" y="4182528"/>
                </a:lnTo>
                <a:lnTo>
                  <a:pt x="4188963" y="0"/>
                </a:lnTo>
                <a:close/>
              </a:path>
            </a:pathLst>
          </a:custGeom>
          <a:blipFill>
            <a:blip r:embed="rId5">
              <a:alphaModFix amt="9999"/>
              <a:extLst>
                <a:ext uri="{96DAC541-7B7A-43D3-8B79-37D633B846F1}">
                  <asvg:svgBlip xmlns:asvg="http://schemas.microsoft.com/office/drawing/2016/SVG/main" r:embed="rId6"/>
                </a:ext>
              </a:extLst>
            </a:blip>
            <a:stretch>
              <a:fillRect/>
            </a:stretch>
          </a:blipFill>
        </p:spPr>
      </p:sp>
      <p:sp>
        <p:nvSpPr>
          <p:cNvPr id="6" name="Freeform 6"/>
          <p:cNvSpPr/>
          <p:nvPr/>
        </p:nvSpPr>
        <p:spPr>
          <a:xfrm flipH="1">
            <a:off x="8555105" y="9060866"/>
            <a:ext cx="4188963" cy="4182528"/>
          </a:xfrm>
          <a:custGeom>
            <a:avLst/>
            <a:gdLst/>
            <a:ahLst/>
            <a:cxnLst/>
            <a:rect l="l" t="t" r="r" b="b"/>
            <a:pathLst>
              <a:path w="4188963" h="4182528">
                <a:moveTo>
                  <a:pt x="4188963" y="0"/>
                </a:moveTo>
                <a:lnTo>
                  <a:pt x="0" y="0"/>
                </a:lnTo>
                <a:lnTo>
                  <a:pt x="0" y="4182528"/>
                </a:lnTo>
                <a:lnTo>
                  <a:pt x="4188963" y="4182528"/>
                </a:lnTo>
                <a:lnTo>
                  <a:pt x="4188963" y="0"/>
                </a:lnTo>
                <a:close/>
              </a:path>
            </a:pathLst>
          </a:custGeom>
          <a:blipFill>
            <a:blip r:embed="rId5">
              <a:alphaModFix amt="9999"/>
              <a:extLst>
                <a:ext uri="{96DAC541-7B7A-43D3-8B79-37D633B846F1}">
                  <asvg:svgBlip xmlns:asvg="http://schemas.microsoft.com/office/drawing/2016/SVG/main" r:embed="rId6"/>
                </a:ext>
              </a:extLst>
            </a:blip>
            <a:stretch>
              <a:fillRect/>
            </a:stretch>
          </a:blipFill>
        </p:spPr>
      </p:sp>
      <p:sp>
        <p:nvSpPr>
          <p:cNvPr id="7" name="Freeform 7"/>
          <p:cNvSpPr/>
          <p:nvPr/>
        </p:nvSpPr>
        <p:spPr>
          <a:xfrm rot="-5400000" flipH="1">
            <a:off x="16500173" y="3655569"/>
            <a:ext cx="576745" cy="576745"/>
          </a:xfrm>
          <a:custGeom>
            <a:avLst/>
            <a:gdLst/>
            <a:ahLst/>
            <a:cxnLst/>
            <a:rect l="l" t="t" r="r" b="b"/>
            <a:pathLst>
              <a:path w="576745" h="576745">
                <a:moveTo>
                  <a:pt x="576744" y="0"/>
                </a:moveTo>
                <a:lnTo>
                  <a:pt x="0" y="0"/>
                </a:lnTo>
                <a:lnTo>
                  <a:pt x="0" y="576745"/>
                </a:lnTo>
                <a:lnTo>
                  <a:pt x="576744" y="576745"/>
                </a:lnTo>
                <a:lnTo>
                  <a:pt x="576744"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rot="-5400000" flipH="1">
            <a:off x="8266733" y="3812122"/>
            <a:ext cx="576745" cy="576745"/>
          </a:xfrm>
          <a:custGeom>
            <a:avLst/>
            <a:gdLst/>
            <a:ahLst/>
            <a:cxnLst/>
            <a:rect l="l" t="t" r="r" b="b"/>
            <a:pathLst>
              <a:path w="576745" h="576745">
                <a:moveTo>
                  <a:pt x="576745" y="0"/>
                </a:moveTo>
                <a:lnTo>
                  <a:pt x="0" y="0"/>
                </a:lnTo>
                <a:lnTo>
                  <a:pt x="0" y="576745"/>
                </a:lnTo>
                <a:lnTo>
                  <a:pt x="576745" y="576745"/>
                </a:lnTo>
                <a:lnTo>
                  <a:pt x="576745"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9" name="Group 9"/>
          <p:cNvGrpSpPr/>
          <p:nvPr/>
        </p:nvGrpSpPr>
        <p:grpSpPr>
          <a:xfrm rot="-2454950">
            <a:off x="-6254233" y="4680185"/>
            <a:ext cx="7346802" cy="2036826"/>
            <a:chOff x="0" y="0"/>
            <a:chExt cx="1511688" cy="419100"/>
          </a:xfrm>
        </p:grpSpPr>
        <p:sp>
          <p:nvSpPr>
            <p:cNvPr id="10" name="Freeform 10"/>
            <p:cNvSpPr/>
            <p:nvPr/>
          </p:nvSpPr>
          <p:spPr>
            <a:xfrm>
              <a:off x="0" y="0"/>
              <a:ext cx="1511688" cy="419100"/>
            </a:xfrm>
            <a:custGeom>
              <a:avLst/>
              <a:gdLst/>
              <a:ahLst/>
              <a:cxnLst/>
              <a:rect l="l" t="t" r="r" b="b"/>
              <a:pathLst>
                <a:path w="1511688" h="419100">
                  <a:moveTo>
                    <a:pt x="1491106" y="0"/>
                  </a:moveTo>
                  <a:lnTo>
                    <a:pt x="20582" y="0"/>
                  </a:lnTo>
                  <a:cubicBezTo>
                    <a:pt x="9215" y="0"/>
                    <a:pt x="0" y="9215"/>
                    <a:pt x="0" y="20582"/>
                  </a:cubicBezTo>
                  <a:lnTo>
                    <a:pt x="0" y="398518"/>
                  </a:lnTo>
                  <a:cubicBezTo>
                    <a:pt x="0" y="409885"/>
                    <a:pt x="9215" y="419100"/>
                    <a:pt x="20582" y="419100"/>
                  </a:cubicBezTo>
                  <a:lnTo>
                    <a:pt x="1491106" y="419100"/>
                  </a:lnTo>
                  <a:cubicBezTo>
                    <a:pt x="1502473" y="419100"/>
                    <a:pt x="1511688" y="409885"/>
                    <a:pt x="1511688" y="398518"/>
                  </a:cubicBezTo>
                  <a:lnTo>
                    <a:pt x="1511688" y="20582"/>
                  </a:lnTo>
                  <a:cubicBezTo>
                    <a:pt x="1511688" y="9215"/>
                    <a:pt x="1502473" y="0"/>
                    <a:pt x="1491106" y="0"/>
                  </a:cubicBezTo>
                  <a:close/>
                </a:path>
              </a:pathLst>
            </a:custGeom>
            <a:solidFill>
              <a:srgbClr val="104557"/>
            </a:solidFill>
          </p:spPr>
        </p:sp>
        <p:sp>
          <p:nvSpPr>
            <p:cNvPr id="11" name="TextBox 11"/>
            <p:cNvSpPr txBox="1"/>
            <p:nvPr/>
          </p:nvSpPr>
          <p:spPr>
            <a:xfrm>
              <a:off x="0" y="-28575"/>
              <a:ext cx="1511688" cy="447675"/>
            </a:xfrm>
            <a:prstGeom prst="rect">
              <a:avLst/>
            </a:prstGeom>
          </p:spPr>
          <p:txBody>
            <a:bodyPr lIns="50800" tIns="50800" rIns="50800" bIns="50800" rtlCol="0" anchor="ctr"/>
            <a:lstStyle/>
            <a:p>
              <a:pPr marL="0" lvl="0" indent="0" algn="ctr" rtl="1">
                <a:lnSpc>
                  <a:spcPts val="2659"/>
                </a:lnSpc>
              </a:pPr>
              <a:endParaRPr/>
            </a:p>
          </p:txBody>
        </p:sp>
      </p:grpSp>
      <p:grpSp>
        <p:nvGrpSpPr>
          <p:cNvPr id="12" name="Group 12"/>
          <p:cNvGrpSpPr/>
          <p:nvPr/>
        </p:nvGrpSpPr>
        <p:grpSpPr>
          <a:xfrm>
            <a:off x="3457481" y="-128587"/>
            <a:ext cx="4809252" cy="2537685"/>
            <a:chOff x="0" y="0"/>
            <a:chExt cx="1155273" cy="609600"/>
          </a:xfrm>
        </p:grpSpPr>
        <p:sp>
          <p:nvSpPr>
            <p:cNvPr id="13" name="Freeform 13"/>
            <p:cNvSpPr/>
            <p:nvPr/>
          </p:nvSpPr>
          <p:spPr>
            <a:xfrm>
              <a:off x="13036" y="0"/>
              <a:ext cx="1129201" cy="609600"/>
            </a:xfrm>
            <a:custGeom>
              <a:avLst/>
              <a:gdLst/>
              <a:ahLst/>
              <a:cxnLst/>
              <a:rect l="l" t="t" r="r" b="b"/>
              <a:pathLst>
                <a:path w="1129201" h="609600">
                  <a:moveTo>
                    <a:pt x="236848" y="0"/>
                  </a:moveTo>
                  <a:lnTo>
                    <a:pt x="1095553" y="0"/>
                  </a:lnTo>
                  <a:cubicBezTo>
                    <a:pt x="1106369" y="0"/>
                    <a:pt x="1116525" y="5199"/>
                    <a:pt x="1122850" y="13974"/>
                  </a:cubicBezTo>
                  <a:cubicBezTo>
                    <a:pt x="1129174" y="22748"/>
                    <a:pt x="1130895" y="34028"/>
                    <a:pt x="1127474" y="44288"/>
                  </a:cubicBezTo>
                  <a:lnTo>
                    <a:pt x="953800" y="565312"/>
                  </a:lnTo>
                  <a:cubicBezTo>
                    <a:pt x="944984" y="591760"/>
                    <a:pt x="920232" y="609600"/>
                    <a:pt x="892353" y="609600"/>
                  </a:cubicBezTo>
                  <a:lnTo>
                    <a:pt x="33648" y="609600"/>
                  </a:lnTo>
                  <a:cubicBezTo>
                    <a:pt x="22832" y="609600"/>
                    <a:pt x="12676" y="604401"/>
                    <a:pt x="6351" y="595626"/>
                  </a:cubicBezTo>
                  <a:cubicBezTo>
                    <a:pt x="27" y="586852"/>
                    <a:pt x="-1693" y="575572"/>
                    <a:pt x="1727" y="565312"/>
                  </a:cubicBezTo>
                  <a:lnTo>
                    <a:pt x="175401" y="44288"/>
                  </a:lnTo>
                  <a:cubicBezTo>
                    <a:pt x="184217" y="17840"/>
                    <a:pt x="208969" y="0"/>
                    <a:pt x="236848" y="0"/>
                  </a:cubicBezTo>
                  <a:close/>
                </a:path>
              </a:pathLst>
            </a:custGeom>
            <a:solidFill>
              <a:srgbClr val="104557"/>
            </a:solidFill>
          </p:spPr>
        </p:sp>
        <p:sp>
          <p:nvSpPr>
            <p:cNvPr id="14" name="TextBox 14"/>
            <p:cNvSpPr txBox="1"/>
            <p:nvPr/>
          </p:nvSpPr>
          <p:spPr>
            <a:xfrm>
              <a:off x="101600" y="-28575"/>
              <a:ext cx="952073" cy="638175"/>
            </a:xfrm>
            <a:prstGeom prst="rect">
              <a:avLst/>
            </a:prstGeom>
          </p:spPr>
          <p:txBody>
            <a:bodyPr lIns="50800" tIns="50800" rIns="50800" bIns="50800" rtlCol="0" anchor="ctr"/>
            <a:lstStyle/>
            <a:p>
              <a:pPr marL="0" lvl="0" indent="0" algn="ctr" rtl="1">
                <a:lnSpc>
                  <a:spcPts val="2659"/>
                </a:lnSpc>
              </a:pPr>
              <a:endParaRPr/>
            </a:p>
          </p:txBody>
        </p:sp>
      </p:grpSp>
      <p:sp>
        <p:nvSpPr>
          <p:cNvPr id="15" name="Freeform 15"/>
          <p:cNvSpPr/>
          <p:nvPr/>
        </p:nvSpPr>
        <p:spPr>
          <a:xfrm flipH="1">
            <a:off x="2457816" y="-1050850"/>
            <a:ext cx="4706419" cy="4706419"/>
          </a:xfrm>
          <a:custGeom>
            <a:avLst/>
            <a:gdLst/>
            <a:ahLst/>
            <a:cxnLst/>
            <a:rect l="l" t="t" r="r" b="b"/>
            <a:pathLst>
              <a:path w="4706419" h="4706419">
                <a:moveTo>
                  <a:pt x="4706419" y="0"/>
                </a:moveTo>
                <a:lnTo>
                  <a:pt x="0" y="0"/>
                </a:lnTo>
                <a:lnTo>
                  <a:pt x="0" y="4706419"/>
                </a:lnTo>
                <a:lnTo>
                  <a:pt x="4706419" y="4706419"/>
                </a:lnTo>
                <a:lnTo>
                  <a:pt x="4706419" y="0"/>
                </a:lnTo>
                <a:close/>
              </a:path>
            </a:pathLst>
          </a:custGeom>
          <a:blipFill>
            <a:blip r:embed="rId9"/>
            <a:stretch>
              <a:fillRect/>
            </a:stretch>
          </a:blipFill>
        </p:spPr>
      </p:sp>
      <p:sp>
        <p:nvSpPr>
          <p:cNvPr id="16" name="Freeform 16"/>
          <p:cNvSpPr/>
          <p:nvPr/>
        </p:nvSpPr>
        <p:spPr>
          <a:xfrm flipH="1">
            <a:off x="433754" y="-683745"/>
            <a:ext cx="5026143" cy="5026143"/>
          </a:xfrm>
          <a:custGeom>
            <a:avLst/>
            <a:gdLst/>
            <a:ahLst/>
            <a:cxnLst/>
            <a:rect l="l" t="t" r="r" b="b"/>
            <a:pathLst>
              <a:path w="5026143" h="5026143">
                <a:moveTo>
                  <a:pt x="5026143" y="0"/>
                </a:moveTo>
                <a:lnTo>
                  <a:pt x="0" y="0"/>
                </a:lnTo>
                <a:lnTo>
                  <a:pt x="0" y="5026143"/>
                </a:lnTo>
                <a:lnTo>
                  <a:pt x="5026143" y="5026143"/>
                </a:lnTo>
                <a:lnTo>
                  <a:pt x="5026143" y="0"/>
                </a:lnTo>
                <a:close/>
              </a:path>
            </a:pathLst>
          </a:custGeom>
          <a:blipFill>
            <a:blip r:embed="rId9"/>
            <a:stretch>
              <a:fillRect/>
            </a:stretch>
          </a:blipFill>
        </p:spPr>
      </p:sp>
      <p:sp>
        <p:nvSpPr>
          <p:cNvPr id="17" name="Freeform 17"/>
          <p:cNvSpPr/>
          <p:nvPr/>
        </p:nvSpPr>
        <p:spPr>
          <a:xfrm flipH="1">
            <a:off x="1171941" y="1146642"/>
            <a:ext cx="3549768" cy="3549768"/>
          </a:xfrm>
          <a:custGeom>
            <a:avLst/>
            <a:gdLst/>
            <a:ahLst/>
            <a:cxnLst/>
            <a:rect l="l" t="t" r="r" b="b"/>
            <a:pathLst>
              <a:path w="3549768" h="3549768">
                <a:moveTo>
                  <a:pt x="3549769" y="0"/>
                </a:moveTo>
                <a:lnTo>
                  <a:pt x="0" y="0"/>
                </a:lnTo>
                <a:lnTo>
                  <a:pt x="0" y="3549768"/>
                </a:lnTo>
                <a:lnTo>
                  <a:pt x="3549769" y="3549768"/>
                </a:lnTo>
                <a:lnTo>
                  <a:pt x="3549769" y="0"/>
                </a:lnTo>
                <a:close/>
              </a:path>
            </a:pathLst>
          </a:custGeom>
          <a:blipFill>
            <a:blip r:embed="rId9"/>
            <a:stretch>
              <a:fillRect/>
            </a:stretch>
          </a:blipFill>
        </p:spPr>
      </p:sp>
      <p:grpSp>
        <p:nvGrpSpPr>
          <p:cNvPr id="18" name="Group 18"/>
          <p:cNvGrpSpPr/>
          <p:nvPr/>
        </p:nvGrpSpPr>
        <p:grpSpPr>
          <a:xfrm>
            <a:off x="862065" y="-394402"/>
            <a:ext cx="5757779" cy="4736800"/>
            <a:chOff x="0" y="0"/>
            <a:chExt cx="1381939" cy="1136891"/>
          </a:xfrm>
        </p:grpSpPr>
        <p:sp>
          <p:nvSpPr>
            <p:cNvPr id="19" name="Freeform 19"/>
            <p:cNvSpPr/>
            <p:nvPr/>
          </p:nvSpPr>
          <p:spPr>
            <a:xfrm>
              <a:off x="0" y="0"/>
              <a:ext cx="1381939" cy="1136891"/>
            </a:xfrm>
            <a:custGeom>
              <a:avLst/>
              <a:gdLst/>
              <a:ahLst/>
              <a:cxnLst/>
              <a:rect l="l" t="t" r="r" b="b"/>
              <a:pathLst>
                <a:path w="1381939" h="1136891">
                  <a:moveTo>
                    <a:pt x="1381939" y="124380"/>
                  </a:moveTo>
                  <a:lnTo>
                    <a:pt x="1381939" y="740734"/>
                  </a:lnTo>
                  <a:cubicBezTo>
                    <a:pt x="1381939" y="773721"/>
                    <a:pt x="1368835" y="805358"/>
                    <a:pt x="1345509" y="828684"/>
                  </a:cubicBezTo>
                  <a:cubicBezTo>
                    <a:pt x="1322183" y="852010"/>
                    <a:pt x="1290547" y="865114"/>
                    <a:pt x="1257559" y="865114"/>
                  </a:cubicBezTo>
                  <a:lnTo>
                    <a:pt x="1114852" y="865114"/>
                  </a:lnTo>
                  <a:cubicBezTo>
                    <a:pt x="1078876" y="865114"/>
                    <a:pt x="1044663" y="880690"/>
                    <a:pt x="1021041" y="907824"/>
                  </a:cubicBezTo>
                  <a:lnTo>
                    <a:pt x="858806" y="1094180"/>
                  </a:lnTo>
                  <a:cubicBezTo>
                    <a:pt x="835184" y="1121314"/>
                    <a:pt x="800970" y="1136891"/>
                    <a:pt x="764995" y="1136891"/>
                  </a:cubicBezTo>
                  <a:lnTo>
                    <a:pt x="293860" y="1136891"/>
                  </a:lnTo>
                  <a:cubicBezTo>
                    <a:pt x="257952" y="1136891"/>
                    <a:pt x="223796" y="1121372"/>
                    <a:pt x="200176" y="1094326"/>
                  </a:cubicBezTo>
                  <a:lnTo>
                    <a:pt x="40985" y="912044"/>
                  </a:lnTo>
                  <a:cubicBezTo>
                    <a:pt x="14562" y="881787"/>
                    <a:pt x="1" y="842978"/>
                    <a:pt x="0" y="802806"/>
                  </a:cubicBezTo>
                  <a:lnTo>
                    <a:pt x="0" y="124380"/>
                  </a:lnTo>
                  <a:cubicBezTo>
                    <a:pt x="0" y="91391"/>
                    <a:pt x="13105" y="59754"/>
                    <a:pt x="36432" y="36428"/>
                  </a:cubicBezTo>
                  <a:cubicBezTo>
                    <a:pt x="59759" y="13102"/>
                    <a:pt x="91397" y="-1"/>
                    <a:pt x="124385" y="0"/>
                  </a:cubicBezTo>
                  <a:lnTo>
                    <a:pt x="1257559" y="0"/>
                  </a:lnTo>
                  <a:cubicBezTo>
                    <a:pt x="1290547" y="0"/>
                    <a:pt x="1322183" y="13104"/>
                    <a:pt x="1345509" y="36430"/>
                  </a:cubicBezTo>
                  <a:cubicBezTo>
                    <a:pt x="1368835" y="59756"/>
                    <a:pt x="1381939" y="91392"/>
                    <a:pt x="1381939" y="124380"/>
                  </a:cubicBezTo>
                  <a:close/>
                </a:path>
              </a:pathLst>
            </a:custGeom>
            <a:blipFill>
              <a:blip r:embed="rId10"/>
              <a:stretch>
                <a:fillRect l="-861" r="-861"/>
              </a:stretch>
            </a:blipFill>
            <a:ln w="38100" cap="sq">
              <a:solidFill>
                <a:srgbClr val="0B3D4D"/>
              </a:solidFill>
              <a:prstDash val="solid"/>
              <a:miter/>
            </a:ln>
          </p:spPr>
        </p:sp>
      </p:grpSp>
      <p:sp>
        <p:nvSpPr>
          <p:cNvPr id="20" name="Freeform 20"/>
          <p:cNvSpPr/>
          <p:nvPr/>
        </p:nvSpPr>
        <p:spPr>
          <a:xfrm>
            <a:off x="9572625" y="400786"/>
            <a:ext cx="798046" cy="226355"/>
          </a:xfrm>
          <a:custGeom>
            <a:avLst/>
            <a:gdLst/>
            <a:ahLst/>
            <a:cxnLst/>
            <a:rect l="l" t="t" r="r" b="b"/>
            <a:pathLst>
              <a:path w="798046" h="226355">
                <a:moveTo>
                  <a:pt x="0" y="0"/>
                </a:moveTo>
                <a:lnTo>
                  <a:pt x="798046" y="0"/>
                </a:lnTo>
                <a:lnTo>
                  <a:pt x="798046" y="226355"/>
                </a:lnTo>
                <a:lnTo>
                  <a:pt x="0" y="22635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grpSp>
        <p:nvGrpSpPr>
          <p:cNvPr id="21" name="Group 21"/>
          <p:cNvGrpSpPr/>
          <p:nvPr/>
        </p:nvGrpSpPr>
        <p:grpSpPr>
          <a:xfrm rot="-10800000">
            <a:off x="386069" y="9060866"/>
            <a:ext cx="15990573" cy="2853706"/>
            <a:chOff x="0" y="0"/>
            <a:chExt cx="3514265" cy="627162"/>
          </a:xfrm>
        </p:grpSpPr>
        <p:sp>
          <p:nvSpPr>
            <p:cNvPr id="22" name="Freeform 22"/>
            <p:cNvSpPr/>
            <p:nvPr/>
          </p:nvSpPr>
          <p:spPr>
            <a:xfrm>
              <a:off x="11610" y="0"/>
              <a:ext cx="3491046" cy="624731"/>
            </a:xfrm>
            <a:custGeom>
              <a:avLst/>
              <a:gdLst/>
              <a:ahLst/>
              <a:cxnLst/>
              <a:rect l="l" t="t" r="r" b="b"/>
              <a:pathLst>
                <a:path w="3491046" h="624731">
                  <a:moveTo>
                    <a:pt x="1732299" y="622442"/>
                  </a:moveTo>
                  <a:lnTo>
                    <a:pt x="1613" y="4720"/>
                  </a:lnTo>
                  <a:cubicBezTo>
                    <a:pt x="500" y="4322"/>
                    <a:pt x="-166" y="3181"/>
                    <a:pt x="36" y="2016"/>
                  </a:cubicBezTo>
                  <a:cubicBezTo>
                    <a:pt x="237" y="851"/>
                    <a:pt x="1248" y="0"/>
                    <a:pt x="2431" y="0"/>
                  </a:cubicBezTo>
                  <a:lnTo>
                    <a:pt x="3488615" y="0"/>
                  </a:lnTo>
                  <a:cubicBezTo>
                    <a:pt x="3489797" y="0"/>
                    <a:pt x="3490808" y="851"/>
                    <a:pt x="3491010" y="2016"/>
                  </a:cubicBezTo>
                  <a:cubicBezTo>
                    <a:pt x="3491211" y="3181"/>
                    <a:pt x="3490546" y="4322"/>
                    <a:pt x="3489432" y="4720"/>
                  </a:cubicBezTo>
                  <a:lnTo>
                    <a:pt x="1758746" y="622442"/>
                  </a:lnTo>
                  <a:cubicBezTo>
                    <a:pt x="1750195" y="625495"/>
                    <a:pt x="1740851" y="625495"/>
                    <a:pt x="1732299" y="622442"/>
                  </a:cubicBezTo>
                  <a:close/>
                </a:path>
              </a:pathLst>
            </a:custGeom>
            <a:solidFill>
              <a:srgbClr val="155164"/>
            </a:solidFill>
          </p:spPr>
        </p:sp>
        <p:sp>
          <p:nvSpPr>
            <p:cNvPr id="23" name="TextBox 23"/>
            <p:cNvSpPr txBox="1"/>
            <p:nvPr/>
          </p:nvSpPr>
          <p:spPr>
            <a:xfrm>
              <a:off x="549104" y="16222"/>
              <a:ext cx="2416057" cy="319757"/>
            </a:xfrm>
            <a:prstGeom prst="rect">
              <a:avLst/>
            </a:prstGeom>
          </p:spPr>
          <p:txBody>
            <a:bodyPr lIns="50800" tIns="50800" rIns="50800" bIns="50800" rtlCol="0" anchor="ctr"/>
            <a:lstStyle/>
            <a:p>
              <a:pPr marL="0" lvl="0" indent="0" algn="ctr" rtl="1">
                <a:lnSpc>
                  <a:spcPts val="2659"/>
                </a:lnSpc>
              </a:pPr>
              <a:endParaRPr/>
            </a:p>
          </p:txBody>
        </p:sp>
      </p:grpSp>
      <p:grpSp>
        <p:nvGrpSpPr>
          <p:cNvPr id="24" name="Group 24"/>
          <p:cNvGrpSpPr/>
          <p:nvPr/>
        </p:nvGrpSpPr>
        <p:grpSpPr>
          <a:xfrm rot="-10800000">
            <a:off x="-6933223" y="8022641"/>
            <a:ext cx="15990573" cy="2853706"/>
            <a:chOff x="0" y="0"/>
            <a:chExt cx="3514265" cy="627162"/>
          </a:xfrm>
        </p:grpSpPr>
        <p:sp>
          <p:nvSpPr>
            <p:cNvPr id="25" name="Freeform 25"/>
            <p:cNvSpPr/>
            <p:nvPr/>
          </p:nvSpPr>
          <p:spPr>
            <a:xfrm>
              <a:off x="11610" y="0"/>
              <a:ext cx="3491046" cy="624731"/>
            </a:xfrm>
            <a:custGeom>
              <a:avLst/>
              <a:gdLst/>
              <a:ahLst/>
              <a:cxnLst/>
              <a:rect l="l" t="t" r="r" b="b"/>
              <a:pathLst>
                <a:path w="3491046" h="624731">
                  <a:moveTo>
                    <a:pt x="1732299" y="622442"/>
                  </a:moveTo>
                  <a:lnTo>
                    <a:pt x="1613" y="4720"/>
                  </a:lnTo>
                  <a:cubicBezTo>
                    <a:pt x="500" y="4322"/>
                    <a:pt x="-166" y="3181"/>
                    <a:pt x="36" y="2016"/>
                  </a:cubicBezTo>
                  <a:cubicBezTo>
                    <a:pt x="237" y="851"/>
                    <a:pt x="1248" y="0"/>
                    <a:pt x="2431" y="0"/>
                  </a:cubicBezTo>
                  <a:lnTo>
                    <a:pt x="3488615" y="0"/>
                  </a:lnTo>
                  <a:cubicBezTo>
                    <a:pt x="3489797" y="0"/>
                    <a:pt x="3490808" y="851"/>
                    <a:pt x="3491010" y="2016"/>
                  </a:cubicBezTo>
                  <a:cubicBezTo>
                    <a:pt x="3491211" y="3181"/>
                    <a:pt x="3490546" y="4322"/>
                    <a:pt x="3489432" y="4720"/>
                  </a:cubicBezTo>
                  <a:lnTo>
                    <a:pt x="1758746" y="622442"/>
                  </a:lnTo>
                  <a:cubicBezTo>
                    <a:pt x="1750195" y="625495"/>
                    <a:pt x="1740851" y="625495"/>
                    <a:pt x="1732299" y="622442"/>
                  </a:cubicBezTo>
                  <a:close/>
                </a:path>
              </a:pathLst>
            </a:custGeom>
            <a:solidFill>
              <a:srgbClr val="0B3D4D"/>
            </a:solidFill>
          </p:spPr>
        </p:sp>
        <p:sp>
          <p:nvSpPr>
            <p:cNvPr id="26" name="TextBox 26"/>
            <p:cNvSpPr txBox="1"/>
            <p:nvPr/>
          </p:nvSpPr>
          <p:spPr>
            <a:xfrm>
              <a:off x="549104" y="16222"/>
              <a:ext cx="2416057" cy="319757"/>
            </a:xfrm>
            <a:prstGeom prst="rect">
              <a:avLst/>
            </a:prstGeom>
          </p:spPr>
          <p:txBody>
            <a:bodyPr lIns="50800" tIns="50800" rIns="50800" bIns="50800" rtlCol="0" anchor="ctr"/>
            <a:lstStyle/>
            <a:p>
              <a:pPr marL="0" lvl="0" indent="0" algn="ctr" rtl="1">
                <a:lnSpc>
                  <a:spcPts val="2659"/>
                </a:lnSpc>
              </a:pPr>
              <a:endParaRPr/>
            </a:p>
          </p:txBody>
        </p:sp>
      </p:grpSp>
      <p:sp>
        <p:nvSpPr>
          <p:cNvPr id="27" name="TextBox 27"/>
          <p:cNvSpPr txBox="1"/>
          <p:nvPr/>
        </p:nvSpPr>
        <p:spPr>
          <a:xfrm>
            <a:off x="9014929" y="1028700"/>
            <a:ext cx="7437323" cy="2038350"/>
          </a:xfrm>
          <a:prstGeom prst="rect">
            <a:avLst/>
          </a:prstGeom>
        </p:spPr>
        <p:txBody>
          <a:bodyPr lIns="0" tIns="0" rIns="0" bIns="0" rtlCol="0" anchor="t">
            <a:spAutoFit/>
          </a:bodyPr>
          <a:lstStyle/>
          <a:p>
            <a:pPr marL="0" lvl="0" indent="0" algn="r" rtl="1">
              <a:lnSpc>
                <a:spcPts val="8086"/>
              </a:lnSpc>
            </a:pPr>
            <a:r>
              <a:rPr lang="ar-EG" sz="6738" b="1">
                <a:solidFill>
                  <a:srgbClr val="0B3D4D"/>
                </a:solidFill>
                <a:latin typeface="Siwa Bold"/>
                <a:ea typeface="Siwa Bold"/>
                <a:cs typeface="Siwa Bold"/>
                <a:sym typeface="Siwa Bold"/>
                <a:rtl/>
              </a:rPr>
              <a:t>الإشكالية المركزية للكتاب</a:t>
            </a:r>
          </a:p>
        </p:txBody>
      </p:sp>
      <p:sp>
        <p:nvSpPr>
          <p:cNvPr id="28" name="TextBox 28"/>
          <p:cNvSpPr txBox="1"/>
          <p:nvPr/>
        </p:nvSpPr>
        <p:spPr>
          <a:xfrm>
            <a:off x="9572625" y="4142291"/>
            <a:ext cx="7475911" cy="4403008"/>
          </a:xfrm>
          <a:prstGeom prst="rect">
            <a:avLst/>
          </a:prstGeom>
        </p:spPr>
        <p:txBody>
          <a:bodyPr lIns="0" tIns="0" rIns="0" bIns="0" rtlCol="0" anchor="t">
            <a:spAutoFit/>
          </a:bodyPr>
          <a:lstStyle/>
          <a:p>
            <a:pPr marL="0" lvl="0" indent="0" algn="r" rtl="1">
              <a:lnSpc>
                <a:spcPts val="8975"/>
              </a:lnSpc>
            </a:pPr>
            <a:r>
              <a:rPr lang="ar-EG" sz="3590" b="1">
                <a:solidFill>
                  <a:srgbClr val="000000"/>
                </a:solidFill>
                <a:latin typeface="Amiri Bold"/>
                <a:ea typeface="Amiri Bold"/>
                <a:cs typeface="Amiri Bold"/>
                <a:sym typeface="Amiri Bold"/>
                <a:rtl/>
              </a:rPr>
              <a:t>كيف يمكن إعادة بناء درس الأدب ليصبح مجالاً لتكوين القارئ المفكر، لا مجرد فضاء لتطبيق إجراءات شكلية؟ هذا هو السؤال الجوهري الذي يؤطر المشروع الديداكتيكي للكتاب بأكمله.</a:t>
            </a:r>
          </a:p>
        </p:txBody>
      </p:sp>
      <p:sp>
        <p:nvSpPr>
          <p:cNvPr id="29" name="TextBox 29"/>
          <p:cNvSpPr txBox="1"/>
          <p:nvPr/>
        </p:nvSpPr>
        <p:spPr>
          <a:xfrm>
            <a:off x="433754" y="4273422"/>
            <a:ext cx="8409724" cy="4375022"/>
          </a:xfrm>
          <a:prstGeom prst="rect">
            <a:avLst/>
          </a:prstGeom>
        </p:spPr>
        <p:txBody>
          <a:bodyPr lIns="0" tIns="0" rIns="0" bIns="0" rtlCol="0" anchor="t">
            <a:spAutoFit/>
          </a:bodyPr>
          <a:lstStyle/>
          <a:p>
            <a:pPr marL="0" lvl="0" indent="0" algn="r" rtl="1">
              <a:lnSpc>
                <a:spcPts val="8984"/>
              </a:lnSpc>
            </a:pPr>
            <a:r>
              <a:rPr lang="ar-EG" sz="3593" b="1">
                <a:solidFill>
                  <a:srgbClr val="000000"/>
                </a:solidFill>
                <a:latin typeface="Amiri Bold"/>
                <a:ea typeface="Amiri Bold"/>
                <a:cs typeface="Amiri Bold"/>
                <a:sym typeface="Amiri Bold"/>
                <a:rtl/>
              </a:rPr>
              <a:t>أزمة تدريس الأدب هي في جوهرها أزمة فهم وإفهام.</a:t>
            </a:r>
          </a:p>
          <a:p>
            <a:pPr marL="0" lvl="0" indent="0" algn="r" rtl="1">
              <a:lnSpc>
                <a:spcPts val="8984"/>
              </a:lnSpc>
            </a:pPr>
            <a:r>
              <a:rPr lang="ar-EG" sz="3593" b="1">
                <a:solidFill>
                  <a:srgbClr val="000000"/>
                </a:solidFill>
                <a:latin typeface="Amiri Bold"/>
                <a:ea typeface="Amiri Bold"/>
                <a:cs typeface="Amiri Bold"/>
                <a:sym typeface="Amiri Bold"/>
                <a:rtl/>
              </a:rPr>
              <a:t> لا تكمن المشكلة في المناهج وحدها، بل في غياب المدرس البليغ القادر على إنتاج المعنى وتوجيه المتعلم نحو بناء مشروعه القرائي الخاص.</a:t>
            </a:r>
          </a:p>
        </p:txBody>
      </p:sp>
      <p:sp>
        <p:nvSpPr>
          <p:cNvPr id="30" name="TextBox 30"/>
          <p:cNvSpPr txBox="1"/>
          <p:nvPr/>
        </p:nvSpPr>
        <p:spPr>
          <a:xfrm>
            <a:off x="12657980" y="3513333"/>
            <a:ext cx="3718662" cy="778561"/>
          </a:xfrm>
          <a:prstGeom prst="rect">
            <a:avLst/>
          </a:prstGeom>
        </p:spPr>
        <p:txBody>
          <a:bodyPr lIns="0" tIns="0" rIns="0" bIns="0" rtlCol="0" anchor="t">
            <a:spAutoFit/>
          </a:bodyPr>
          <a:lstStyle/>
          <a:p>
            <a:pPr marL="0" lvl="0" indent="0" algn="r" rtl="1">
              <a:lnSpc>
                <a:spcPts val="6437"/>
              </a:lnSpc>
            </a:pPr>
            <a:r>
              <a:rPr lang="ar-EG" sz="4597" b="1">
                <a:solidFill>
                  <a:srgbClr val="0B3D4D"/>
                </a:solidFill>
                <a:latin typeface="Amiri Bold"/>
                <a:ea typeface="Amiri Bold"/>
                <a:cs typeface="Amiri Bold"/>
                <a:sym typeface="Amiri Bold"/>
                <a:rtl/>
              </a:rPr>
              <a:t>السؤال المحوري</a:t>
            </a:r>
          </a:p>
        </p:txBody>
      </p:sp>
      <p:sp>
        <p:nvSpPr>
          <p:cNvPr id="31" name="TextBox 31"/>
          <p:cNvSpPr txBox="1"/>
          <p:nvPr/>
        </p:nvSpPr>
        <p:spPr>
          <a:xfrm>
            <a:off x="4215555" y="3726397"/>
            <a:ext cx="3718662" cy="762051"/>
          </a:xfrm>
          <a:prstGeom prst="rect">
            <a:avLst/>
          </a:prstGeom>
        </p:spPr>
        <p:txBody>
          <a:bodyPr lIns="0" tIns="0" rIns="0" bIns="0" rtlCol="0" anchor="t">
            <a:spAutoFit/>
          </a:bodyPr>
          <a:lstStyle/>
          <a:p>
            <a:pPr marL="0" lvl="0" indent="0" algn="r" rtl="1">
              <a:lnSpc>
                <a:spcPts val="6297"/>
              </a:lnSpc>
            </a:pPr>
            <a:r>
              <a:rPr lang="ar-EG" sz="4497" b="1">
                <a:solidFill>
                  <a:srgbClr val="0B3D4D"/>
                </a:solidFill>
                <a:latin typeface="Amiri Bold"/>
                <a:ea typeface="Amiri Bold"/>
                <a:cs typeface="Amiri Bold"/>
                <a:sym typeface="Amiri Bold"/>
                <a:rtl/>
              </a:rPr>
              <a:t>رؤية المؤلف</a:t>
            </a:r>
          </a:p>
        </p:txBody>
      </p:sp>
      <p:grpSp>
        <p:nvGrpSpPr>
          <p:cNvPr id="32" name="Group 32"/>
          <p:cNvGrpSpPr/>
          <p:nvPr/>
        </p:nvGrpSpPr>
        <p:grpSpPr>
          <a:xfrm rot="2841773">
            <a:off x="16848198" y="4301250"/>
            <a:ext cx="803374" cy="9145654"/>
            <a:chOff x="0" y="0"/>
            <a:chExt cx="165303" cy="1881822"/>
          </a:xfrm>
        </p:grpSpPr>
        <p:sp>
          <p:nvSpPr>
            <p:cNvPr id="33" name="Freeform 33"/>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C9DEEF"/>
            </a:solidFill>
          </p:spPr>
        </p:sp>
        <p:sp>
          <p:nvSpPr>
            <p:cNvPr id="34" name="TextBox 34"/>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grpSp>
        <p:nvGrpSpPr>
          <p:cNvPr id="35" name="Group 35"/>
          <p:cNvGrpSpPr/>
          <p:nvPr/>
        </p:nvGrpSpPr>
        <p:grpSpPr>
          <a:xfrm>
            <a:off x="13388475" y="9379160"/>
            <a:ext cx="3878330" cy="1367891"/>
            <a:chOff x="0" y="0"/>
            <a:chExt cx="523736" cy="184722"/>
          </a:xfrm>
        </p:grpSpPr>
        <p:sp>
          <p:nvSpPr>
            <p:cNvPr id="36" name="Freeform 36"/>
            <p:cNvSpPr/>
            <p:nvPr/>
          </p:nvSpPr>
          <p:spPr>
            <a:xfrm>
              <a:off x="20815" y="0"/>
              <a:ext cx="482105" cy="184722"/>
            </a:xfrm>
            <a:custGeom>
              <a:avLst/>
              <a:gdLst/>
              <a:ahLst/>
              <a:cxnLst/>
              <a:rect l="l" t="t" r="r" b="b"/>
              <a:pathLst>
                <a:path w="482105" h="184722">
                  <a:moveTo>
                    <a:pt x="216320" y="0"/>
                  </a:moveTo>
                  <a:lnTo>
                    <a:pt x="468985" y="0"/>
                  </a:lnTo>
                  <a:cubicBezTo>
                    <a:pt x="474405" y="0"/>
                    <a:pt x="479268" y="3333"/>
                    <a:pt x="481222" y="8389"/>
                  </a:cubicBezTo>
                  <a:cubicBezTo>
                    <a:pt x="483177" y="13444"/>
                    <a:pt x="481821" y="19181"/>
                    <a:pt x="477810" y="22827"/>
                  </a:cubicBezTo>
                  <a:lnTo>
                    <a:pt x="324831" y="161895"/>
                  </a:lnTo>
                  <a:cubicBezTo>
                    <a:pt x="308674" y="176583"/>
                    <a:pt x="287621" y="184722"/>
                    <a:pt x="265785" y="184722"/>
                  </a:cubicBezTo>
                  <a:lnTo>
                    <a:pt x="13120" y="184722"/>
                  </a:lnTo>
                  <a:cubicBezTo>
                    <a:pt x="7700" y="184722"/>
                    <a:pt x="2838" y="181389"/>
                    <a:pt x="884" y="176333"/>
                  </a:cubicBezTo>
                  <a:cubicBezTo>
                    <a:pt x="-1071" y="171278"/>
                    <a:pt x="285" y="165541"/>
                    <a:pt x="4295" y="161895"/>
                  </a:cubicBezTo>
                  <a:lnTo>
                    <a:pt x="157275" y="22827"/>
                  </a:lnTo>
                  <a:cubicBezTo>
                    <a:pt x="173432" y="8139"/>
                    <a:pt x="194484" y="0"/>
                    <a:pt x="216320" y="0"/>
                  </a:cubicBezTo>
                  <a:close/>
                </a:path>
              </a:pathLst>
            </a:custGeom>
            <a:solidFill>
              <a:srgbClr val="0B3D4D"/>
            </a:solidFill>
          </p:spPr>
        </p:sp>
        <p:sp>
          <p:nvSpPr>
            <p:cNvPr id="37" name="TextBox 37"/>
            <p:cNvSpPr txBox="1"/>
            <p:nvPr/>
          </p:nvSpPr>
          <p:spPr>
            <a:xfrm>
              <a:off x="101600" y="-28575"/>
              <a:ext cx="320536" cy="213297"/>
            </a:xfrm>
            <a:prstGeom prst="rect">
              <a:avLst/>
            </a:prstGeom>
          </p:spPr>
          <p:txBody>
            <a:bodyPr lIns="50800" tIns="50800" rIns="50800" bIns="50800" rtlCol="0" anchor="ctr"/>
            <a:lstStyle/>
            <a:p>
              <a:pPr marL="0" lvl="0" indent="0" algn="ctr" rtl="1">
                <a:lnSpc>
                  <a:spcPts val="2659"/>
                </a:lnSpc>
              </a:pPr>
              <a:endParaRPr/>
            </a:p>
          </p:txBody>
        </p:sp>
      </p:grpSp>
      <p:grpSp>
        <p:nvGrpSpPr>
          <p:cNvPr id="38" name="Group 38"/>
          <p:cNvGrpSpPr/>
          <p:nvPr/>
        </p:nvGrpSpPr>
        <p:grpSpPr>
          <a:xfrm>
            <a:off x="13585187" y="9869067"/>
            <a:ext cx="4702813" cy="1103346"/>
            <a:chOff x="0" y="0"/>
            <a:chExt cx="787344" cy="184722"/>
          </a:xfrm>
        </p:grpSpPr>
        <p:sp>
          <p:nvSpPr>
            <p:cNvPr id="39" name="Freeform 39"/>
            <p:cNvSpPr/>
            <p:nvPr/>
          </p:nvSpPr>
          <p:spPr>
            <a:xfrm>
              <a:off x="16156" y="0"/>
              <a:ext cx="755031" cy="184722"/>
            </a:xfrm>
            <a:custGeom>
              <a:avLst/>
              <a:gdLst/>
              <a:ahLst/>
              <a:cxnLst/>
              <a:rect l="l" t="t" r="r" b="b"/>
              <a:pathLst>
                <a:path w="755031" h="184722">
                  <a:moveTo>
                    <a:pt x="213384" y="0"/>
                  </a:moveTo>
                  <a:lnTo>
                    <a:pt x="744848" y="0"/>
                  </a:lnTo>
                  <a:cubicBezTo>
                    <a:pt x="749055" y="0"/>
                    <a:pt x="752829" y="2587"/>
                    <a:pt x="754346" y="6511"/>
                  </a:cubicBezTo>
                  <a:cubicBezTo>
                    <a:pt x="755863" y="10435"/>
                    <a:pt x="754811" y="14888"/>
                    <a:pt x="751698" y="17718"/>
                  </a:cubicBezTo>
                  <a:lnTo>
                    <a:pt x="587478" y="167004"/>
                  </a:lnTo>
                  <a:cubicBezTo>
                    <a:pt x="574937" y="178405"/>
                    <a:pt x="558597" y="184722"/>
                    <a:pt x="541648" y="184722"/>
                  </a:cubicBezTo>
                  <a:lnTo>
                    <a:pt x="10184" y="184722"/>
                  </a:lnTo>
                  <a:cubicBezTo>
                    <a:pt x="5977" y="184722"/>
                    <a:pt x="2203" y="182135"/>
                    <a:pt x="686" y="178211"/>
                  </a:cubicBezTo>
                  <a:cubicBezTo>
                    <a:pt x="-831" y="174287"/>
                    <a:pt x="221" y="169834"/>
                    <a:pt x="3334" y="167004"/>
                  </a:cubicBezTo>
                  <a:lnTo>
                    <a:pt x="167554" y="17718"/>
                  </a:lnTo>
                  <a:cubicBezTo>
                    <a:pt x="180095" y="6317"/>
                    <a:pt x="196435" y="0"/>
                    <a:pt x="213384" y="0"/>
                  </a:cubicBezTo>
                  <a:close/>
                </a:path>
              </a:pathLst>
            </a:custGeom>
            <a:solidFill>
              <a:srgbClr val="1D748B"/>
            </a:solidFill>
          </p:spPr>
        </p:sp>
        <p:sp>
          <p:nvSpPr>
            <p:cNvPr id="40" name="TextBox 40"/>
            <p:cNvSpPr txBox="1"/>
            <p:nvPr/>
          </p:nvSpPr>
          <p:spPr>
            <a:xfrm>
              <a:off x="101600" y="-28575"/>
              <a:ext cx="584144" cy="213297"/>
            </a:xfrm>
            <a:prstGeom prst="rect">
              <a:avLst/>
            </a:prstGeom>
          </p:spPr>
          <p:txBody>
            <a:bodyPr lIns="50800" tIns="50800" rIns="50800" bIns="50800" rtlCol="0" anchor="ctr"/>
            <a:lstStyle/>
            <a:p>
              <a:pPr marL="0" lvl="0" indent="0" algn="ctr" rtl="1">
                <a:lnSpc>
                  <a:spcPts val="2659"/>
                </a:lnSpc>
              </a:pPr>
              <a:endParaRPr/>
            </a:p>
          </p:txBody>
        </p:sp>
      </p:grpSp>
      <p:grpSp>
        <p:nvGrpSpPr>
          <p:cNvPr id="41" name="Group 41"/>
          <p:cNvGrpSpPr/>
          <p:nvPr/>
        </p:nvGrpSpPr>
        <p:grpSpPr>
          <a:xfrm rot="2841773">
            <a:off x="17725964" y="5081452"/>
            <a:ext cx="1587703" cy="9145654"/>
            <a:chOff x="0" y="0"/>
            <a:chExt cx="326688" cy="1881822"/>
          </a:xfrm>
        </p:grpSpPr>
        <p:sp>
          <p:nvSpPr>
            <p:cNvPr id="42" name="Freeform 42"/>
            <p:cNvSpPr/>
            <p:nvPr/>
          </p:nvSpPr>
          <p:spPr>
            <a:xfrm>
              <a:off x="0" y="0"/>
              <a:ext cx="326688" cy="1881822"/>
            </a:xfrm>
            <a:custGeom>
              <a:avLst/>
              <a:gdLst/>
              <a:ahLst/>
              <a:cxnLst/>
              <a:rect l="l" t="t" r="r" b="b"/>
              <a:pathLst>
                <a:path w="326688" h="1881822">
                  <a:moveTo>
                    <a:pt x="326688" y="0"/>
                  </a:moveTo>
                  <a:lnTo>
                    <a:pt x="0" y="0"/>
                  </a:lnTo>
                  <a:lnTo>
                    <a:pt x="0" y="1881822"/>
                  </a:lnTo>
                  <a:lnTo>
                    <a:pt x="326688" y="1881822"/>
                  </a:lnTo>
                  <a:close/>
                </a:path>
              </a:pathLst>
            </a:custGeom>
            <a:solidFill>
              <a:srgbClr val="0B3D4D"/>
            </a:solidFill>
          </p:spPr>
        </p:sp>
        <p:sp>
          <p:nvSpPr>
            <p:cNvPr id="43" name="TextBox 43"/>
            <p:cNvSpPr txBox="1"/>
            <p:nvPr/>
          </p:nvSpPr>
          <p:spPr>
            <a:xfrm>
              <a:off x="0" y="-28575"/>
              <a:ext cx="326688" cy="1910397"/>
            </a:xfrm>
            <a:prstGeom prst="rect">
              <a:avLst/>
            </a:prstGeom>
          </p:spPr>
          <p:txBody>
            <a:bodyPr lIns="50800" tIns="50800" rIns="50800" bIns="50800" rtlCol="0" anchor="ctr"/>
            <a:lstStyle/>
            <a:p>
              <a:pPr marL="0" lvl="0" indent="0" algn="ctr" rtl="1">
                <a:lnSpc>
                  <a:spcPts val="2659"/>
                </a:lnSpc>
              </a:pPr>
              <a:endParaRPr/>
            </a:p>
          </p:txBody>
        </p:sp>
      </p:grpSp>
      <p:grpSp>
        <p:nvGrpSpPr>
          <p:cNvPr id="44" name="Group 44"/>
          <p:cNvGrpSpPr/>
          <p:nvPr/>
        </p:nvGrpSpPr>
        <p:grpSpPr>
          <a:xfrm rot="2841773">
            <a:off x="18824014" y="4301250"/>
            <a:ext cx="803374" cy="9145654"/>
            <a:chOff x="0" y="0"/>
            <a:chExt cx="165303" cy="1881822"/>
          </a:xfrm>
        </p:grpSpPr>
        <p:sp>
          <p:nvSpPr>
            <p:cNvPr id="45" name="Freeform 45"/>
            <p:cNvSpPr/>
            <p:nvPr/>
          </p:nvSpPr>
          <p:spPr>
            <a:xfrm>
              <a:off x="0" y="0"/>
              <a:ext cx="165303" cy="1881822"/>
            </a:xfrm>
            <a:custGeom>
              <a:avLst/>
              <a:gdLst/>
              <a:ahLst/>
              <a:cxnLst/>
              <a:rect l="l" t="t" r="r" b="b"/>
              <a:pathLst>
                <a:path w="165303" h="1881822">
                  <a:moveTo>
                    <a:pt x="165303" y="0"/>
                  </a:moveTo>
                  <a:lnTo>
                    <a:pt x="0" y="0"/>
                  </a:lnTo>
                  <a:lnTo>
                    <a:pt x="0" y="1881822"/>
                  </a:lnTo>
                  <a:lnTo>
                    <a:pt x="165303" y="1881822"/>
                  </a:lnTo>
                  <a:close/>
                </a:path>
              </a:pathLst>
            </a:custGeom>
            <a:solidFill>
              <a:srgbClr val="1D748B"/>
            </a:solidFill>
          </p:spPr>
        </p:sp>
        <p:sp>
          <p:nvSpPr>
            <p:cNvPr id="46" name="TextBox 46"/>
            <p:cNvSpPr txBox="1"/>
            <p:nvPr/>
          </p:nvSpPr>
          <p:spPr>
            <a:xfrm>
              <a:off x="0" y="-28575"/>
              <a:ext cx="165303" cy="1910397"/>
            </a:xfrm>
            <a:prstGeom prst="rect">
              <a:avLst/>
            </a:prstGeom>
          </p:spPr>
          <p:txBody>
            <a:bodyPr lIns="50800" tIns="50800" rIns="50800" bIns="50800" rtlCol="0" anchor="ctr"/>
            <a:lstStyle/>
            <a:p>
              <a:pPr marL="0" lvl="0" indent="0" algn="ctr" rtl="1">
                <a:lnSpc>
                  <a:spcPts val="2659"/>
                </a:lnSpc>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a:off x="16943590" y="1123424"/>
            <a:ext cx="513715" cy="513715"/>
          </a:xfrm>
          <a:custGeom>
            <a:avLst/>
            <a:gdLst/>
            <a:ahLst/>
            <a:cxnLst/>
            <a:rect l="l" t="t" r="r" b="b"/>
            <a:pathLst>
              <a:path w="513715" h="513715">
                <a:moveTo>
                  <a:pt x="0" y="0"/>
                </a:moveTo>
                <a:lnTo>
                  <a:pt x="513716" y="0"/>
                </a:lnTo>
                <a:lnTo>
                  <a:pt x="513716" y="513715"/>
                </a:lnTo>
                <a:lnTo>
                  <a:pt x="0" y="51371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flipH="1">
            <a:off x="17200448" y="1065812"/>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5">
              <a:alphaModFix amt="9999"/>
              <a:extLst>
                <a:ext uri="{96DAC541-7B7A-43D3-8B79-37D633B846F1}">
                  <asvg:svgBlip xmlns:asvg="http://schemas.microsoft.com/office/drawing/2016/SVG/main" r:embed="rId6"/>
                </a:ext>
              </a:extLst>
            </a:blip>
            <a:stretch>
              <a:fillRect/>
            </a:stretch>
          </a:blipFill>
        </p:spPr>
      </p:sp>
      <p:sp>
        <p:nvSpPr>
          <p:cNvPr id="5" name="Freeform 5"/>
          <p:cNvSpPr/>
          <p:nvPr/>
        </p:nvSpPr>
        <p:spPr>
          <a:xfrm flipH="1">
            <a:off x="8159731" y="8512867"/>
            <a:ext cx="5131555" cy="5123673"/>
          </a:xfrm>
          <a:custGeom>
            <a:avLst/>
            <a:gdLst/>
            <a:ahLst/>
            <a:cxnLst/>
            <a:rect l="l" t="t" r="r" b="b"/>
            <a:pathLst>
              <a:path w="5131555" h="5123673">
                <a:moveTo>
                  <a:pt x="5131556" y="0"/>
                </a:moveTo>
                <a:lnTo>
                  <a:pt x="0" y="0"/>
                </a:lnTo>
                <a:lnTo>
                  <a:pt x="0" y="5123673"/>
                </a:lnTo>
                <a:lnTo>
                  <a:pt x="5131556" y="5123673"/>
                </a:lnTo>
                <a:lnTo>
                  <a:pt x="5131556" y="0"/>
                </a:lnTo>
                <a:close/>
              </a:path>
            </a:pathLst>
          </a:custGeom>
          <a:blipFill>
            <a:blip r:embed="rId5">
              <a:alphaModFix amt="9999"/>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3563678" y="804645"/>
            <a:ext cx="12708347" cy="1647825"/>
          </a:xfrm>
          <a:prstGeom prst="rect">
            <a:avLst/>
          </a:prstGeom>
        </p:spPr>
        <p:txBody>
          <a:bodyPr lIns="0" tIns="0" rIns="0" bIns="0" rtlCol="0" anchor="t">
            <a:spAutoFit/>
          </a:bodyPr>
          <a:lstStyle/>
          <a:p>
            <a:pPr marL="0" lvl="0" indent="0" algn="r" rtl="1">
              <a:lnSpc>
                <a:spcPts val="6453"/>
              </a:lnSpc>
            </a:pPr>
            <a:r>
              <a:rPr lang="ar-EG" sz="5377" b="1">
                <a:solidFill>
                  <a:srgbClr val="0B3D4D"/>
                </a:solidFill>
                <a:latin typeface="Siwa Bold"/>
                <a:ea typeface="Siwa Bold"/>
                <a:cs typeface="Siwa Bold"/>
                <a:sym typeface="Siwa Bold"/>
                <a:rtl/>
              </a:rPr>
              <a:t>الفصل الأول:تحسين فهم الأدب نحو مشروع قرائي متعدد الاستراتيجيات</a:t>
            </a:r>
          </a:p>
        </p:txBody>
      </p:sp>
      <p:sp>
        <p:nvSpPr>
          <p:cNvPr id="7" name="Freeform 7"/>
          <p:cNvSpPr/>
          <p:nvPr/>
        </p:nvSpPr>
        <p:spPr>
          <a:xfrm rot="-5400000" flipH="1">
            <a:off x="6860693" y="5367929"/>
            <a:ext cx="576745" cy="576745"/>
          </a:xfrm>
          <a:custGeom>
            <a:avLst/>
            <a:gdLst/>
            <a:ahLst/>
            <a:cxnLst/>
            <a:rect l="l" t="t" r="r" b="b"/>
            <a:pathLst>
              <a:path w="576745" h="576745">
                <a:moveTo>
                  <a:pt x="576745" y="0"/>
                </a:moveTo>
                <a:lnTo>
                  <a:pt x="0" y="0"/>
                </a:lnTo>
                <a:lnTo>
                  <a:pt x="0" y="576744"/>
                </a:lnTo>
                <a:lnTo>
                  <a:pt x="576745" y="576744"/>
                </a:lnTo>
                <a:lnTo>
                  <a:pt x="576745"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8" name="Group 8"/>
          <p:cNvGrpSpPr/>
          <p:nvPr/>
        </p:nvGrpSpPr>
        <p:grpSpPr>
          <a:xfrm>
            <a:off x="-8369506" y="-464710"/>
            <a:ext cx="19442003" cy="1415772"/>
            <a:chOff x="0" y="0"/>
            <a:chExt cx="4272790" cy="311146"/>
          </a:xfrm>
        </p:grpSpPr>
        <p:sp>
          <p:nvSpPr>
            <p:cNvPr id="9" name="Freeform 9"/>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10" name="TextBox 10"/>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grpSp>
        <p:nvGrpSpPr>
          <p:cNvPr id="11" name="Group 11"/>
          <p:cNvGrpSpPr/>
          <p:nvPr/>
        </p:nvGrpSpPr>
        <p:grpSpPr>
          <a:xfrm rot="-10800000">
            <a:off x="-1908450" y="8903392"/>
            <a:ext cx="17538287" cy="2091706"/>
            <a:chOff x="0" y="0"/>
            <a:chExt cx="3854408" cy="459697"/>
          </a:xfrm>
        </p:grpSpPr>
        <p:sp>
          <p:nvSpPr>
            <p:cNvPr id="12" name="Freeform 12"/>
            <p:cNvSpPr/>
            <p:nvPr/>
          </p:nvSpPr>
          <p:spPr>
            <a:xfrm>
              <a:off x="11296" y="0"/>
              <a:ext cx="3831817" cy="458191"/>
            </a:xfrm>
            <a:custGeom>
              <a:avLst/>
              <a:gdLst/>
              <a:ahLst/>
              <a:cxnLst/>
              <a:rect l="l" t="t" r="r" b="b"/>
              <a:pathLst>
                <a:path w="3831817" h="458191">
                  <a:moveTo>
                    <a:pt x="1903456" y="456726"/>
                  </a:moveTo>
                  <a:lnTo>
                    <a:pt x="1156" y="2970"/>
                  </a:lnTo>
                  <a:cubicBezTo>
                    <a:pt x="413" y="2793"/>
                    <a:pt x="-79" y="2088"/>
                    <a:pt x="10" y="1330"/>
                  </a:cubicBezTo>
                  <a:cubicBezTo>
                    <a:pt x="99" y="571"/>
                    <a:pt x="742" y="0"/>
                    <a:pt x="1505" y="0"/>
                  </a:cubicBezTo>
                  <a:lnTo>
                    <a:pt x="3830311" y="0"/>
                  </a:lnTo>
                  <a:cubicBezTo>
                    <a:pt x="3831074" y="0"/>
                    <a:pt x="3831717" y="571"/>
                    <a:pt x="3831806" y="1330"/>
                  </a:cubicBezTo>
                  <a:cubicBezTo>
                    <a:pt x="3831895" y="2088"/>
                    <a:pt x="3831403" y="2793"/>
                    <a:pt x="3830660" y="2970"/>
                  </a:cubicBezTo>
                  <a:lnTo>
                    <a:pt x="1928360" y="456726"/>
                  </a:lnTo>
                  <a:cubicBezTo>
                    <a:pt x="1920174" y="458679"/>
                    <a:pt x="1911642" y="458679"/>
                    <a:pt x="1903456" y="456726"/>
                  </a:cubicBezTo>
                  <a:close/>
                </a:path>
              </a:pathLst>
            </a:custGeom>
            <a:solidFill>
              <a:srgbClr val="1D748B"/>
            </a:solidFill>
          </p:spPr>
        </p:sp>
        <p:sp>
          <p:nvSpPr>
            <p:cNvPr id="13" name="TextBox 13"/>
            <p:cNvSpPr txBox="1"/>
            <p:nvPr/>
          </p:nvSpPr>
          <p:spPr>
            <a:xfrm>
              <a:off x="602251" y="4260"/>
              <a:ext cx="2649906" cy="242006"/>
            </a:xfrm>
            <a:prstGeom prst="rect">
              <a:avLst/>
            </a:prstGeom>
          </p:spPr>
          <p:txBody>
            <a:bodyPr lIns="50800" tIns="50800" rIns="50800" bIns="50800" rtlCol="0" anchor="ctr"/>
            <a:lstStyle/>
            <a:p>
              <a:pPr marL="0" lvl="0" indent="0" algn="ctr" rtl="1">
                <a:lnSpc>
                  <a:spcPts val="2659"/>
                </a:lnSpc>
              </a:pPr>
              <a:endParaRPr/>
            </a:p>
          </p:txBody>
        </p:sp>
      </p:grpSp>
      <p:grpSp>
        <p:nvGrpSpPr>
          <p:cNvPr id="14" name="Group 14"/>
          <p:cNvGrpSpPr/>
          <p:nvPr/>
        </p:nvGrpSpPr>
        <p:grpSpPr>
          <a:xfrm rot="-10800000">
            <a:off x="2922871" y="8903392"/>
            <a:ext cx="26896698" cy="2091706"/>
            <a:chOff x="0" y="0"/>
            <a:chExt cx="5911116" cy="459697"/>
          </a:xfrm>
        </p:grpSpPr>
        <p:sp>
          <p:nvSpPr>
            <p:cNvPr id="15" name="Freeform 15"/>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16" name="TextBox 16"/>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grpSp>
        <p:nvGrpSpPr>
          <p:cNvPr id="17" name="Group 17"/>
          <p:cNvGrpSpPr/>
          <p:nvPr/>
        </p:nvGrpSpPr>
        <p:grpSpPr>
          <a:xfrm rot="-10800000">
            <a:off x="-13448349" y="8817667"/>
            <a:ext cx="26896698" cy="2091706"/>
            <a:chOff x="0" y="0"/>
            <a:chExt cx="5911116" cy="459697"/>
          </a:xfrm>
        </p:grpSpPr>
        <p:sp>
          <p:nvSpPr>
            <p:cNvPr id="18" name="Freeform 18"/>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0B3D4D"/>
            </a:solidFill>
          </p:spPr>
        </p:sp>
        <p:sp>
          <p:nvSpPr>
            <p:cNvPr id="19" name="TextBox 19"/>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sp>
        <p:nvSpPr>
          <p:cNvPr id="20" name="Freeform 20"/>
          <p:cNvSpPr/>
          <p:nvPr/>
        </p:nvSpPr>
        <p:spPr>
          <a:xfrm>
            <a:off x="8345954" y="129999"/>
            <a:ext cx="798046" cy="226355"/>
          </a:xfrm>
          <a:custGeom>
            <a:avLst/>
            <a:gdLst/>
            <a:ahLst/>
            <a:cxnLst/>
            <a:rect l="l" t="t" r="r" b="b"/>
            <a:pathLst>
              <a:path w="798046" h="226355">
                <a:moveTo>
                  <a:pt x="0" y="0"/>
                </a:moveTo>
                <a:lnTo>
                  <a:pt x="798046" y="0"/>
                </a:lnTo>
                <a:lnTo>
                  <a:pt x="798046" y="226355"/>
                </a:lnTo>
                <a:lnTo>
                  <a:pt x="0" y="22635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1" name="TextBox 21"/>
          <p:cNvSpPr txBox="1"/>
          <p:nvPr/>
        </p:nvSpPr>
        <p:spPr>
          <a:xfrm>
            <a:off x="713187" y="2709645"/>
            <a:ext cx="15658033" cy="5116840"/>
          </a:xfrm>
          <a:prstGeom prst="rect">
            <a:avLst/>
          </a:prstGeom>
        </p:spPr>
        <p:txBody>
          <a:bodyPr lIns="0" tIns="0" rIns="0" bIns="0" rtlCol="0" anchor="t">
            <a:spAutoFit/>
          </a:bodyPr>
          <a:lstStyle/>
          <a:p>
            <a:pPr algn="just" rtl="1">
              <a:lnSpc>
                <a:spcPts val="10499"/>
              </a:lnSpc>
            </a:pPr>
            <a:r>
              <a:rPr lang="ar-EG" sz="4199" b="1">
                <a:solidFill>
                  <a:srgbClr val="0B3D4D"/>
                </a:solidFill>
                <a:latin typeface="Amiri Bold"/>
                <a:ea typeface="Amiri Bold"/>
                <a:cs typeface="Amiri Bold"/>
                <a:sym typeface="Amiri Bold"/>
                <a:rtl/>
              </a:rPr>
              <a:t>يُؤسِّس الفصل الأول من كتاب «المدرس البليغ: مبادئ أولية لمشروع قرائي متعدد الاستراتيجيات» لرؤية تربوية وقرائية جديدة تسعى إلى إعادة النظر في منطلقات تدريس الأدب ووظائفه داخل المؤسسة التعليمية، انطلاقًا من نقد التصورات التقليدية التي جعلت القراءة الأدبية ممارسة إجرائية مغلقة أكثر من كونها فعلًا تأويليًّا منتجًا للمعنى.</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sp>
        <p:nvSpPr>
          <p:cNvPr id="3" name="Freeform 3"/>
          <p:cNvSpPr/>
          <p:nvPr/>
        </p:nvSpPr>
        <p:spPr>
          <a:xfrm flipH="1">
            <a:off x="17200448" y="1065812"/>
            <a:ext cx="5131555" cy="5123673"/>
          </a:xfrm>
          <a:custGeom>
            <a:avLst/>
            <a:gdLst/>
            <a:ahLst/>
            <a:cxnLst/>
            <a:rect l="l" t="t" r="r" b="b"/>
            <a:pathLst>
              <a:path w="5131555" h="5123673">
                <a:moveTo>
                  <a:pt x="5131555" y="0"/>
                </a:moveTo>
                <a:lnTo>
                  <a:pt x="0" y="0"/>
                </a:lnTo>
                <a:lnTo>
                  <a:pt x="0" y="5123672"/>
                </a:lnTo>
                <a:lnTo>
                  <a:pt x="5131555" y="5123672"/>
                </a:lnTo>
                <a:lnTo>
                  <a:pt x="5131555"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4" name="Freeform 4"/>
          <p:cNvSpPr/>
          <p:nvPr/>
        </p:nvSpPr>
        <p:spPr>
          <a:xfrm flipH="1">
            <a:off x="8159731" y="8512867"/>
            <a:ext cx="5131555" cy="5123673"/>
          </a:xfrm>
          <a:custGeom>
            <a:avLst/>
            <a:gdLst/>
            <a:ahLst/>
            <a:cxnLst/>
            <a:rect l="l" t="t" r="r" b="b"/>
            <a:pathLst>
              <a:path w="5131555" h="5123673">
                <a:moveTo>
                  <a:pt x="5131556" y="0"/>
                </a:moveTo>
                <a:lnTo>
                  <a:pt x="0" y="0"/>
                </a:lnTo>
                <a:lnTo>
                  <a:pt x="0" y="5123673"/>
                </a:lnTo>
                <a:lnTo>
                  <a:pt x="5131556" y="5123673"/>
                </a:lnTo>
                <a:lnTo>
                  <a:pt x="5131556" y="0"/>
                </a:lnTo>
                <a:close/>
              </a:path>
            </a:pathLst>
          </a:custGeom>
          <a:blipFill>
            <a:blip r:embed="rId3">
              <a:alphaModFix amt="9999"/>
              <a:extLst>
                <a:ext uri="{96DAC541-7B7A-43D3-8B79-37D633B846F1}">
                  <asvg:svgBlip xmlns:asvg="http://schemas.microsoft.com/office/drawing/2016/SVG/main" r:embed="rId4"/>
                </a:ext>
              </a:extLst>
            </a:blip>
            <a:stretch>
              <a:fillRect/>
            </a:stretch>
          </a:blipFill>
        </p:spPr>
      </p:sp>
      <p:sp>
        <p:nvSpPr>
          <p:cNvPr id="5" name="Freeform 5"/>
          <p:cNvSpPr/>
          <p:nvPr/>
        </p:nvSpPr>
        <p:spPr>
          <a:xfrm rot="-5400000" flipH="1">
            <a:off x="6860693" y="1685396"/>
            <a:ext cx="576745" cy="576745"/>
          </a:xfrm>
          <a:custGeom>
            <a:avLst/>
            <a:gdLst/>
            <a:ahLst/>
            <a:cxnLst/>
            <a:rect l="l" t="t" r="r" b="b"/>
            <a:pathLst>
              <a:path w="576745" h="576745">
                <a:moveTo>
                  <a:pt x="576745" y="0"/>
                </a:moveTo>
                <a:lnTo>
                  <a:pt x="0" y="0"/>
                </a:lnTo>
                <a:lnTo>
                  <a:pt x="0" y="576745"/>
                </a:lnTo>
                <a:lnTo>
                  <a:pt x="576745" y="576745"/>
                </a:lnTo>
                <a:lnTo>
                  <a:pt x="576745"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2922871" y="1714053"/>
            <a:ext cx="3718662" cy="480221"/>
          </a:xfrm>
          <a:prstGeom prst="rect">
            <a:avLst/>
          </a:prstGeom>
        </p:spPr>
        <p:txBody>
          <a:bodyPr lIns="0" tIns="0" rIns="0" bIns="0" rtlCol="0" anchor="t">
            <a:spAutoFit/>
          </a:bodyPr>
          <a:lstStyle/>
          <a:p>
            <a:pPr marL="0" lvl="0" indent="0" algn="r" rtl="1">
              <a:lnSpc>
                <a:spcPts val="3981"/>
              </a:lnSpc>
            </a:pPr>
            <a:r>
              <a:rPr lang="ar-EG" sz="2843" b="1">
                <a:solidFill>
                  <a:srgbClr val="FFFFFF"/>
                </a:solidFill>
                <a:latin typeface="Amiri Bold"/>
                <a:ea typeface="Amiri Bold"/>
                <a:cs typeface="Amiri Bold"/>
                <a:sym typeface="Amiri Bold"/>
                <a:rtl/>
              </a:rPr>
              <a:t>التخطيط واتخاذ القرار</a:t>
            </a:r>
          </a:p>
        </p:txBody>
      </p:sp>
      <p:sp>
        <p:nvSpPr>
          <p:cNvPr id="7" name="Freeform 7"/>
          <p:cNvSpPr/>
          <p:nvPr/>
        </p:nvSpPr>
        <p:spPr>
          <a:xfrm rot="-5400000" flipH="1">
            <a:off x="6860693" y="5367929"/>
            <a:ext cx="576745" cy="576745"/>
          </a:xfrm>
          <a:custGeom>
            <a:avLst/>
            <a:gdLst/>
            <a:ahLst/>
            <a:cxnLst/>
            <a:rect l="l" t="t" r="r" b="b"/>
            <a:pathLst>
              <a:path w="576745" h="576745">
                <a:moveTo>
                  <a:pt x="576745" y="0"/>
                </a:moveTo>
                <a:lnTo>
                  <a:pt x="0" y="0"/>
                </a:lnTo>
                <a:lnTo>
                  <a:pt x="0" y="576744"/>
                </a:lnTo>
                <a:lnTo>
                  <a:pt x="576745" y="576744"/>
                </a:lnTo>
                <a:lnTo>
                  <a:pt x="576745"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a:off x="-8369506" y="-464710"/>
            <a:ext cx="19442003" cy="1415772"/>
            <a:chOff x="0" y="0"/>
            <a:chExt cx="4272790" cy="311146"/>
          </a:xfrm>
        </p:grpSpPr>
        <p:sp>
          <p:nvSpPr>
            <p:cNvPr id="9" name="Freeform 9"/>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10" name="TextBox 10"/>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grpSp>
        <p:nvGrpSpPr>
          <p:cNvPr id="11" name="Group 11"/>
          <p:cNvGrpSpPr/>
          <p:nvPr/>
        </p:nvGrpSpPr>
        <p:grpSpPr>
          <a:xfrm rot="-10800000">
            <a:off x="-1908450" y="8903392"/>
            <a:ext cx="17538287" cy="2091706"/>
            <a:chOff x="0" y="0"/>
            <a:chExt cx="3854408" cy="459697"/>
          </a:xfrm>
        </p:grpSpPr>
        <p:sp>
          <p:nvSpPr>
            <p:cNvPr id="12" name="Freeform 12"/>
            <p:cNvSpPr/>
            <p:nvPr/>
          </p:nvSpPr>
          <p:spPr>
            <a:xfrm>
              <a:off x="11296" y="0"/>
              <a:ext cx="3831817" cy="458191"/>
            </a:xfrm>
            <a:custGeom>
              <a:avLst/>
              <a:gdLst/>
              <a:ahLst/>
              <a:cxnLst/>
              <a:rect l="l" t="t" r="r" b="b"/>
              <a:pathLst>
                <a:path w="3831817" h="458191">
                  <a:moveTo>
                    <a:pt x="1903456" y="456726"/>
                  </a:moveTo>
                  <a:lnTo>
                    <a:pt x="1156" y="2970"/>
                  </a:lnTo>
                  <a:cubicBezTo>
                    <a:pt x="413" y="2793"/>
                    <a:pt x="-79" y="2088"/>
                    <a:pt x="10" y="1330"/>
                  </a:cubicBezTo>
                  <a:cubicBezTo>
                    <a:pt x="99" y="571"/>
                    <a:pt x="742" y="0"/>
                    <a:pt x="1505" y="0"/>
                  </a:cubicBezTo>
                  <a:lnTo>
                    <a:pt x="3830311" y="0"/>
                  </a:lnTo>
                  <a:cubicBezTo>
                    <a:pt x="3831074" y="0"/>
                    <a:pt x="3831717" y="571"/>
                    <a:pt x="3831806" y="1330"/>
                  </a:cubicBezTo>
                  <a:cubicBezTo>
                    <a:pt x="3831895" y="2088"/>
                    <a:pt x="3831403" y="2793"/>
                    <a:pt x="3830660" y="2970"/>
                  </a:cubicBezTo>
                  <a:lnTo>
                    <a:pt x="1928360" y="456726"/>
                  </a:lnTo>
                  <a:cubicBezTo>
                    <a:pt x="1920174" y="458679"/>
                    <a:pt x="1911642" y="458679"/>
                    <a:pt x="1903456" y="456726"/>
                  </a:cubicBezTo>
                  <a:close/>
                </a:path>
              </a:pathLst>
            </a:custGeom>
            <a:solidFill>
              <a:srgbClr val="1D748B"/>
            </a:solidFill>
          </p:spPr>
        </p:sp>
        <p:sp>
          <p:nvSpPr>
            <p:cNvPr id="13" name="TextBox 13"/>
            <p:cNvSpPr txBox="1"/>
            <p:nvPr/>
          </p:nvSpPr>
          <p:spPr>
            <a:xfrm>
              <a:off x="602251" y="4260"/>
              <a:ext cx="2649906" cy="242006"/>
            </a:xfrm>
            <a:prstGeom prst="rect">
              <a:avLst/>
            </a:prstGeom>
          </p:spPr>
          <p:txBody>
            <a:bodyPr lIns="50800" tIns="50800" rIns="50800" bIns="50800" rtlCol="0" anchor="ctr"/>
            <a:lstStyle/>
            <a:p>
              <a:pPr marL="0" lvl="0" indent="0" algn="ctr" rtl="1">
                <a:lnSpc>
                  <a:spcPts val="2659"/>
                </a:lnSpc>
              </a:pPr>
              <a:endParaRPr/>
            </a:p>
          </p:txBody>
        </p:sp>
      </p:grpSp>
      <p:grpSp>
        <p:nvGrpSpPr>
          <p:cNvPr id="14" name="Group 14"/>
          <p:cNvGrpSpPr/>
          <p:nvPr/>
        </p:nvGrpSpPr>
        <p:grpSpPr>
          <a:xfrm rot="-10800000">
            <a:off x="2922871" y="8903392"/>
            <a:ext cx="26896698" cy="2091706"/>
            <a:chOff x="0" y="0"/>
            <a:chExt cx="5911116" cy="459697"/>
          </a:xfrm>
        </p:grpSpPr>
        <p:sp>
          <p:nvSpPr>
            <p:cNvPr id="15" name="Freeform 15"/>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16" name="TextBox 16"/>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grpSp>
        <p:nvGrpSpPr>
          <p:cNvPr id="17" name="Group 17"/>
          <p:cNvGrpSpPr/>
          <p:nvPr/>
        </p:nvGrpSpPr>
        <p:grpSpPr>
          <a:xfrm rot="-10800000">
            <a:off x="-13448349" y="8817667"/>
            <a:ext cx="26896698" cy="2091706"/>
            <a:chOff x="0" y="0"/>
            <a:chExt cx="5911116" cy="459697"/>
          </a:xfrm>
        </p:grpSpPr>
        <p:sp>
          <p:nvSpPr>
            <p:cNvPr id="18" name="Freeform 18"/>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0B3D4D"/>
            </a:solidFill>
          </p:spPr>
        </p:sp>
        <p:sp>
          <p:nvSpPr>
            <p:cNvPr id="19" name="TextBox 19"/>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sp>
        <p:nvSpPr>
          <p:cNvPr id="20" name="TextBox 20"/>
          <p:cNvSpPr txBox="1"/>
          <p:nvPr/>
        </p:nvSpPr>
        <p:spPr>
          <a:xfrm>
            <a:off x="771525" y="4518371"/>
            <a:ext cx="17259300" cy="3253747"/>
          </a:xfrm>
          <a:prstGeom prst="rect">
            <a:avLst/>
          </a:prstGeom>
        </p:spPr>
        <p:txBody>
          <a:bodyPr lIns="0" tIns="0" rIns="0" bIns="0" rtlCol="0" anchor="t">
            <a:spAutoFit/>
          </a:bodyPr>
          <a:lstStyle/>
          <a:p>
            <a:pPr algn="just" rtl="1">
              <a:lnSpc>
                <a:spcPts val="8999"/>
              </a:lnSpc>
            </a:pPr>
            <a:r>
              <a:rPr lang="ar-EG" sz="3599" b="1">
                <a:solidFill>
                  <a:srgbClr val="000000"/>
                </a:solidFill>
                <a:latin typeface="Amiri Bold"/>
                <a:ea typeface="Amiri Bold"/>
                <a:cs typeface="Amiri Bold"/>
                <a:sym typeface="Amiri Bold"/>
                <a:rtl/>
              </a:rPr>
              <a:t>وفي هذا السياق، يطرح المؤلف تصورًا بديلًا يتمثل في ما يسميه «المشروع القرائي متعدد الاستراتيجيات»، وهو تصور يقوم على تجاوز القراءة النمطية القائمة على الاستظهار والتكرار، نحو قراءة إنتاجية تفاعلية تجعل المتعلم ذاتًا قارئة تمتلك أدوات الفهم والتأويل والتقويم. </a:t>
            </a:r>
          </a:p>
        </p:txBody>
      </p:sp>
      <p:sp>
        <p:nvSpPr>
          <p:cNvPr id="21" name="TextBox 21"/>
          <p:cNvSpPr txBox="1"/>
          <p:nvPr/>
        </p:nvSpPr>
        <p:spPr>
          <a:xfrm>
            <a:off x="257175" y="581025"/>
            <a:ext cx="17773650" cy="3253747"/>
          </a:xfrm>
          <a:prstGeom prst="rect">
            <a:avLst/>
          </a:prstGeom>
        </p:spPr>
        <p:txBody>
          <a:bodyPr lIns="0" tIns="0" rIns="0" bIns="0" rtlCol="0" anchor="t">
            <a:spAutoFit/>
          </a:bodyPr>
          <a:lstStyle/>
          <a:p>
            <a:pPr algn="just" rtl="1">
              <a:lnSpc>
                <a:spcPts val="8999"/>
              </a:lnSpc>
            </a:pPr>
            <a:r>
              <a:rPr lang="ar-EG" sz="3599" b="1">
                <a:solidFill>
                  <a:srgbClr val="000000"/>
                </a:solidFill>
                <a:latin typeface="Amiri Bold"/>
                <a:ea typeface="Amiri Bold"/>
                <a:cs typeface="Amiri Bold"/>
                <a:sym typeface="Amiri Bold"/>
                <a:rtl/>
              </a:rPr>
              <a:t>ينطلق المؤلف من فرضية مركزية مفادها أن الأزمة التي يعرفها درس الأدب ليست أزمة نصوص أو مضامين، وإنما هي أزمة في أنماط القراءة وطرائق بناء الفهم؛ إذ تحوّل المتعلم – في كثير من الممارسات الصفية – إلى متلقٍّ ينجز إجراءات شكلية دون أن ينخرط فعليًا في إنتاج الدلالة أو بناء موقف معرفي من النص.</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9246" t="-54471" r="-44958" b="-2131"/>
            </a:stretch>
          </a:blipFill>
        </p:spPr>
      </p:sp>
      <p:grpSp>
        <p:nvGrpSpPr>
          <p:cNvPr id="3" name="Group 3"/>
          <p:cNvGrpSpPr/>
          <p:nvPr/>
        </p:nvGrpSpPr>
        <p:grpSpPr>
          <a:xfrm>
            <a:off x="-8426184" y="-889792"/>
            <a:ext cx="19442003" cy="1415772"/>
            <a:chOff x="0" y="0"/>
            <a:chExt cx="4272790" cy="311146"/>
          </a:xfrm>
        </p:grpSpPr>
        <p:sp>
          <p:nvSpPr>
            <p:cNvPr id="4" name="Freeform 4"/>
            <p:cNvSpPr/>
            <p:nvPr/>
          </p:nvSpPr>
          <p:spPr>
            <a:xfrm>
              <a:off x="10711" y="0"/>
              <a:ext cx="4251367" cy="310309"/>
            </a:xfrm>
            <a:custGeom>
              <a:avLst/>
              <a:gdLst/>
              <a:ahLst/>
              <a:cxnLst/>
              <a:rect l="l" t="t" r="r" b="b"/>
              <a:pathLst>
                <a:path w="4251367" h="310309">
                  <a:moveTo>
                    <a:pt x="2114256" y="309481"/>
                  </a:moveTo>
                  <a:lnTo>
                    <a:pt x="716" y="1664"/>
                  </a:lnTo>
                  <a:cubicBezTo>
                    <a:pt x="282" y="1601"/>
                    <a:pt x="-29" y="1213"/>
                    <a:pt x="3" y="776"/>
                  </a:cubicBezTo>
                  <a:cubicBezTo>
                    <a:pt x="34" y="339"/>
                    <a:pt x="398" y="0"/>
                    <a:pt x="837" y="0"/>
                  </a:cubicBezTo>
                  <a:lnTo>
                    <a:pt x="4250530" y="0"/>
                  </a:lnTo>
                  <a:cubicBezTo>
                    <a:pt x="4250969" y="0"/>
                    <a:pt x="4251333" y="339"/>
                    <a:pt x="4251365" y="776"/>
                  </a:cubicBezTo>
                  <a:cubicBezTo>
                    <a:pt x="4251397" y="1213"/>
                    <a:pt x="4251085" y="1601"/>
                    <a:pt x="4250651" y="1664"/>
                  </a:cubicBezTo>
                  <a:lnTo>
                    <a:pt x="2137111" y="309481"/>
                  </a:lnTo>
                  <a:cubicBezTo>
                    <a:pt x="2129533" y="310585"/>
                    <a:pt x="2121835" y="310585"/>
                    <a:pt x="2114256" y="309481"/>
                  </a:cubicBezTo>
                  <a:close/>
                </a:path>
              </a:pathLst>
            </a:custGeom>
            <a:solidFill>
              <a:srgbClr val="0B3D4D"/>
            </a:solidFill>
          </p:spPr>
        </p:sp>
        <p:sp>
          <p:nvSpPr>
            <p:cNvPr id="5" name="TextBox 5"/>
            <p:cNvSpPr txBox="1"/>
            <p:nvPr/>
          </p:nvSpPr>
          <p:spPr>
            <a:xfrm>
              <a:off x="667623" y="-6350"/>
              <a:ext cx="2937543" cy="173035"/>
            </a:xfrm>
            <a:prstGeom prst="rect">
              <a:avLst/>
            </a:prstGeom>
          </p:spPr>
          <p:txBody>
            <a:bodyPr lIns="50800" tIns="50800" rIns="50800" bIns="50800" rtlCol="0" anchor="ctr"/>
            <a:lstStyle/>
            <a:p>
              <a:pPr marL="0" lvl="0" indent="0" algn="ctr" rtl="1">
                <a:lnSpc>
                  <a:spcPts val="2659"/>
                </a:lnSpc>
              </a:pPr>
              <a:endParaRPr/>
            </a:p>
          </p:txBody>
        </p:sp>
      </p:grpSp>
      <p:grpSp>
        <p:nvGrpSpPr>
          <p:cNvPr id="6" name="Group 6"/>
          <p:cNvGrpSpPr/>
          <p:nvPr/>
        </p:nvGrpSpPr>
        <p:grpSpPr>
          <a:xfrm rot="-10800000">
            <a:off x="3064565" y="9513350"/>
            <a:ext cx="26896698" cy="2091706"/>
            <a:chOff x="0" y="0"/>
            <a:chExt cx="5911116" cy="459697"/>
          </a:xfrm>
        </p:grpSpPr>
        <p:sp>
          <p:nvSpPr>
            <p:cNvPr id="7" name="Freeform 7"/>
            <p:cNvSpPr/>
            <p:nvPr/>
          </p:nvSpPr>
          <p:spPr>
            <a:xfrm>
              <a:off x="7702" y="0"/>
              <a:ext cx="5895712" cy="459051"/>
            </a:xfrm>
            <a:custGeom>
              <a:avLst/>
              <a:gdLst/>
              <a:ahLst/>
              <a:cxnLst/>
              <a:rect l="l" t="t" r="r" b="b"/>
              <a:pathLst>
                <a:path w="5895712" h="459051">
                  <a:moveTo>
                    <a:pt x="2939608" y="458414"/>
                  </a:moveTo>
                  <a:lnTo>
                    <a:pt x="546" y="1283"/>
                  </a:lnTo>
                  <a:cubicBezTo>
                    <a:pt x="213" y="1231"/>
                    <a:pt x="-24" y="932"/>
                    <a:pt x="2" y="596"/>
                  </a:cubicBezTo>
                  <a:cubicBezTo>
                    <a:pt x="28" y="259"/>
                    <a:pt x="308" y="0"/>
                    <a:pt x="645" y="0"/>
                  </a:cubicBezTo>
                  <a:lnTo>
                    <a:pt x="5895067" y="0"/>
                  </a:lnTo>
                  <a:cubicBezTo>
                    <a:pt x="5895404" y="0"/>
                    <a:pt x="5895684" y="259"/>
                    <a:pt x="5895710" y="596"/>
                  </a:cubicBezTo>
                  <a:cubicBezTo>
                    <a:pt x="5895736" y="932"/>
                    <a:pt x="5895499" y="1231"/>
                    <a:pt x="5895166" y="1283"/>
                  </a:cubicBezTo>
                  <a:lnTo>
                    <a:pt x="2956104" y="458414"/>
                  </a:lnTo>
                  <a:cubicBezTo>
                    <a:pt x="2950638" y="459264"/>
                    <a:pt x="2945074" y="459264"/>
                    <a:pt x="2939608" y="458414"/>
                  </a:cubicBezTo>
                  <a:close/>
                </a:path>
              </a:pathLst>
            </a:custGeom>
            <a:solidFill>
              <a:srgbClr val="155164"/>
            </a:solidFill>
          </p:spPr>
        </p:sp>
        <p:sp>
          <p:nvSpPr>
            <p:cNvPr id="8" name="TextBox 8"/>
            <p:cNvSpPr txBox="1"/>
            <p:nvPr/>
          </p:nvSpPr>
          <p:spPr>
            <a:xfrm>
              <a:off x="923612" y="4260"/>
              <a:ext cx="4063892" cy="242006"/>
            </a:xfrm>
            <a:prstGeom prst="rect">
              <a:avLst/>
            </a:prstGeom>
          </p:spPr>
          <p:txBody>
            <a:bodyPr lIns="50800" tIns="50800" rIns="50800" bIns="50800" rtlCol="0" anchor="ctr"/>
            <a:lstStyle/>
            <a:p>
              <a:pPr marL="0" lvl="0" indent="0" algn="ctr" rtl="1">
                <a:lnSpc>
                  <a:spcPts val="2659"/>
                </a:lnSpc>
              </a:pPr>
              <a:endParaRPr/>
            </a:p>
          </p:txBody>
        </p:sp>
      </p:grpSp>
      <p:sp>
        <p:nvSpPr>
          <p:cNvPr id="9" name="TextBox 9"/>
          <p:cNvSpPr txBox="1"/>
          <p:nvPr/>
        </p:nvSpPr>
        <p:spPr>
          <a:xfrm>
            <a:off x="382574" y="249109"/>
            <a:ext cx="17522851" cy="4387222"/>
          </a:xfrm>
          <a:prstGeom prst="rect">
            <a:avLst/>
          </a:prstGeom>
        </p:spPr>
        <p:txBody>
          <a:bodyPr lIns="0" tIns="0" rIns="0" bIns="0" rtlCol="0" anchor="t">
            <a:spAutoFit/>
          </a:bodyPr>
          <a:lstStyle/>
          <a:p>
            <a:pPr algn="just" rtl="1">
              <a:lnSpc>
                <a:spcPts val="8999"/>
              </a:lnSpc>
            </a:pPr>
            <a:r>
              <a:rPr lang="ar-EG" sz="3599" b="1">
                <a:solidFill>
                  <a:srgbClr val="000000"/>
                </a:solidFill>
                <a:latin typeface="Amiri Bold"/>
                <a:ea typeface="Amiri Bold"/>
                <a:cs typeface="Amiri Bold"/>
                <a:sym typeface="Amiri Bold"/>
                <a:rtl/>
              </a:rPr>
              <a:t>ويقوم هذا المشروع على إعادة بناء العلاقة بين المتعلم والنص الأدبي؛ فالنص لم يعد موضوعًا للتحليل التقني أو استخراج المكونات الشكلية، بل مجالًا لإنتاج المعنى، وبناء الرؤية، وتوسيع أفق التفكير. ومن ثمّ، تصبح القراءة فعلًا معرفيًا مركبًا يستدعي تشغيل الخلفيات الثقافية، واستحضار السياقات، وممارسة التأويل، وربط النص بأسئلة الوجود والقيم والإنسان.</a:t>
            </a:r>
          </a:p>
        </p:txBody>
      </p:sp>
      <p:sp>
        <p:nvSpPr>
          <p:cNvPr id="10" name="TextBox 10"/>
          <p:cNvSpPr txBox="1"/>
          <p:nvPr/>
        </p:nvSpPr>
        <p:spPr>
          <a:xfrm>
            <a:off x="382574" y="4684554"/>
            <a:ext cx="17522851" cy="4387222"/>
          </a:xfrm>
          <a:prstGeom prst="rect">
            <a:avLst/>
          </a:prstGeom>
        </p:spPr>
        <p:txBody>
          <a:bodyPr lIns="0" tIns="0" rIns="0" bIns="0" rtlCol="0" anchor="t">
            <a:spAutoFit/>
          </a:bodyPr>
          <a:lstStyle/>
          <a:p>
            <a:pPr algn="just" rtl="1">
              <a:lnSpc>
                <a:spcPts val="8999"/>
              </a:lnSpc>
            </a:pPr>
            <a:r>
              <a:rPr lang="ar-EG" sz="3599" b="1">
                <a:solidFill>
                  <a:srgbClr val="000000"/>
                </a:solidFill>
                <a:latin typeface="Amiri Bold"/>
                <a:ea typeface="Amiri Bold"/>
                <a:cs typeface="Amiri Bold"/>
                <a:sym typeface="Amiri Bold"/>
                <a:rtl/>
              </a:rPr>
              <a:t>ومن أهم الأفكار التي يؤكدها الفصل أن القراءة ليست عملية خطية ميكانيكية، وإنما نشاط استراتيجي واعٍ؛ فالقارئ لا يتعامل مع النص باعتباره معطى جاهزًا، وإنما يقتحمه عبر اختيارات وإجراءات وأسئلة توجه فعل الفهم. لذلك يدعو المؤلف إلى تكوين ما يمكن تسميته بـ«القارئ الاستراتيجي»، وهو القارئ الذي يمتلك القدرة على تحديد أهداف القراءة، واختيار أدواتها، وتعديل مساراتها بحسب طبيعة النص وتعقيده.</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6101</Words>
  <Application>Microsoft Office PowerPoint</Application>
  <PresentationFormat>Personnalisé</PresentationFormat>
  <Paragraphs>284</Paragraphs>
  <Slides>53</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53</vt:i4>
      </vt:variant>
    </vt:vector>
  </HeadingPairs>
  <TitlesOfParts>
    <vt:vector size="60" baseType="lpstr">
      <vt:lpstr>Arial</vt:lpstr>
      <vt:lpstr>Calibri</vt:lpstr>
      <vt:lpstr>Childos Arabic Bold</vt:lpstr>
      <vt:lpstr>Siwa Bold</vt:lpstr>
      <vt:lpstr>Amiri</vt:lpstr>
      <vt:lpstr>Amiri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قراءة  في كتاب المدرس البليغ للدكتور محمد بازي..</dc:title>
  <dc:creator>HP</dc:creator>
  <cp:lastModifiedBy>HP</cp:lastModifiedBy>
  <cp:revision>3</cp:revision>
  <dcterms:created xsi:type="dcterms:W3CDTF">2006-08-16T00:00:00Z</dcterms:created>
  <dcterms:modified xsi:type="dcterms:W3CDTF">2026-08-26T19:10:54Z</dcterms:modified>
  <dc:identifier>DAHMIRD6s6M</dc:identifier>
</cp:coreProperties>
</file>