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18"/>
    <p:sldId id="276" r:id="rId19"/>
    <p:sldId id="274" r:id="rId20"/>
  </p:sldIdLst>
  <p:sldSz cx="18288000" cy="10287000"/>
  <p:notesSz cx="6858000" cy="9144000"/>
  <p:embeddedFontLst>
    <p:embeddedFont>
      <p:font typeface="Adam Script Bold" panose="020B0604020202020204" charset="-78"/>
      <p:regular r:id="rId22"/>
    </p:embeddedFont>
    <p:embeddedFont>
      <p:font typeface="Afeesh" panose="020B0604020202020204" charset="-78"/>
      <p:regular r:id="rId23"/>
    </p:embeddedFont>
    <p:embeddedFont>
      <p:font typeface="Afeesh Bold" panose="020B0604020202020204" charset="-78"/>
      <p:regular r:id="rId24"/>
    </p:embeddedFont>
    <p:embeddedFont>
      <p:font typeface="Agrandir" panose="020B0604020202020204" charset="0"/>
      <p:regular r:id="rId25"/>
    </p:embeddedFont>
    <p:embeddedFont>
      <p:font typeface="Balabeloo" panose="020B0604020202020204" charset="-78"/>
      <p:regular r:id="rId26"/>
    </p:embeddedFont>
    <p:embeddedFont>
      <p:font typeface="HS Headline" panose="020B0604020202020204" charset="-78"/>
      <p:regular r:id="rId27"/>
    </p:embeddedFont>
    <p:embeddedFont>
      <p:font typeface="Rayyan" panose="020B0604020202020204" charset="-78"/>
      <p:regular r:id="rId28"/>
    </p:embeddedFont>
    <p:embeddedFont>
      <p:font typeface="XM Vahid Bold" panose="020B0604020202020204" charset="-78"/>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2733" autoAdjust="0"/>
  </p:normalViewPr>
  <p:slideViewPr>
    <p:cSldViewPr>
      <p:cViewPr varScale="1">
        <p:scale>
          <a:sx n="35" d="100"/>
          <a:sy n="35" d="100"/>
        </p:scale>
        <p:origin x="108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F8E47-4003-485B-A7A1-D300894E0BE8}" type="datetimeFigureOut">
              <a:rPr lang="fr-FR" smtClean="0"/>
              <a:t>22/04/2026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0D5A6C-85C1-4D2D-82F6-00189E5A54B3}" type="slidenum">
              <a:rPr lang="fr-FR" smtClean="0"/>
              <a:t>‹N°›</a:t>
            </a:fld>
            <a:endParaRPr lang="fr-FR"/>
          </a:p>
        </p:txBody>
      </p:sp>
    </p:spTree>
    <p:extLst>
      <p:ext uri="{BB962C8B-B14F-4D97-AF65-F5344CB8AC3E}">
        <p14:creationId xmlns:p14="http://schemas.microsoft.com/office/powerpoint/2010/main" val="702290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0D5A6C-85C1-4D2D-82F6-00189E5A54B3}" type="slidenum">
              <a:rPr lang="fr-FR" smtClean="0"/>
              <a:t>11</a:t>
            </a:fld>
            <a:endParaRPr lang="fr-FR"/>
          </a:p>
        </p:txBody>
      </p:sp>
    </p:spTree>
    <p:extLst>
      <p:ext uri="{BB962C8B-B14F-4D97-AF65-F5344CB8AC3E}">
        <p14:creationId xmlns:p14="http://schemas.microsoft.com/office/powerpoint/2010/main" val="196728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TextBox 2"/>
          <p:cNvSpPr txBox="1"/>
          <p:nvPr/>
        </p:nvSpPr>
        <p:spPr>
          <a:xfrm>
            <a:off x="547659" y="1522409"/>
            <a:ext cx="17192692" cy="1640281"/>
          </a:xfrm>
          <a:prstGeom prst="rect">
            <a:avLst/>
          </a:prstGeom>
        </p:spPr>
        <p:txBody>
          <a:bodyPr lIns="0" tIns="0" rIns="0" bIns="0" rtlCol="0" anchor="t">
            <a:spAutoFit/>
          </a:bodyPr>
          <a:lstStyle/>
          <a:p>
            <a:pPr algn="ctr" rtl="1">
              <a:lnSpc>
                <a:spcPts val="11966"/>
              </a:lnSpc>
            </a:pPr>
            <a:r>
              <a:rPr lang="ar-EG" sz="8547" dirty="0">
                <a:solidFill>
                  <a:srgbClr val="FEF5E2"/>
                </a:solidFill>
                <a:latin typeface="Rayyan"/>
                <a:ea typeface="Rayyan"/>
                <a:cs typeface="Rayyan"/>
                <a:sym typeface="Rayyan"/>
                <a:rtl/>
              </a:rPr>
              <a:t>تأثيره على الرأي العام</a:t>
            </a:r>
          </a:p>
        </p:txBody>
      </p:sp>
      <p:sp>
        <p:nvSpPr>
          <p:cNvPr id="3" name="Freeform 3"/>
          <p:cNvSpPr/>
          <p:nvPr/>
        </p:nvSpPr>
        <p:spPr>
          <a:xfrm>
            <a:off x="9144000" y="4668088"/>
            <a:ext cx="7544438" cy="8485565"/>
          </a:xfrm>
          <a:custGeom>
            <a:avLst/>
            <a:gdLst/>
            <a:ahLst/>
            <a:cxnLst/>
            <a:rect l="l" t="t" r="r" b="b"/>
            <a:pathLst>
              <a:path w="7544438" h="8485565">
                <a:moveTo>
                  <a:pt x="0" y="0"/>
                </a:moveTo>
                <a:lnTo>
                  <a:pt x="7544438" y="0"/>
                </a:lnTo>
                <a:lnTo>
                  <a:pt x="7544438" y="8485566"/>
                </a:lnTo>
                <a:lnTo>
                  <a:pt x="0" y="8485566"/>
                </a:lnTo>
                <a:lnTo>
                  <a:pt x="0" y="0"/>
                </a:lnTo>
                <a:close/>
              </a:path>
            </a:pathLst>
          </a:custGeom>
          <a:blipFill>
            <a:blip r:embed="rId2"/>
            <a:stretch>
              <a:fillRect l="-51" r="-51"/>
            </a:stretch>
          </a:blipFill>
        </p:spPr>
      </p:sp>
      <p:sp>
        <p:nvSpPr>
          <p:cNvPr id="4" name="Freeform 4"/>
          <p:cNvSpPr/>
          <p:nvPr/>
        </p:nvSpPr>
        <p:spPr>
          <a:xfrm>
            <a:off x="547659" y="4650770"/>
            <a:ext cx="7609742" cy="8737702"/>
          </a:xfrm>
          <a:custGeom>
            <a:avLst/>
            <a:gdLst/>
            <a:ahLst/>
            <a:cxnLst/>
            <a:rect l="l" t="t" r="r" b="b"/>
            <a:pathLst>
              <a:path w="7609742" h="8737702">
                <a:moveTo>
                  <a:pt x="0" y="0"/>
                </a:moveTo>
                <a:lnTo>
                  <a:pt x="7609741" y="0"/>
                </a:lnTo>
                <a:lnTo>
                  <a:pt x="7609741" y="8737702"/>
                </a:lnTo>
                <a:lnTo>
                  <a:pt x="0" y="8737702"/>
                </a:lnTo>
                <a:lnTo>
                  <a:pt x="0" y="0"/>
                </a:lnTo>
                <a:close/>
              </a:path>
            </a:pathLst>
          </a:custGeom>
          <a:blipFill>
            <a:blip r:embed="rId3"/>
            <a:stretch>
              <a:fillRect l="-31" r="-31"/>
            </a:stretch>
          </a:blipFill>
        </p:spPr>
      </p:sp>
      <p:sp>
        <p:nvSpPr>
          <p:cNvPr id="5" name="Freeform 5"/>
          <p:cNvSpPr/>
          <p:nvPr/>
        </p:nvSpPr>
        <p:spPr>
          <a:xfrm>
            <a:off x="5612749" y="4106113"/>
            <a:ext cx="7062492" cy="8229600"/>
          </a:xfrm>
          <a:custGeom>
            <a:avLst/>
            <a:gdLst/>
            <a:ahLst/>
            <a:cxnLst/>
            <a:rect l="l" t="t" r="r" b="b"/>
            <a:pathLst>
              <a:path w="7062492" h="8229600">
                <a:moveTo>
                  <a:pt x="0" y="0"/>
                </a:moveTo>
                <a:lnTo>
                  <a:pt x="7062492" y="0"/>
                </a:lnTo>
                <a:lnTo>
                  <a:pt x="7062492" y="8229600"/>
                </a:lnTo>
                <a:lnTo>
                  <a:pt x="0" y="8229600"/>
                </a:lnTo>
                <a:lnTo>
                  <a:pt x="0" y="0"/>
                </a:lnTo>
                <a:close/>
              </a:path>
            </a:pathLst>
          </a:custGeom>
          <a:blipFill>
            <a:blip r:embed="rId4"/>
            <a:stretch>
              <a:fillRect l="-103" r="-103"/>
            </a:stretch>
          </a:blipFill>
        </p:spPr>
      </p:sp>
      <p:sp>
        <p:nvSpPr>
          <p:cNvPr id="6" name="TextBox 6"/>
          <p:cNvSpPr txBox="1"/>
          <p:nvPr/>
        </p:nvSpPr>
        <p:spPr>
          <a:xfrm>
            <a:off x="547659" y="-246059"/>
            <a:ext cx="17192692" cy="2111378"/>
          </a:xfrm>
          <a:prstGeom prst="rect">
            <a:avLst/>
          </a:prstGeom>
        </p:spPr>
        <p:txBody>
          <a:bodyPr lIns="0" tIns="0" rIns="0" bIns="0" rtlCol="0" anchor="t">
            <a:spAutoFit/>
          </a:bodyPr>
          <a:lstStyle/>
          <a:p>
            <a:pPr algn="ctr" rtl="1">
              <a:lnSpc>
                <a:spcPts val="15400"/>
              </a:lnSpc>
            </a:pPr>
            <a:r>
              <a:rPr lang="ar-EG" sz="11000" b="1" dirty="0">
                <a:solidFill>
                  <a:srgbClr val="FEF5E2"/>
                </a:solidFill>
                <a:latin typeface="Afeesh Bold"/>
                <a:ea typeface="Afeesh Bold"/>
                <a:cs typeface="Afeesh Bold"/>
                <a:sym typeface="Afeesh Bold"/>
                <a:rtl/>
              </a:rPr>
              <a:t>الإعلام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6134795" cy="8229600"/>
          </a:xfrm>
          <a:custGeom>
            <a:avLst/>
            <a:gdLst/>
            <a:ahLst/>
            <a:cxnLst/>
            <a:rect l="l" t="t" r="r" b="b"/>
            <a:pathLst>
              <a:path w="6134795" h="8229600">
                <a:moveTo>
                  <a:pt x="0" y="0"/>
                </a:moveTo>
                <a:lnTo>
                  <a:pt x="6134795" y="0"/>
                </a:lnTo>
                <a:lnTo>
                  <a:pt x="6134795" y="8229600"/>
                </a:lnTo>
                <a:lnTo>
                  <a:pt x="0" y="8229600"/>
                </a:lnTo>
                <a:lnTo>
                  <a:pt x="0" y="0"/>
                </a:lnTo>
                <a:close/>
              </a:path>
            </a:pathLst>
          </a:custGeom>
          <a:blipFill>
            <a:blip r:embed="rId2"/>
            <a:stretch>
              <a:fillRect l="-72" r="-71"/>
            </a:stretch>
          </a:blipFill>
        </p:spPr>
      </p:sp>
      <p:sp>
        <p:nvSpPr>
          <p:cNvPr id="3" name="TextBox 3"/>
          <p:cNvSpPr txBox="1"/>
          <p:nvPr/>
        </p:nvSpPr>
        <p:spPr>
          <a:xfrm>
            <a:off x="8035623" y="7468"/>
            <a:ext cx="8233848" cy="1718615"/>
          </a:xfrm>
          <a:prstGeom prst="rect">
            <a:avLst/>
          </a:prstGeom>
        </p:spPr>
        <p:txBody>
          <a:bodyPr lIns="0" tIns="0" rIns="0" bIns="0" rtlCol="0" anchor="t">
            <a:spAutoFit/>
          </a:bodyPr>
          <a:lstStyle/>
          <a:p>
            <a:pPr algn="r" rtl="1">
              <a:lnSpc>
                <a:spcPts val="12897"/>
              </a:lnSpc>
            </a:pPr>
            <a:r>
              <a:rPr lang="ar-EG" sz="9212" b="1" dirty="0">
                <a:solidFill>
                  <a:srgbClr val="FEF5E2"/>
                </a:solidFill>
                <a:latin typeface="XM Vahid Bold"/>
                <a:ea typeface="XM Vahid Bold"/>
                <a:cs typeface="XM Vahid Bold"/>
                <a:sym typeface="XM Vahid Bold"/>
                <a:rtl/>
              </a:rPr>
              <a:t>الفهرس :</a:t>
            </a:r>
          </a:p>
        </p:txBody>
      </p:sp>
      <p:sp>
        <p:nvSpPr>
          <p:cNvPr id="4" name="TextBox 4"/>
          <p:cNvSpPr txBox="1"/>
          <p:nvPr/>
        </p:nvSpPr>
        <p:spPr>
          <a:xfrm>
            <a:off x="8035623" y="1941919"/>
            <a:ext cx="9417187" cy="7879032"/>
          </a:xfrm>
          <a:prstGeom prst="rect">
            <a:avLst/>
          </a:prstGeom>
        </p:spPr>
        <p:txBody>
          <a:bodyPr lIns="0" tIns="0" rIns="0" bIns="0" rtlCol="0" anchor="t">
            <a:spAutoFit/>
          </a:bodyPr>
          <a:lstStyle/>
          <a:p>
            <a:pPr marL="685800" indent="-685800" algn="ctr" rtl="1">
              <a:lnSpc>
                <a:spcPts val="6722"/>
              </a:lnSpc>
              <a:buFont typeface="Arial" panose="020B0604020202020204" pitchFamily="34" charset="0"/>
              <a:buChar char="•"/>
            </a:pP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تعريف </a:t>
            </a:r>
            <a:r>
              <a:rPr lang="ar-EG" sz="4802" dirty="0">
                <a:solidFill>
                  <a:srgbClr val="FEF5E2"/>
                </a:solidFill>
                <a:latin typeface="Afeesh"/>
                <a:ea typeface="Afeesh"/>
                <a:cs typeface="Afeesh"/>
                <a:sym typeface="Afeesh"/>
                <a:rtl/>
              </a:rPr>
              <a:t>الإعلام</a:t>
            </a:r>
            <a:r>
              <a:rPr lang="ar-EG" sz="4802" dirty="0">
                <a:solidFill>
                  <a:srgbClr val="38B9D6"/>
                </a:solidFill>
                <a:latin typeface="Afeesh"/>
                <a:ea typeface="Afeesh"/>
                <a:cs typeface="Afeesh"/>
                <a:sym typeface="Afeesh"/>
                <a:rtl/>
              </a:rPr>
              <a:t>  وأنواعه وأقسامه.</a:t>
            </a:r>
          </a:p>
          <a:p>
            <a:pPr algn="ctr" rtl="1">
              <a:lnSpc>
                <a:spcPts val="2974"/>
              </a:lnSpc>
            </a:pPr>
            <a:r>
              <a:rPr lang="ar-EG" sz="2125" dirty="0">
                <a:solidFill>
                  <a:srgbClr val="38B9D6"/>
                </a:solidFill>
                <a:latin typeface="Agrandir"/>
                <a:ea typeface="Agrandir"/>
                <a:cs typeface="Agrandir"/>
                <a:sym typeface="Agrandir"/>
                <a:rtl/>
              </a:rPr>
              <a:t>   </a:t>
            </a:r>
          </a:p>
          <a:p>
            <a:pPr marL="685800" indent="-685800" algn="ctr" rtl="1">
              <a:lnSpc>
                <a:spcPts val="6722"/>
              </a:lnSpc>
              <a:buFont typeface="Arial" panose="020B0604020202020204" pitchFamily="34" charset="0"/>
              <a:buChar char="•"/>
            </a:pPr>
            <a:r>
              <a:rPr lang="ar-EG" sz="4802" dirty="0">
                <a:solidFill>
                  <a:srgbClr val="38B9D6"/>
                </a:solidFill>
                <a:latin typeface="Afeesh"/>
                <a:ea typeface="Afeesh"/>
                <a:cs typeface="Afeesh"/>
                <a:sym typeface="Afeesh"/>
                <a:rtl/>
              </a:rPr>
              <a:t> دور</a:t>
            </a:r>
            <a:r>
              <a:rPr lang="ar-EG" sz="4802" dirty="0">
                <a:solidFill>
                  <a:srgbClr val="FEF5E2"/>
                </a:solidFill>
                <a:latin typeface="Afeesh"/>
                <a:ea typeface="Afeesh"/>
                <a:cs typeface="Afeesh"/>
                <a:sym typeface="Afeesh"/>
                <a:rtl/>
              </a:rPr>
              <a:t> الإعلام</a:t>
            </a:r>
            <a:r>
              <a:rPr lang="ar-EG" sz="4802" dirty="0">
                <a:solidFill>
                  <a:srgbClr val="38B9D6"/>
                </a:solidFill>
                <a:latin typeface="Afeesh"/>
                <a:ea typeface="Afeesh"/>
                <a:cs typeface="Afeesh"/>
                <a:sym typeface="Afeesh"/>
                <a:rtl/>
              </a:rPr>
              <a:t> في تشكيل الرأي العام</a:t>
            </a:r>
          </a:p>
          <a:p>
            <a:pPr algn="ctr" rtl="1">
              <a:lnSpc>
                <a:spcPts val="2974"/>
              </a:lnSpc>
            </a:pPr>
            <a:r>
              <a:rPr lang="ar-EG" sz="2125" dirty="0">
                <a:solidFill>
                  <a:srgbClr val="FEF5E2"/>
                </a:solidFill>
                <a:latin typeface="Agrandir"/>
                <a:ea typeface="Agrandir"/>
                <a:cs typeface="Agrandir"/>
                <a:sym typeface="Agrandir"/>
                <a:rtl/>
              </a:rPr>
              <a:t>  </a:t>
            </a:r>
          </a:p>
          <a:p>
            <a:pPr marL="685800" indent="-685800" algn="ctr" rtl="1">
              <a:lnSpc>
                <a:spcPts val="6722"/>
              </a:lnSpc>
              <a:buFont typeface="Arial" panose="020B0604020202020204" pitchFamily="34" charset="0"/>
              <a:buChar char="•"/>
            </a:pPr>
            <a:r>
              <a:rPr lang="ar-EG" sz="4802" dirty="0">
                <a:solidFill>
                  <a:srgbClr val="FEF5E2"/>
                </a:solidFill>
                <a:latin typeface="Afeesh"/>
                <a:ea typeface="Afeesh"/>
                <a:cs typeface="Afeesh"/>
                <a:sym typeface="Afeesh"/>
                <a:rtl/>
              </a:rPr>
              <a:t>الإعلام </a:t>
            </a:r>
            <a:r>
              <a:rPr lang="ar-EG" sz="4802" dirty="0">
                <a:solidFill>
                  <a:srgbClr val="38B9D6"/>
                </a:solidFill>
                <a:latin typeface="Afeesh"/>
                <a:ea typeface="Afeesh"/>
                <a:cs typeface="Afeesh"/>
                <a:sym typeface="Afeesh"/>
                <a:rtl/>
              </a:rPr>
              <a:t>الرسمي مقابل </a:t>
            </a:r>
            <a:r>
              <a:rPr lang="ar-EG" sz="4802" dirty="0">
                <a:solidFill>
                  <a:srgbClr val="FEF5E2"/>
                </a:solidFill>
                <a:latin typeface="Afeesh"/>
                <a:ea typeface="Afeesh"/>
                <a:cs typeface="Afeesh"/>
                <a:sym typeface="Afeesh"/>
                <a:rtl/>
              </a:rPr>
              <a:t>الإعلام</a:t>
            </a:r>
            <a:r>
              <a:rPr lang="ar-EG" sz="4802" dirty="0">
                <a:solidFill>
                  <a:srgbClr val="38B9D6"/>
                </a:solidFill>
                <a:latin typeface="Afeesh"/>
                <a:ea typeface="Afeesh"/>
                <a:cs typeface="Afeesh"/>
                <a:sym typeface="Afeesh"/>
                <a:rtl/>
              </a:rPr>
              <a:t> البديل</a:t>
            </a:r>
          </a:p>
          <a:p>
            <a:pPr algn="ctr" rtl="1">
              <a:lnSpc>
                <a:spcPts val="2974"/>
              </a:lnSpc>
            </a:pPr>
            <a:r>
              <a:rPr lang="ar-EG" sz="2125" dirty="0">
                <a:solidFill>
                  <a:srgbClr val="38B9D6"/>
                </a:solidFill>
                <a:latin typeface="Agrandir"/>
                <a:ea typeface="Agrandir"/>
                <a:cs typeface="Agrandir"/>
                <a:sym typeface="Agrandir"/>
                <a:rtl/>
              </a:rPr>
              <a:t>  </a:t>
            </a:r>
          </a:p>
          <a:p>
            <a:pPr marL="685800" indent="-685800" algn="ctr" rtl="1">
              <a:lnSpc>
                <a:spcPts val="6722"/>
              </a:lnSpc>
              <a:buFont typeface="Arial" panose="020B0604020202020204" pitchFamily="34" charset="0"/>
              <a:buChar char="•"/>
            </a:pP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أدوات</a:t>
            </a:r>
            <a:r>
              <a:rPr lang="ar-EG" sz="4802" dirty="0">
                <a:solidFill>
                  <a:srgbClr val="FEF5E2"/>
                </a:solidFill>
                <a:latin typeface="Afeesh"/>
                <a:ea typeface="Afeesh"/>
                <a:cs typeface="Afeesh"/>
                <a:sym typeface="Afeesh"/>
                <a:rtl/>
              </a:rPr>
              <a:t> الإعلام</a:t>
            </a:r>
            <a:r>
              <a:rPr lang="ar-EG" sz="4802" dirty="0">
                <a:solidFill>
                  <a:srgbClr val="38B9D6"/>
                </a:solidFill>
                <a:latin typeface="Afeesh"/>
                <a:ea typeface="Afeesh"/>
                <a:cs typeface="Afeesh"/>
                <a:sym typeface="Afeesh"/>
                <a:rtl/>
              </a:rPr>
              <a:t> في التأثير على الرأي العام</a:t>
            </a:r>
          </a:p>
          <a:p>
            <a:pPr algn="ctr" rtl="1">
              <a:lnSpc>
                <a:spcPts val="2974"/>
              </a:lnSpc>
            </a:pPr>
            <a:r>
              <a:rPr lang="ar-EG" sz="2125" dirty="0">
                <a:solidFill>
                  <a:srgbClr val="38B9D6"/>
                </a:solidFill>
                <a:latin typeface="Agrandir"/>
                <a:ea typeface="Agrandir"/>
                <a:cs typeface="Agrandir"/>
                <a:sym typeface="Agrandir"/>
                <a:rtl/>
              </a:rPr>
              <a:t>   </a:t>
            </a:r>
          </a:p>
          <a:p>
            <a:pPr marL="685800" indent="-685800" algn="ctr" rtl="1">
              <a:lnSpc>
                <a:spcPts val="6722"/>
              </a:lnSpc>
              <a:buFont typeface="Arial" panose="020B0604020202020204" pitchFamily="34" charset="0"/>
              <a:buChar char="•"/>
            </a:pP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مصداقية الإعلام وأثره على الرأي العام</a:t>
            </a:r>
          </a:p>
          <a:p>
            <a:pPr algn="r" rtl="1">
              <a:lnSpc>
                <a:spcPts val="2975"/>
              </a:lnSpc>
            </a:pPr>
            <a:endParaRPr lang="ar-EG" sz="4802" dirty="0">
              <a:solidFill>
                <a:srgbClr val="38B9D6"/>
              </a:solidFill>
              <a:latin typeface="Afeesh"/>
              <a:ea typeface="Afeesh"/>
              <a:cs typeface="Afeesh"/>
              <a:sym typeface="Afeesh"/>
              <a:rtl/>
            </a:endParaRPr>
          </a:p>
          <a:p>
            <a:pPr marL="685800" indent="-685800" algn="ctr" rtl="1">
              <a:lnSpc>
                <a:spcPts val="6722"/>
              </a:lnSpc>
              <a:buFont typeface="Arial" panose="020B0604020202020204" pitchFamily="34" charset="0"/>
              <a:buChar char="•"/>
            </a:pPr>
            <a:r>
              <a:rPr lang="ar-EG" sz="4802" dirty="0">
                <a:solidFill>
                  <a:srgbClr val="FEF5E2"/>
                </a:solidFill>
                <a:latin typeface="Afeesh"/>
                <a:ea typeface="Afeesh"/>
                <a:cs typeface="Afeesh"/>
                <a:sym typeface="Afeesh"/>
                <a:rtl/>
              </a:rPr>
              <a:t> الإعلام  </a:t>
            </a:r>
            <a:r>
              <a:rPr lang="ar-EG" sz="4802" dirty="0">
                <a:solidFill>
                  <a:srgbClr val="38B9D6"/>
                </a:solidFill>
                <a:latin typeface="Afeesh"/>
                <a:ea typeface="Afeesh"/>
                <a:cs typeface="Afeesh"/>
                <a:sym typeface="Afeesh"/>
                <a:rtl/>
              </a:rPr>
              <a:t>والوعي</a:t>
            </a: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الجماهيري</a:t>
            </a: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في</a:t>
            </a: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القضايا</a:t>
            </a:r>
            <a:r>
              <a:rPr lang="ar-EG" sz="4802" dirty="0">
                <a:solidFill>
                  <a:srgbClr val="FEF5E2"/>
                </a:solidFill>
                <a:latin typeface="Afeesh"/>
                <a:ea typeface="Afeesh"/>
                <a:cs typeface="Afeesh"/>
                <a:sym typeface="Afeesh"/>
                <a:rtl/>
              </a:rPr>
              <a:t>    </a:t>
            </a:r>
            <a:r>
              <a:rPr lang="ar-EG" sz="4802" dirty="0">
                <a:solidFill>
                  <a:srgbClr val="38B9D6"/>
                </a:solidFill>
                <a:latin typeface="Afeesh"/>
                <a:ea typeface="Afeesh"/>
                <a:cs typeface="Afeesh"/>
                <a:sym typeface="Afeesh"/>
                <a:rtl/>
              </a:rPr>
              <a:t>الاجتماعية</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827484" y="1028700"/>
            <a:ext cx="6149759" cy="8229600"/>
          </a:xfrm>
          <a:custGeom>
            <a:avLst/>
            <a:gdLst/>
            <a:ahLst/>
            <a:cxnLst/>
            <a:rect l="l" t="t" r="r" b="b"/>
            <a:pathLst>
              <a:path w="6149759" h="8229600">
                <a:moveTo>
                  <a:pt x="0" y="0"/>
                </a:moveTo>
                <a:lnTo>
                  <a:pt x="6149759" y="0"/>
                </a:lnTo>
                <a:lnTo>
                  <a:pt x="6149759" y="8229600"/>
                </a:lnTo>
                <a:lnTo>
                  <a:pt x="0" y="8229600"/>
                </a:lnTo>
                <a:lnTo>
                  <a:pt x="0" y="0"/>
                </a:lnTo>
                <a:close/>
              </a:path>
            </a:pathLst>
          </a:custGeom>
          <a:blipFill>
            <a:blip r:embed="rId2"/>
            <a:stretch>
              <a:fillRect l="-182" r="-182"/>
            </a:stretch>
          </a:blipFill>
        </p:spPr>
      </p:sp>
      <p:sp>
        <p:nvSpPr>
          <p:cNvPr id="3" name="TextBox 3"/>
          <p:cNvSpPr txBox="1"/>
          <p:nvPr/>
        </p:nvSpPr>
        <p:spPr>
          <a:xfrm>
            <a:off x="6977243" y="2668381"/>
            <a:ext cx="10867244" cy="5468798"/>
          </a:xfrm>
          <a:prstGeom prst="rect">
            <a:avLst/>
          </a:prstGeom>
        </p:spPr>
        <p:txBody>
          <a:bodyPr lIns="0" tIns="0" rIns="0" bIns="0" rtlCol="0" anchor="t">
            <a:spAutoFit/>
          </a:bodyPr>
          <a:lstStyle/>
          <a:p>
            <a:pPr marL="2301552" lvl="2" indent="-767184" algn="r" rtl="1">
              <a:lnSpc>
                <a:spcPts val="14095"/>
              </a:lnSpc>
              <a:buFont typeface="Arial"/>
              <a:buChar char="⚬"/>
            </a:pPr>
            <a:r>
              <a:rPr lang="ar-EG" sz="10068" dirty="0">
                <a:solidFill>
                  <a:srgbClr val="FFC000"/>
                </a:solidFill>
                <a:latin typeface="Rayyan"/>
                <a:ea typeface="Rayyan"/>
                <a:cs typeface="Rayyan"/>
                <a:sym typeface="Rayyan"/>
                <a:rtl/>
              </a:rPr>
              <a:t>تعريف الإعلام :</a:t>
            </a:r>
          </a:p>
          <a:p>
            <a:pPr marL="2301552" lvl="2" indent="-767184" algn="ctr" rtl="1">
              <a:lnSpc>
                <a:spcPts val="14095"/>
              </a:lnSpc>
            </a:pPr>
            <a:r>
              <a:rPr lang="ar-EG" sz="10068" dirty="0">
                <a:solidFill>
                  <a:srgbClr val="FFC000"/>
                </a:solidFill>
                <a:latin typeface="Rayyan"/>
                <a:ea typeface="Rayyan"/>
                <a:cs typeface="Rayyan"/>
                <a:sym typeface="Rayyan"/>
                <a:rtl/>
              </a:rPr>
              <a:t>أنواعه </a:t>
            </a:r>
          </a:p>
          <a:p>
            <a:pPr marL="2301552" lvl="2" indent="-767184" algn="ctr" rtl="1">
              <a:lnSpc>
                <a:spcPts val="14095"/>
              </a:lnSpc>
            </a:pPr>
            <a:r>
              <a:rPr lang="ar-EG" sz="10068" dirty="0">
                <a:solidFill>
                  <a:srgbClr val="FFC000"/>
                </a:solidFill>
                <a:latin typeface="Rayyan"/>
                <a:ea typeface="Rayyan"/>
                <a:cs typeface="Rayyan"/>
                <a:sym typeface="Rayyan"/>
                <a:rtl/>
              </a:rPr>
              <a:t>أقسامه</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11506200" y="1028700"/>
            <a:ext cx="3187103" cy="8229600"/>
          </a:xfrm>
          <a:custGeom>
            <a:avLst/>
            <a:gdLst/>
            <a:ahLst/>
            <a:cxnLst/>
            <a:rect l="l" t="t" r="r" b="b"/>
            <a:pathLst>
              <a:path w="3187103" h="8229600">
                <a:moveTo>
                  <a:pt x="0" y="0"/>
                </a:moveTo>
                <a:lnTo>
                  <a:pt x="3187103" y="0"/>
                </a:lnTo>
                <a:lnTo>
                  <a:pt x="3187103" y="8229600"/>
                </a:lnTo>
                <a:lnTo>
                  <a:pt x="0" y="8229600"/>
                </a:lnTo>
                <a:lnTo>
                  <a:pt x="0" y="0"/>
                </a:lnTo>
                <a:close/>
              </a:path>
            </a:pathLst>
          </a:custGeom>
          <a:blipFill>
            <a:blip r:embed="rId2"/>
            <a:stretch>
              <a:fillRect l="-208" r="-208"/>
            </a:stretch>
          </a:blipFill>
        </p:spPr>
      </p:sp>
      <p:sp>
        <p:nvSpPr>
          <p:cNvPr id="3" name="Freeform 3"/>
          <p:cNvSpPr/>
          <p:nvPr/>
        </p:nvSpPr>
        <p:spPr>
          <a:xfrm>
            <a:off x="14495040" y="1028700"/>
            <a:ext cx="3291840" cy="8229600"/>
          </a:xfrm>
          <a:custGeom>
            <a:avLst/>
            <a:gdLst/>
            <a:ahLst/>
            <a:cxnLst/>
            <a:rect l="l" t="t" r="r" b="b"/>
            <a:pathLst>
              <a:path w="3291840" h="8229600">
                <a:moveTo>
                  <a:pt x="0" y="0"/>
                </a:moveTo>
                <a:lnTo>
                  <a:pt x="3291840" y="0"/>
                </a:lnTo>
                <a:lnTo>
                  <a:pt x="3291840" y="8229600"/>
                </a:lnTo>
                <a:lnTo>
                  <a:pt x="0" y="8229600"/>
                </a:lnTo>
                <a:lnTo>
                  <a:pt x="0" y="0"/>
                </a:lnTo>
                <a:close/>
              </a:path>
            </a:pathLst>
          </a:custGeom>
          <a:blipFill>
            <a:blip r:embed="rId3"/>
            <a:stretch>
              <a:fillRect l="-57" r="-57"/>
            </a:stretch>
          </a:blipFill>
        </p:spPr>
      </p:sp>
      <p:sp>
        <p:nvSpPr>
          <p:cNvPr id="4" name="TextBox 4"/>
          <p:cNvSpPr txBox="1"/>
          <p:nvPr/>
        </p:nvSpPr>
        <p:spPr>
          <a:xfrm>
            <a:off x="1028700" y="1106805"/>
            <a:ext cx="9390840" cy="1737665"/>
          </a:xfrm>
          <a:prstGeom prst="rect">
            <a:avLst/>
          </a:prstGeom>
        </p:spPr>
        <p:txBody>
          <a:bodyPr lIns="0" tIns="0" rIns="0" bIns="0" rtlCol="0" anchor="t">
            <a:spAutoFit/>
          </a:bodyPr>
          <a:lstStyle/>
          <a:p>
            <a:pPr algn="just" rtl="1">
              <a:lnSpc>
                <a:spcPts val="12897"/>
              </a:lnSpc>
            </a:pPr>
            <a:r>
              <a:rPr lang="ar-EG" sz="9212" dirty="0">
                <a:gradFill>
                  <a:gsLst>
                    <a:gs pos="0">
                      <a:srgbClr val="CDFFD8">
                        <a:alpha val="100000"/>
                      </a:srgbClr>
                    </a:gs>
                    <a:gs pos="100000">
                      <a:srgbClr val="94B9FF">
                        <a:alpha val="100000"/>
                      </a:srgbClr>
                    </a:gs>
                  </a:gsLst>
                  <a:lin ang="0"/>
                </a:gradFill>
                <a:latin typeface="Rayyan"/>
                <a:ea typeface="Rayyan"/>
                <a:cs typeface="Rayyan"/>
                <a:sym typeface="Rayyan"/>
                <a:rtl/>
              </a:rPr>
              <a:t>ما هو الإعلام ؟</a:t>
            </a:r>
          </a:p>
        </p:txBody>
      </p:sp>
      <p:sp>
        <p:nvSpPr>
          <p:cNvPr id="5" name="TextBox 5"/>
          <p:cNvSpPr txBox="1"/>
          <p:nvPr/>
        </p:nvSpPr>
        <p:spPr>
          <a:xfrm>
            <a:off x="140294" y="3158538"/>
            <a:ext cx="11167653" cy="4167808"/>
          </a:xfrm>
          <a:prstGeom prst="rect">
            <a:avLst/>
          </a:prstGeom>
        </p:spPr>
        <p:txBody>
          <a:bodyPr lIns="0" tIns="0" rIns="0" bIns="0" rtlCol="0" anchor="t">
            <a:spAutoFit/>
          </a:bodyPr>
          <a:lstStyle/>
          <a:p>
            <a:pPr algn="ctr" rtl="1">
              <a:lnSpc>
                <a:spcPts val="6500"/>
              </a:lnSpc>
            </a:pPr>
            <a:r>
              <a:rPr lang="ar-EG" sz="4643" dirty="0">
                <a:solidFill>
                  <a:srgbClr val="FEF5E2"/>
                </a:solidFill>
                <a:latin typeface="Afeesh" panose="020B0604020202020204" charset="-78"/>
                <a:ea typeface="HS Headline"/>
                <a:cs typeface="Afeesh" panose="020B0604020202020204" charset="-78"/>
                <a:sym typeface="HS Headline"/>
                <a:rtl/>
              </a:rPr>
              <a:t>الإعلام هو عملية جمع وتحليل الأخبار والمعلومات ونشرها عبر وسائل الإعلام المختلفة بهدف إعلام الجمهور وتشكيل الرأي العام. يُعدّ الإعلام وسيلة أساسية لنقل الأحداث والمستجدات وتقديم تحليلات حول القضايا المهمة، مما يسهم في توجيه الأفكار والمواقف العامة.</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2177253" y="-5176850"/>
            <a:ext cx="8803700" cy="670189"/>
          </a:xfrm>
          <a:custGeom>
            <a:avLst/>
            <a:gdLst/>
            <a:ahLst/>
            <a:cxnLst/>
            <a:rect l="l" t="t" r="r" b="b"/>
            <a:pathLst>
              <a:path w="12711560" h="5998378">
                <a:moveTo>
                  <a:pt x="0" y="0"/>
                </a:moveTo>
                <a:lnTo>
                  <a:pt x="12711560" y="0"/>
                </a:lnTo>
                <a:lnTo>
                  <a:pt x="12711560" y="5998379"/>
                </a:lnTo>
                <a:lnTo>
                  <a:pt x="0" y="5998379"/>
                </a:lnTo>
                <a:lnTo>
                  <a:pt x="0" y="0"/>
                </a:lnTo>
                <a:close/>
              </a:path>
            </a:pathLst>
          </a:custGeom>
          <a:blipFill>
            <a:blip r:embed="rId2"/>
            <a:stretch>
              <a:fillRect t="-13257" b="-13257"/>
            </a:stretch>
          </a:blipFill>
        </p:spPr>
      </p:sp>
      <p:sp>
        <p:nvSpPr>
          <p:cNvPr id="3" name="Freeform 3"/>
          <p:cNvSpPr/>
          <p:nvPr/>
        </p:nvSpPr>
        <p:spPr>
          <a:xfrm flipH="1">
            <a:off x="13105100" y="-4764982"/>
            <a:ext cx="8498899" cy="1355989"/>
          </a:xfrm>
          <a:custGeom>
            <a:avLst/>
            <a:gdLst/>
            <a:ahLst/>
            <a:cxnLst/>
            <a:rect l="l" t="t" r="r" b="b"/>
            <a:pathLst>
              <a:path w="12711560" h="5998378">
                <a:moveTo>
                  <a:pt x="12711560" y="0"/>
                </a:moveTo>
                <a:lnTo>
                  <a:pt x="0" y="0"/>
                </a:lnTo>
                <a:lnTo>
                  <a:pt x="0" y="5998379"/>
                </a:lnTo>
                <a:lnTo>
                  <a:pt x="12711560" y="5998379"/>
                </a:lnTo>
                <a:lnTo>
                  <a:pt x="12711560" y="0"/>
                </a:lnTo>
                <a:close/>
              </a:path>
            </a:pathLst>
          </a:custGeom>
          <a:blipFill>
            <a:blip r:embed="rId2"/>
            <a:stretch>
              <a:fillRect t="-13257" b="-13257"/>
            </a:stretch>
          </a:blipFill>
        </p:spPr>
      </p:sp>
      <p:sp>
        <p:nvSpPr>
          <p:cNvPr id="4" name="TextBox 4"/>
          <p:cNvSpPr txBox="1"/>
          <p:nvPr/>
        </p:nvSpPr>
        <p:spPr>
          <a:xfrm>
            <a:off x="933450" y="963774"/>
            <a:ext cx="7406126" cy="1379506"/>
          </a:xfrm>
          <a:prstGeom prst="rect">
            <a:avLst/>
          </a:prstGeom>
        </p:spPr>
        <p:txBody>
          <a:bodyPr lIns="0" tIns="0" rIns="0" bIns="0" rtlCol="0" anchor="t">
            <a:spAutoFit/>
          </a:bodyPr>
          <a:lstStyle/>
          <a:p>
            <a:pPr algn="ctr" rtl="1">
              <a:lnSpc>
                <a:spcPts val="10064"/>
              </a:lnSpc>
            </a:pPr>
            <a:r>
              <a:rPr lang="ar-EG" sz="7188" b="1" dirty="0">
                <a:solidFill>
                  <a:srgbClr val="FEF5E2"/>
                </a:solidFill>
                <a:latin typeface="Adam Script Bold"/>
                <a:ea typeface="Adam Script Bold"/>
                <a:cs typeface="Adam Script Bold"/>
                <a:sym typeface="Adam Script Bold"/>
                <a:rtl/>
              </a:rPr>
              <a:t>أقسام</a:t>
            </a:r>
          </a:p>
        </p:txBody>
      </p:sp>
      <p:sp>
        <p:nvSpPr>
          <p:cNvPr id="5" name="TextBox 5"/>
          <p:cNvSpPr txBox="1"/>
          <p:nvPr/>
        </p:nvSpPr>
        <p:spPr>
          <a:xfrm>
            <a:off x="943384" y="2057819"/>
            <a:ext cx="7406126" cy="913762"/>
          </a:xfrm>
          <a:prstGeom prst="rect">
            <a:avLst/>
          </a:prstGeom>
        </p:spPr>
        <p:txBody>
          <a:bodyPr lIns="0" tIns="0" rIns="0" bIns="0" rtlCol="0" anchor="t">
            <a:spAutoFit/>
          </a:bodyPr>
          <a:lstStyle/>
          <a:p>
            <a:pPr algn="ctr" rtl="1">
              <a:lnSpc>
                <a:spcPts val="6858"/>
              </a:lnSpc>
            </a:pPr>
            <a:r>
              <a:rPr lang="ar-EG" sz="4898" b="1" dirty="0">
                <a:solidFill>
                  <a:srgbClr val="FFC000"/>
                </a:solidFill>
                <a:latin typeface="XM Vahid Bold"/>
                <a:ea typeface="XM Vahid Bold"/>
                <a:cs typeface="XM Vahid Bold"/>
                <a:sym typeface="XM Vahid Bold"/>
                <a:rtl/>
              </a:rPr>
              <a:t>الإعلام من حيث الوسيلة :</a:t>
            </a:r>
          </a:p>
        </p:txBody>
      </p:sp>
      <p:sp>
        <p:nvSpPr>
          <p:cNvPr id="6" name="TextBox 6"/>
          <p:cNvSpPr txBox="1"/>
          <p:nvPr/>
        </p:nvSpPr>
        <p:spPr>
          <a:xfrm>
            <a:off x="9672091" y="779098"/>
            <a:ext cx="7406126" cy="1379506"/>
          </a:xfrm>
          <a:prstGeom prst="rect">
            <a:avLst/>
          </a:prstGeom>
        </p:spPr>
        <p:txBody>
          <a:bodyPr lIns="0" tIns="0" rIns="0" bIns="0" rtlCol="0" anchor="t">
            <a:spAutoFit/>
          </a:bodyPr>
          <a:lstStyle/>
          <a:p>
            <a:pPr algn="ctr" rtl="1">
              <a:lnSpc>
                <a:spcPts val="10064"/>
              </a:lnSpc>
            </a:pPr>
            <a:r>
              <a:rPr lang="ar-EG" sz="7188" b="1" dirty="0">
                <a:solidFill>
                  <a:srgbClr val="FEF5E2"/>
                </a:solidFill>
                <a:latin typeface="Adam Script Bold"/>
                <a:ea typeface="Adam Script Bold"/>
                <a:cs typeface="Adam Script Bold"/>
                <a:sym typeface="Adam Script Bold"/>
                <a:rtl/>
              </a:rPr>
              <a:t>أقسام</a:t>
            </a:r>
          </a:p>
        </p:txBody>
      </p:sp>
      <p:sp>
        <p:nvSpPr>
          <p:cNvPr id="7" name="TextBox 7"/>
          <p:cNvSpPr txBox="1"/>
          <p:nvPr/>
        </p:nvSpPr>
        <p:spPr>
          <a:xfrm>
            <a:off x="9948424" y="1920474"/>
            <a:ext cx="7406126" cy="913762"/>
          </a:xfrm>
          <a:prstGeom prst="rect">
            <a:avLst/>
          </a:prstGeom>
        </p:spPr>
        <p:txBody>
          <a:bodyPr lIns="0" tIns="0" rIns="0" bIns="0" rtlCol="0" anchor="t">
            <a:spAutoFit/>
          </a:bodyPr>
          <a:lstStyle/>
          <a:p>
            <a:pPr algn="ctr" rtl="1">
              <a:lnSpc>
                <a:spcPts val="6858"/>
              </a:lnSpc>
            </a:pPr>
            <a:r>
              <a:rPr lang="ar-EG" sz="4898" b="1" dirty="0">
                <a:solidFill>
                  <a:srgbClr val="FFC000"/>
                </a:solidFill>
                <a:latin typeface="XM Vahid Bold"/>
                <a:ea typeface="XM Vahid Bold"/>
                <a:cs typeface="XM Vahid Bold"/>
                <a:sym typeface="XM Vahid Bold"/>
                <a:rtl/>
              </a:rPr>
              <a:t>الإعلام من حيث المحتوى :</a:t>
            </a:r>
          </a:p>
        </p:txBody>
      </p:sp>
      <p:sp>
        <p:nvSpPr>
          <p:cNvPr id="8" name="TextBox 8"/>
          <p:cNvSpPr txBox="1"/>
          <p:nvPr/>
        </p:nvSpPr>
        <p:spPr>
          <a:xfrm>
            <a:off x="1036867" y="3691805"/>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التفاعلي: </a:t>
            </a:r>
            <a:r>
              <a:rPr lang="ar-EG" sz="2800" dirty="0">
                <a:solidFill>
                  <a:schemeClr val="bg1"/>
                </a:solidFill>
                <a:latin typeface="Afeesh Bold" panose="020B0604020202020204" charset="-78"/>
                <a:ea typeface="HS Headline"/>
                <a:cs typeface="Afeesh Bold" panose="020B0604020202020204" charset="-78"/>
                <a:sym typeface="HS Headline"/>
                <a:rtl/>
              </a:rPr>
              <a:t>يسمح بتفاعل الجمهور مع المحتوى مثل مواقع التواصل الاجتماعي.</a:t>
            </a:r>
          </a:p>
        </p:txBody>
      </p:sp>
      <p:sp>
        <p:nvSpPr>
          <p:cNvPr id="9" name="TextBox 9"/>
          <p:cNvSpPr txBox="1"/>
          <p:nvPr/>
        </p:nvSpPr>
        <p:spPr>
          <a:xfrm>
            <a:off x="978916" y="6530901"/>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السمعي: </a:t>
            </a:r>
            <a:r>
              <a:rPr lang="ar-EG" sz="2800" dirty="0">
                <a:solidFill>
                  <a:schemeClr val="bg1"/>
                </a:solidFill>
                <a:latin typeface="Afeesh Bold" panose="020B0604020202020204" charset="-78"/>
                <a:ea typeface="HS Headline"/>
                <a:cs typeface="Afeesh Bold" panose="020B0604020202020204" charset="-78"/>
                <a:sym typeface="HS Headline"/>
                <a:rtl/>
              </a:rPr>
              <a:t>مثل الراديو، ويعتمد على الصوت لنقل الأخبار والمعلومات.</a:t>
            </a:r>
          </a:p>
        </p:txBody>
      </p:sp>
      <p:sp>
        <p:nvSpPr>
          <p:cNvPr id="10" name="TextBox 10"/>
          <p:cNvSpPr txBox="1"/>
          <p:nvPr/>
        </p:nvSpPr>
        <p:spPr>
          <a:xfrm>
            <a:off x="943384" y="5088306"/>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المكتوب: </a:t>
            </a:r>
            <a:r>
              <a:rPr lang="ar-EG" sz="2800" dirty="0">
                <a:solidFill>
                  <a:schemeClr val="bg1"/>
                </a:solidFill>
                <a:latin typeface="Afeesh Bold" panose="020B0604020202020204" charset="-78"/>
                <a:ea typeface="HS Headline"/>
                <a:cs typeface="Afeesh Bold" panose="020B0604020202020204" charset="-78"/>
                <a:sym typeface="HS Headline"/>
                <a:rtl/>
              </a:rPr>
              <a:t>يشمل الصحف والمجلات الورقية والإلكترونية، ويقدم محتوى خبريًا وتحليليًا</a:t>
            </a:r>
            <a:r>
              <a:rPr lang="ar-EG" sz="2599" dirty="0">
                <a:solidFill>
                  <a:schemeClr val="bg1"/>
                </a:solidFill>
                <a:latin typeface="Afeesh Bold" panose="020B0604020202020204" charset="-78"/>
                <a:ea typeface="HS Headline"/>
                <a:cs typeface="Afeesh Bold" panose="020B0604020202020204" charset="-78"/>
                <a:sym typeface="HS Headline"/>
                <a:rtl/>
              </a:rPr>
              <a:t>.</a:t>
            </a:r>
          </a:p>
        </p:txBody>
      </p:sp>
      <p:sp>
        <p:nvSpPr>
          <p:cNvPr id="11" name="TextBox 11"/>
          <p:cNvSpPr txBox="1"/>
          <p:nvPr/>
        </p:nvSpPr>
        <p:spPr>
          <a:xfrm>
            <a:off x="1447800" y="7927402"/>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الرقمي: </a:t>
            </a:r>
            <a:r>
              <a:rPr lang="ar-EG" sz="2800" dirty="0">
                <a:solidFill>
                  <a:schemeClr val="bg1"/>
                </a:solidFill>
                <a:latin typeface="Afeesh Bold" panose="020B0604020202020204" charset="-78"/>
                <a:ea typeface="HS Headline"/>
                <a:cs typeface="Afeesh Bold" panose="020B0604020202020204" charset="-78"/>
                <a:sym typeface="HS Headline"/>
                <a:rtl/>
              </a:rPr>
              <a:t>يتم عبر الإنترنت مثل المواقع الإخبارية والمدونات والتطبيقات</a:t>
            </a: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a:t>
            </a:r>
          </a:p>
        </p:txBody>
      </p:sp>
      <p:sp>
        <p:nvSpPr>
          <p:cNvPr id="12" name="TextBox 12"/>
          <p:cNvSpPr txBox="1"/>
          <p:nvPr/>
        </p:nvSpPr>
        <p:spPr>
          <a:xfrm>
            <a:off x="9967558" y="3696066"/>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الإخباري: </a:t>
            </a:r>
            <a:r>
              <a:rPr lang="ar-EG" sz="2800" dirty="0">
                <a:solidFill>
                  <a:schemeClr val="bg1"/>
                </a:solidFill>
                <a:latin typeface="Afeesh Bold" panose="020B0604020202020204" charset="-78"/>
                <a:ea typeface="HS Headline"/>
                <a:cs typeface="Afeesh Bold" panose="020B0604020202020204" charset="-78"/>
                <a:sym typeface="HS Headline"/>
                <a:rtl/>
              </a:rPr>
              <a:t>يركز على نقل الأخبار بشكل دقيق وموضوعي، دون تدخل في تفسير الأحداث أو إضافة رأي.</a:t>
            </a:r>
          </a:p>
        </p:txBody>
      </p:sp>
      <p:sp>
        <p:nvSpPr>
          <p:cNvPr id="13" name="TextBox 13"/>
          <p:cNvSpPr txBox="1"/>
          <p:nvPr/>
        </p:nvSpPr>
        <p:spPr>
          <a:xfrm>
            <a:off x="9981554" y="6449137"/>
            <a:ext cx="7555040" cy="1384995"/>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التحليلي: </a:t>
            </a:r>
            <a:r>
              <a:rPr lang="ar-EG" sz="2800" dirty="0">
                <a:solidFill>
                  <a:schemeClr val="bg1"/>
                </a:solidFill>
                <a:latin typeface="Afeesh Bold" panose="020B0604020202020204" charset="-78"/>
                <a:ea typeface="HS Headline"/>
                <a:cs typeface="Afeesh Bold" panose="020B0604020202020204" charset="-78"/>
                <a:sym typeface="HS Headline"/>
                <a:rtl/>
              </a:rPr>
              <a:t>يتناول الأخبار من خلال تقديم تحليلات معمقة تساعد على فهم الأسباب والنتائج المرتبطة بالأحداث</a:t>
            </a: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a:t>
            </a:r>
          </a:p>
        </p:txBody>
      </p:sp>
      <p:sp>
        <p:nvSpPr>
          <p:cNvPr id="14" name="TextBox 14"/>
          <p:cNvSpPr txBox="1"/>
          <p:nvPr/>
        </p:nvSpPr>
        <p:spPr>
          <a:xfrm>
            <a:off x="9981554" y="5088306"/>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الترفيهي: </a:t>
            </a:r>
            <a:r>
              <a:rPr lang="ar-EG" sz="2800" dirty="0">
                <a:solidFill>
                  <a:schemeClr val="bg1"/>
                </a:solidFill>
                <a:latin typeface="Afeesh Bold" panose="020B0604020202020204" charset="-78"/>
                <a:ea typeface="HS Headline"/>
                <a:cs typeface="Afeesh Bold" panose="020B0604020202020204" charset="-78"/>
                <a:sym typeface="HS Headline"/>
                <a:rtl/>
              </a:rPr>
              <a:t>يقدم محتوى خفيفًا يتعلق بالمشاهير، السينما، الموسيقى، والأنشطة الترفيهية الأخرى</a:t>
            </a:r>
            <a:r>
              <a:rPr lang="ar-EG" sz="2599"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a:t>
            </a:r>
          </a:p>
        </p:txBody>
      </p:sp>
      <p:sp>
        <p:nvSpPr>
          <p:cNvPr id="15" name="TextBox 15"/>
          <p:cNvSpPr txBox="1"/>
          <p:nvPr/>
        </p:nvSpPr>
        <p:spPr>
          <a:xfrm>
            <a:off x="9981554" y="7927402"/>
            <a:ext cx="7555040" cy="923330"/>
          </a:xfrm>
          <a:prstGeom prst="rect">
            <a:avLst/>
          </a:prstGeom>
        </p:spPr>
        <p:txBody>
          <a:bodyPr lIns="0" tIns="0" rIns="0" bIns="0" rtlCol="0" anchor="t">
            <a:spAutoFit/>
          </a:bodyPr>
          <a:lstStyle/>
          <a:p>
            <a:pPr marL="594239" lvl="2" indent="-198080" algn="ctr" rtl="1">
              <a:lnSpc>
                <a:spcPts val="3639"/>
              </a:lnSpc>
              <a:buFont typeface="Arial"/>
              <a:buChar char="⚬"/>
            </a:pP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الإعلام الثقافي: </a:t>
            </a:r>
            <a:r>
              <a:rPr lang="ar-EG" sz="2800" dirty="0">
                <a:solidFill>
                  <a:schemeClr val="bg1"/>
                </a:solidFill>
                <a:latin typeface="Afeesh Bold" panose="020B0604020202020204" charset="-78"/>
                <a:ea typeface="HS Headline"/>
                <a:cs typeface="Afeesh Bold" panose="020B0604020202020204" charset="-78"/>
                <a:sym typeface="HS Headline"/>
                <a:rtl/>
              </a:rPr>
              <a:t>يهتم بتغطية الفعاليات الثقافية والفنية، مثل الفنون، الأدب، والموسيقى</a:t>
            </a:r>
            <a:r>
              <a:rPr lang="ar-EG" sz="28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a:t>
            </a:r>
          </a:p>
        </p:txBody>
      </p:sp>
      <p:pic>
        <p:nvPicPr>
          <p:cNvPr id="16" name="Image 15"/>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p:blipFill>
        <p:spPr>
          <a:xfrm>
            <a:off x="1" y="0"/>
            <a:ext cx="18288000" cy="10287000"/>
          </a:xfrm>
          <a:prstGeom prst="rect">
            <a:avLst/>
          </a:prstGeom>
          <a:ln>
            <a:solidFill>
              <a:srgbClr val="07316E"/>
            </a:solidFill>
          </a:ln>
        </p:spPr>
      </p:pic>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arn(inVertical)">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inVertical)">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barn(inVertical)">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barn(inVertical)">
                                      <p:cBhvr>
                                        <p:cTn id="6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827484" y="1028700"/>
            <a:ext cx="6149759" cy="8229600"/>
          </a:xfrm>
          <a:custGeom>
            <a:avLst/>
            <a:gdLst/>
            <a:ahLst/>
            <a:cxnLst/>
            <a:rect l="l" t="t" r="r" b="b"/>
            <a:pathLst>
              <a:path w="6149759" h="8229600">
                <a:moveTo>
                  <a:pt x="0" y="0"/>
                </a:moveTo>
                <a:lnTo>
                  <a:pt x="6149759" y="0"/>
                </a:lnTo>
                <a:lnTo>
                  <a:pt x="6149759" y="8229600"/>
                </a:lnTo>
                <a:lnTo>
                  <a:pt x="0" y="8229600"/>
                </a:lnTo>
                <a:lnTo>
                  <a:pt x="0" y="0"/>
                </a:lnTo>
                <a:close/>
              </a:path>
            </a:pathLst>
          </a:custGeom>
          <a:blipFill>
            <a:blip r:embed="rId2"/>
            <a:stretch>
              <a:fillRect l="-182" r="-182"/>
            </a:stretch>
          </a:blipFill>
        </p:spPr>
      </p:sp>
      <p:sp>
        <p:nvSpPr>
          <p:cNvPr id="3" name="TextBox 3"/>
          <p:cNvSpPr txBox="1"/>
          <p:nvPr/>
        </p:nvSpPr>
        <p:spPr>
          <a:xfrm>
            <a:off x="6977243" y="2668381"/>
            <a:ext cx="10867244" cy="5468798"/>
          </a:xfrm>
          <a:prstGeom prst="rect">
            <a:avLst/>
          </a:prstGeom>
        </p:spPr>
        <p:txBody>
          <a:bodyPr lIns="0" tIns="0" rIns="0" bIns="0" rtlCol="0" anchor="t">
            <a:spAutoFit/>
          </a:bodyPr>
          <a:lstStyle/>
          <a:p>
            <a:pPr marL="2301552" lvl="2" indent="-767184" algn="r" rtl="1">
              <a:lnSpc>
                <a:spcPts val="14095"/>
              </a:lnSpc>
              <a:buFont typeface="Arial"/>
              <a:buChar char="⚬"/>
            </a:pPr>
            <a:r>
              <a:rPr lang="ar-EG" sz="10068" dirty="0">
                <a:solidFill>
                  <a:srgbClr val="FFC000"/>
                </a:solidFill>
                <a:latin typeface="Rayyan"/>
                <a:ea typeface="Rayyan"/>
                <a:cs typeface="Rayyan"/>
                <a:sym typeface="Rayyan"/>
                <a:rtl/>
              </a:rPr>
              <a:t>دور الإعلام في تشكيل الرأي العام </a:t>
            </a:r>
            <a:r>
              <a:rPr lang="ar-EG" sz="10068" dirty="0">
                <a:solidFill>
                  <a:srgbClr val="FEF5E2"/>
                </a:solidFill>
                <a:latin typeface="Rayyan"/>
                <a:ea typeface="Rayyan"/>
                <a:cs typeface="Rayyan"/>
                <a:sym typeface="Rayyan"/>
                <a:rtl/>
              </a:rPr>
              <a:t>:</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TextBox 2"/>
          <p:cNvSpPr txBox="1"/>
          <p:nvPr/>
        </p:nvSpPr>
        <p:spPr>
          <a:xfrm>
            <a:off x="5205679" y="1198416"/>
            <a:ext cx="12417304" cy="6296930"/>
          </a:xfrm>
          <a:prstGeom prst="rect">
            <a:avLst/>
          </a:prstGeom>
        </p:spPr>
        <p:txBody>
          <a:bodyPr lIns="0" tIns="0" rIns="0" bIns="0" rtlCol="0" anchor="t">
            <a:spAutoFit/>
          </a:bodyPr>
          <a:lstStyle/>
          <a:p>
            <a:pPr algn="r" rtl="1">
              <a:lnSpc>
                <a:spcPts val="7517"/>
              </a:lnSpc>
            </a:pPr>
            <a:endParaRPr dirty="0"/>
          </a:p>
          <a:p>
            <a:pPr algn="r" rtl="1">
              <a:lnSpc>
                <a:spcPts val="2856"/>
              </a:lnSpc>
            </a:pPr>
            <a:endParaRPr dirty="0"/>
          </a:p>
          <a:p>
            <a:pPr algn="ctr" rtl="1">
              <a:lnSpc>
                <a:spcPts val="7997"/>
              </a:lnSpc>
            </a:pPr>
            <a:r>
              <a:rPr lang="ar-EG" sz="5713" dirty="0">
                <a:solidFill>
                  <a:srgbClr val="FEF5E2"/>
                </a:solidFill>
                <a:latin typeface="Afeesh"/>
                <a:ea typeface="Afeesh"/>
                <a:cs typeface="Afeesh"/>
                <a:sym typeface="Afeesh"/>
                <a:rtl/>
              </a:rPr>
              <a:t>يُعدّ الإعلام بمثابة "السلطة الرابعة"، فهو لا يكتفي بنقل الخبر، بل يعمل كمحرك أساسي في توجيه اهتمامات المجتمع وصياغة مواقفه تجاه القضايا المختلفة. ويمكن تلخيص هذا الدور المحوري عبر النقاط التالية</a:t>
            </a:r>
          </a:p>
        </p:txBody>
      </p:sp>
      <p:sp>
        <p:nvSpPr>
          <p:cNvPr id="3" name="Freeform 3"/>
          <p:cNvSpPr/>
          <p:nvPr/>
        </p:nvSpPr>
        <p:spPr>
          <a:xfrm>
            <a:off x="363684" y="1895818"/>
            <a:ext cx="4841996" cy="6495355"/>
          </a:xfrm>
          <a:custGeom>
            <a:avLst/>
            <a:gdLst/>
            <a:ahLst/>
            <a:cxnLst/>
            <a:rect l="l" t="t" r="r" b="b"/>
            <a:pathLst>
              <a:path w="4841996" h="6495355">
                <a:moveTo>
                  <a:pt x="0" y="0"/>
                </a:moveTo>
                <a:lnTo>
                  <a:pt x="4841995" y="0"/>
                </a:lnTo>
                <a:lnTo>
                  <a:pt x="4841995" y="6495355"/>
                </a:lnTo>
                <a:lnTo>
                  <a:pt x="0" y="6495355"/>
                </a:lnTo>
                <a:lnTo>
                  <a:pt x="0" y="0"/>
                </a:lnTo>
                <a:close/>
              </a:path>
            </a:pathLst>
          </a:custGeom>
          <a:blipFill>
            <a:blip r:embed="rId2"/>
            <a:stretch>
              <a:fillRect l="-59" r="-59"/>
            </a:stretch>
          </a:blipFill>
        </p:spPr>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1724101" y="1114387"/>
            <a:ext cx="2896743" cy="2686079"/>
          </a:xfrm>
          <a:custGeom>
            <a:avLst/>
            <a:gdLst/>
            <a:ahLst/>
            <a:cxnLst/>
            <a:rect l="l" t="t" r="r" b="b"/>
            <a:pathLst>
              <a:path w="2896743" h="2686079">
                <a:moveTo>
                  <a:pt x="0" y="0"/>
                </a:moveTo>
                <a:lnTo>
                  <a:pt x="2896743" y="0"/>
                </a:lnTo>
                <a:lnTo>
                  <a:pt x="2896743" y="2686078"/>
                </a:lnTo>
                <a:lnTo>
                  <a:pt x="0" y="2686078"/>
                </a:lnTo>
                <a:lnTo>
                  <a:pt x="0" y="0"/>
                </a:lnTo>
                <a:close/>
              </a:path>
            </a:pathLst>
          </a:custGeom>
          <a:blipFill>
            <a:blip r:embed="rId2"/>
            <a:stretch>
              <a:fillRect t="-32" b="-31"/>
            </a:stretch>
          </a:blipFill>
        </p:spPr>
      </p:sp>
      <p:sp>
        <p:nvSpPr>
          <p:cNvPr id="3" name="Freeform 3"/>
          <p:cNvSpPr/>
          <p:nvPr/>
        </p:nvSpPr>
        <p:spPr>
          <a:xfrm>
            <a:off x="13689692" y="3800465"/>
            <a:ext cx="2874207" cy="2686079"/>
          </a:xfrm>
          <a:custGeom>
            <a:avLst/>
            <a:gdLst/>
            <a:ahLst/>
            <a:cxnLst/>
            <a:rect l="l" t="t" r="r" b="b"/>
            <a:pathLst>
              <a:path w="2874207" h="2686079">
                <a:moveTo>
                  <a:pt x="0" y="0"/>
                </a:moveTo>
                <a:lnTo>
                  <a:pt x="2874207" y="0"/>
                </a:lnTo>
                <a:lnTo>
                  <a:pt x="2874207" y="2686079"/>
                </a:lnTo>
                <a:lnTo>
                  <a:pt x="0" y="2686079"/>
                </a:lnTo>
                <a:lnTo>
                  <a:pt x="0" y="0"/>
                </a:lnTo>
                <a:close/>
              </a:path>
            </a:pathLst>
          </a:custGeom>
          <a:blipFill>
            <a:blip r:embed="rId3"/>
            <a:stretch>
              <a:fillRect l="-29" r="-29"/>
            </a:stretch>
          </a:blipFill>
        </p:spPr>
      </p:sp>
      <p:sp>
        <p:nvSpPr>
          <p:cNvPr id="4" name="Freeform 4"/>
          <p:cNvSpPr/>
          <p:nvPr/>
        </p:nvSpPr>
        <p:spPr>
          <a:xfrm flipH="1">
            <a:off x="2068744" y="6486535"/>
            <a:ext cx="2207466" cy="2686079"/>
          </a:xfrm>
          <a:custGeom>
            <a:avLst/>
            <a:gdLst/>
            <a:ahLst/>
            <a:cxnLst/>
            <a:rect l="l" t="t" r="r" b="b"/>
            <a:pathLst>
              <a:path w="2207466" h="2686079">
                <a:moveTo>
                  <a:pt x="2207467" y="0"/>
                </a:moveTo>
                <a:lnTo>
                  <a:pt x="0" y="0"/>
                </a:lnTo>
                <a:lnTo>
                  <a:pt x="0" y="2686078"/>
                </a:lnTo>
                <a:lnTo>
                  <a:pt x="2207467" y="2686078"/>
                </a:lnTo>
                <a:lnTo>
                  <a:pt x="2207467" y="0"/>
                </a:lnTo>
                <a:close/>
              </a:path>
            </a:pathLst>
          </a:custGeom>
          <a:blipFill>
            <a:blip r:embed="rId4"/>
            <a:stretch>
              <a:fillRect l="-91" r="-91"/>
            </a:stretch>
          </a:blipFill>
        </p:spPr>
      </p:sp>
      <p:sp>
        <p:nvSpPr>
          <p:cNvPr id="5" name="TextBox 5"/>
          <p:cNvSpPr txBox="1"/>
          <p:nvPr/>
        </p:nvSpPr>
        <p:spPr>
          <a:xfrm>
            <a:off x="5052574" y="1190587"/>
            <a:ext cx="6732441" cy="755723"/>
          </a:xfrm>
          <a:prstGeom prst="rect">
            <a:avLst/>
          </a:prstGeom>
        </p:spPr>
        <p:txBody>
          <a:bodyPr lIns="0" tIns="0" rIns="0" bIns="0" rtlCol="0" anchor="t">
            <a:spAutoFit/>
          </a:bodyPr>
          <a:lstStyle/>
          <a:p>
            <a:pPr algn="r" rtl="1">
              <a:lnSpc>
                <a:spcPts val="5595"/>
              </a:lnSpc>
            </a:pPr>
            <a:r>
              <a:rPr lang="ar-EG" sz="3997" dirty="0">
                <a:gradFill>
                  <a:gsLst>
                    <a:gs pos="0">
                      <a:srgbClr val="CDFFD8">
                        <a:alpha val="100000"/>
                      </a:srgbClr>
                    </a:gs>
                    <a:gs pos="100000">
                      <a:srgbClr val="94B9FF">
                        <a:alpha val="100000"/>
                      </a:srgbClr>
                    </a:gs>
                  </a:gsLst>
                  <a:lin ang="0"/>
                </a:gradFill>
                <a:latin typeface="Balabeloo"/>
                <a:ea typeface="Balabeloo"/>
                <a:cs typeface="Balabeloo"/>
                <a:sym typeface="Balabeloo"/>
                <a:rtl/>
              </a:rPr>
              <a:t>ترتيب الأولويات :</a:t>
            </a:r>
          </a:p>
        </p:txBody>
      </p:sp>
      <p:sp>
        <p:nvSpPr>
          <p:cNvPr id="6" name="TextBox 6"/>
          <p:cNvSpPr txBox="1"/>
          <p:nvPr/>
        </p:nvSpPr>
        <p:spPr>
          <a:xfrm>
            <a:off x="5052574" y="2056752"/>
            <a:ext cx="11511315" cy="1384995"/>
          </a:xfrm>
          <a:prstGeom prst="rect">
            <a:avLst/>
          </a:prstGeom>
        </p:spPr>
        <p:txBody>
          <a:bodyPr lIns="0" tIns="0" rIns="0" bIns="0" rtlCol="0" anchor="t">
            <a:spAutoFit/>
          </a:bodyPr>
          <a:lstStyle/>
          <a:p>
            <a:pPr algn="r" rtl="1">
              <a:lnSpc>
                <a:spcPts val="3639"/>
              </a:lnSpc>
            </a:pPr>
            <a:r>
              <a:rPr lang="ar-EG" sz="3200" dirty="0">
                <a:solidFill>
                  <a:srgbClr val="FEF5E2"/>
                </a:solidFill>
                <a:latin typeface="Afeesh" panose="020B0604020202020204" charset="-78"/>
                <a:ea typeface="HS Headline"/>
                <a:cs typeface="Afeesh" panose="020B0604020202020204" charset="-78"/>
                <a:sym typeface="HS Headline"/>
                <a:rtl/>
              </a:rPr>
              <a:t>الإعلام هو من يحدد ما هو "مهم" اليوم. فمن خلال تسليط الضوء على قضية معينة وتكرار طرحها، ينتقل اهتمام الناس من المسائل الشخصية إلى تلك القضية العامة، مما يجعل المجتمع يشعر بأنها الأولوية القصوى التي يجب مناقشتها أو حلها.</a:t>
            </a:r>
          </a:p>
        </p:txBody>
      </p:sp>
      <p:sp>
        <p:nvSpPr>
          <p:cNvPr id="7" name="TextBox 7"/>
          <p:cNvSpPr txBox="1"/>
          <p:nvPr/>
        </p:nvSpPr>
        <p:spPr>
          <a:xfrm>
            <a:off x="6502975" y="3876665"/>
            <a:ext cx="6732441" cy="755723"/>
          </a:xfrm>
          <a:prstGeom prst="rect">
            <a:avLst/>
          </a:prstGeom>
        </p:spPr>
        <p:txBody>
          <a:bodyPr lIns="0" tIns="0" rIns="0" bIns="0" rtlCol="0" anchor="t">
            <a:spAutoFit/>
          </a:bodyPr>
          <a:lstStyle/>
          <a:p>
            <a:pPr algn="ctr" rtl="1">
              <a:lnSpc>
                <a:spcPts val="5595"/>
              </a:lnSpc>
            </a:pPr>
            <a:r>
              <a:rPr lang="ar-EG" sz="3997" dirty="0">
                <a:gradFill>
                  <a:gsLst>
                    <a:gs pos="0">
                      <a:srgbClr val="CDFFD8">
                        <a:alpha val="100000"/>
                      </a:srgbClr>
                    </a:gs>
                    <a:gs pos="100000">
                      <a:srgbClr val="94B9FF">
                        <a:alpha val="100000"/>
                      </a:srgbClr>
                    </a:gs>
                  </a:gsLst>
                  <a:lin ang="0"/>
                </a:gradFill>
                <a:latin typeface="Balabeloo"/>
                <a:ea typeface="Balabeloo"/>
                <a:cs typeface="Balabeloo"/>
                <a:sym typeface="Balabeloo"/>
                <a:rtl/>
              </a:rPr>
              <a:t>التثقيف والتوعية :</a:t>
            </a:r>
          </a:p>
        </p:txBody>
      </p:sp>
      <p:sp>
        <p:nvSpPr>
          <p:cNvPr id="8" name="TextBox 8"/>
          <p:cNvSpPr txBox="1"/>
          <p:nvPr/>
        </p:nvSpPr>
        <p:spPr>
          <a:xfrm>
            <a:off x="2428361" y="4742831"/>
            <a:ext cx="10807065" cy="1384995"/>
          </a:xfrm>
          <a:prstGeom prst="rect">
            <a:avLst/>
          </a:prstGeom>
        </p:spPr>
        <p:txBody>
          <a:bodyPr lIns="0" tIns="0" rIns="0" bIns="0" rtlCol="0" anchor="t">
            <a:spAutoFit/>
          </a:bodyPr>
          <a:lstStyle/>
          <a:p>
            <a:pPr algn="r" rtl="1">
              <a:lnSpc>
                <a:spcPts val="3639"/>
              </a:lnSpc>
            </a:pPr>
            <a:r>
              <a:rPr lang="ar-EG" sz="3200" dirty="0">
                <a:solidFill>
                  <a:srgbClr val="FEF5E2"/>
                </a:solidFill>
                <a:latin typeface="Afeesh" panose="020B0604020202020204" charset="-78"/>
                <a:ea typeface="HS Headline"/>
                <a:cs typeface="Afeesh" panose="020B0604020202020204" charset="-78"/>
                <a:sym typeface="HS Headline"/>
                <a:rtl/>
              </a:rPr>
              <a:t>يساهم الإعلام في تبسيط المفاهيم المعقدة (سواء كانت سياسية أو اقتصادية أو علمية) وتقديمها للجمهور. ويُعدّ هذا الوعي حجر الزاوية في بناء رأي عام ناضج قادر على اتخاذ قرارات مبنية على الحقائق وليس على العواطف فقط..</a:t>
            </a:r>
          </a:p>
        </p:txBody>
      </p:sp>
      <p:sp>
        <p:nvSpPr>
          <p:cNvPr id="9" name="TextBox 9"/>
          <p:cNvSpPr txBox="1"/>
          <p:nvPr/>
        </p:nvSpPr>
        <p:spPr>
          <a:xfrm>
            <a:off x="5052574" y="6562735"/>
            <a:ext cx="6732441" cy="755723"/>
          </a:xfrm>
          <a:prstGeom prst="rect">
            <a:avLst/>
          </a:prstGeom>
        </p:spPr>
        <p:txBody>
          <a:bodyPr lIns="0" tIns="0" rIns="0" bIns="0" rtlCol="0" anchor="t">
            <a:spAutoFit/>
          </a:bodyPr>
          <a:lstStyle/>
          <a:p>
            <a:pPr algn="ctr" rtl="1">
              <a:lnSpc>
                <a:spcPts val="5595"/>
              </a:lnSpc>
            </a:pPr>
            <a:r>
              <a:rPr lang="ar-EG" sz="3997" dirty="0">
                <a:gradFill>
                  <a:gsLst>
                    <a:gs pos="0">
                      <a:srgbClr val="CDFFD8">
                        <a:alpha val="100000"/>
                      </a:srgbClr>
                    </a:gs>
                    <a:gs pos="100000">
                      <a:srgbClr val="94B9FF">
                        <a:alpha val="100000"/>
                      </a:srgbClr>
                    </a:gs>
                  </a:gsLst>
                  <a:lin ang="0"/>
                </a:gradFill>
                <a:latin typeface="Balabeloo"/>
                <a:ea typeface="Balabeloo"/>
                <a:cs typeface="Balabeloo"/>
                <a:sym typeface="Balabeloo"/>
                <a:rtl/>
              </a:rPr>
              <a:t>الرقابة والمساءلة :</a:t>
            </a:r>
          </a:p>
        </p:txBody>
      </p:sp>
      <p:sp>
        <p:nvSpPr>
          <p:cNvPr id="10" name="TextBox 10"/>
          <p:cNvSpPr txBox="1"/>
          <p:nvPr/>
        </p:nvSpPr>
        <p:spPr>
          <a:xfrm>
            <a:off x="4620844" y="7441609"/>
            <a:ext cx="11511315" cy="1392689"/>
          </a:xfrm>
          <a:prstGeom prst="rect">
            <a:avLst/>
          </a:prstGeom>
        </p:spPr>
        <p:txBody>
          <a:bodyPr lIns="0" tIns="0" rIns="0" bIns="0" rtlCol="0" anchor="t">
            <a:spAutoFit/>
          </a:bodyPr>
          <a:lstStyle/>
          <a:p>
            <a:pPr algn="r" rtl="1">
              <a:lnSpc>
                <a:spcPts val="3639"/>
              </a:lnSpc>
            </a:pPr>
            <a:r>
              <a:rPr lang="ar-EG" sz="3200" dirty="0">
                <a:solidFill>
                  <a:srgbClr val="FEF5E2"/>
                </a:solidFill>
                <a:latin typeface="Afeesh" panose="020B0604020202020204" charset="-78"/>
                <a:ea typeface="HS Headline"/>
                <a:cs typeface="Afeesh" panose="020B0604020202020204" charset="-78"/>
                <a:sym typeface="HS Headline"/>
                <a:rtl/>
              </a:rPr>
              <a:t>تُمارس وسائل الإعلام دور "كلب الحراسة"، حيث تكشف عن ملفات الفساد أو التقصير الإداري. وعند نشر هذه المعلومات، يتشكل رأي عام ضاغط يطالب بالتغيير أو المحاسبة، مما يُسهم في تقويم مسار المؤسسات.</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827484" y="1028700"/>
            <a:ext cx="6149759" cy="8229600"/>
          </a:xfrm>
          <a:custGeom>
            <a:avLst/>
            <a:gdLst/>
            <a:ahLst/>
            <a:cxnLst/>
            <a:rect l="l" t="t" r="r" b="b"/>
            <a:pathLst>
              <a:path w="6149759" h="8229600">
                <a:moveTo>
                  <a:pt x="0" y="0"/>
                </a:moveTo>
                <a:lnTo>
                  <a:pt x="6149759" y="0"/>
                </a:lnTo>
                <a:lnTo>
                  <a:pt x="6149759" y="8229600"/>
                </a:lnTo>
                <a:lnTo>
                  <a:pt x="0" y="8229600"/>
                </a:lnTo>
                <a:lnTo>
                  <a:pt x="0" y="0"/>
                </a:lnTo>
                <a:close/>
              </a:path>
            </a:pathLst>
          </a:custGeom>
          <a:blipFill>
            <a:blip r:embed="rId2"/>
            <a:stretch>
              <a:fillRect l="-182" r="-182"/>
            </a:stretch>
          </a:blipFill>
        </p:spPr>
      </p:sp>
      <p:sp>
        <p:nvSpPr>
          <p:cNvPr id="3" name="TextBox 3"/>
          <p:cNvSpPr txBox="1"/>
          <p:nvPr/>
        </p:nvSpPr>
        <p:spPr>
          <a:xfrm>
            <a:off x="6977243" y="1005830"/>
            <a:ext cx="10867244" cy="7249973"/>
          </a:xfrm>
          <a:prstGeom prst="rect">
            <a:avLst/>
          </a:prstGeom>
        </p:spPr>
        <p:txBody>
          <a:bodyPr lIns="0" tIns="0" rIns="0" bIns="0" rtlCol="0" anchor="t">
            <a:spAutoFit/>
          </a:bodyPr>
          <a:lstStyle/>
          <a:p>
            <a:pPr marL="2301552" lvl="2" indent="-767184" algn="r" rtl="1">
              <a:lnSpc>
                <a:spcPts val="14095"/>
              </a:lnSpc>
              <a:buFont typeface="Arial"/>
              <a:buChar char="⚬"/>
            </a:pPr>
            <a:r>
              <a:rPr lang="ar-EG" sz="10068" dirty="0">
                <a:solidFill>
                  <a:srgbClr val="FFC000"/>
                </a:solidFill>
                <a:latin typeface="Rayyan"/>
                <a:ea typeface="Rayyan"/>
                <a:cs typeface="Rayyan"/>
                <a:sym typeface="Rayyan"/>
                <a:rtl/>
              </a:rPr>
              <a:t>الإعلام الرسمي مقابل الإعلام البديل :</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grpSp>
        <p:nvGrpSpPr>
          <p:cNvPr id="2" name="Group 2"/>
          <p:cNvGrpSpPr/>
          <p:nvPr/>
        </p:nvGrpSpPr>
        <p:grpSpPr>
          <a:xfrm>
            <a:off x="-1" y="165610"/>
            <a:ext cx="18288001" cy="11073889"/>
            <a:chOff x="0" y="0"/>
            <a:chExt cx="30185309" cy="13885240"/>
          </a:xfrm>
        </p:grpSpPr>
        <p:sp>
          <p:nvSpPr>
            <p:cNvPr id="3" name="Freeform 3"/>
            <p:cNvSpPr/>
            <p:nvPr/>
          </p:nvSpPr>
          <p:spPr>
            <a:xfrm>
              <a:off x="0" y="0"/>
              <a:ext cx="30185361" cy="13885290"/>
            </a:xfrm>
            <a:custGeom>
              <a:avLst/>
              <a:gdLst/>
              <a:ahLst/>
              <a:cxnLst/>
              <a:rect l="l" t="t" r="r" b="b"/>
              <a:pathLst>
                <a:path w="30185361" h="13885290">
                  <a:moveTo>
                    <a:pt x="0" y="0"/>
                  </a:moveTo>
                  <a:lnTo>
                    <a:pt x="30185361" y="0"/>
                  </a:lnTo>
                  <a:lnTo>
                    <a:pt x="30185361" y="13885290"/>
                  </a:lnTo>
                  <a:lnTo>
                    <a:pt x="0" y="13885290"/>
                  </a:lnTo>
                  <a:lnTo>
                    <a:pt x="0" y="0"/>
                  </a:lnTo>
                  <a:close/>
                </a:path>
              </a:pathLst>
            </a:custGeom>
            <a:blipFill>
              <a:blip r:embed="rId2">
                <a:alphaModFix amt="20999"/>
              </a:blip>
              <a:stretch>
                <a:fillRect t="-44" b="-44"/>
              </a:stretch>
            </a:blipFill>
          </p:spPr>
        </p:sp>
      </p:grpSp>
      <p:sp>
        <p:nvSpPr>
          <p:cNvPr id="4" name="TextBox 4"/>
          <p:cNvSpPr txBox="1"/>
          <p:nvPr/>
        </p:nvSpPr>
        <p:spPr>
          <a:xfrm>
            <a:off x="3522316" y="762000"/>
            <a:ext cx="11243367" cy="1326975"/>
          </a:xfrm>
          <a:prstGeom prst="rect">
            <a:avLst/>
          </a:prstGeom>
        </p:spPr>
        <p:txBody>
          <a:bodyPr lIns="0" tIns="0" rIns="0" bIns="0" rtlCol="0" anchor="t">
            <a:spAutoFit/>
          </a:bodyPr>
          <a:lstStyle/>
          <a:p>
            <a:pPr algn="ctr" rtl="1">
              <a:lnSpc>
                <a:spcPts val="9809"/>
              </a:lnSpc>
            </a:pPr>
            <a:r>
              <a:rPr lang="ar-EG" sz="7007" dirty="0">
                <a:gradFill>
                  <a:gsLst>
                    <a:gs pos="0">
                      <a:srgbClr val="CDFFD8">
                        <a:alpha val="100000"/>
                      </a:srgbClr>
                    </a:gs>
                    <a:gs pos="100000">
                      <a:srgbClr val="94B9FF">
                        <a:alpha val="100000"/>
                      </a:srgbClr>
                    </a:gs>
                  </a:gsLst>
                  <a:lin ang="0"/>
                </a:gradFill>
                <a:latin typeface="Balabeloo"/>
                <a:ea typeface="Balabeloo"/>
                <a:cs typeface="Balabeloo"/>
                <a:sym typeface="Balabeloo"/>
                <a:rtl/>
              </a:rPr>
              <a:t>المقارنة بين النوعين : </a:t>
            </a:r>
          </a:p>
        </p:txBody>
      </p:sp>
      <p:sp>
        <p:nvSpPr>
          <p:cNvPr id="5" name="TextBox 5"/>
          <p:cNvSpPr txBox="1"/>
          <p:nvPr/>
        </p:nvSpPr>
        <p:spPr>
          <a:xfrm>
            <a:off x="1440656" y="2686831"/>
            <a:ext cx="5861771" cy="755723"/>
          </a:xfrm>
          <a:prstGeom prst="rect">
            <a:avLst/>
          </a:prstGeom>
        </p:spPr>
        <p:txBody>
          <a:bodyPr lIns="0" tIns="0" rIns="0" bIns="0" rtlCol="0" anchor="t">
            <a:spAutoFit/>
          </a:bodyPr>
          <a:lstStyle/>
          <a:p>
            <a:pPr algn="ctr" rtl="1">
              <a:lnSpc>
                <a:spcPts val="5595"/>
              </a:lnSpc>
            </a:pPr>
            <a:r>
              <a:rPr lang="ar-EG" sz="3997" b="1" dirty="0">
                <a:solidFill>
                  <a:srgbClr val="FFD675"/>
                </a:solidFill>
                <a:latin typeface="Adam Script Bold"/>
                <a:ea typeface="Adam Script Bold"/>
                <a:cs typeface="Adam Script Bold"/>
                <a:sym typeface="Adam Script Bold"/>
                <a:rtl/>
              </a:rPr>
              <a:t>الإعلام الرسمي</a:t>
            </a:r>
            <a:r>
              <a:rPr lang="ar-EG" sz="3997" b="1" dirty="0">
                <a:solidFill>
                  <a:srgbClr val="FEF5E2"/>
                </a:solidFill>
                <a:latin typeface="Adam Script Bold"/>
                <a:ea typeface="Adam Script Bold"/>
                <a:cs typeface="Adam Script Bold"/>
                <a:sym typeface="Adam Script Bold"/>
                <a:rtl/>
              </a:rPr>
              <a:t> :</a:t>
            </a:r>
          </a:p>
        </p:txBody>
      </p:sp>
      <p:sp>
        <p:nvSpPr>
          <p:cNvPr id="6" name="TextBox 6"/>
          <p:cNvSpPr txBox="1"/>
          <p:nvPr/>
        </p:nvSpPr>
        <p:spPr>
          <a:xfrm>
            <a:off x="1440656" y="3213954"/>
            <a:ext cx="5861771" cy="6743513"/>
          </a:xfrm>
          <a:prstGeom prst="rect">
            <a:avLst/>
          </a:prstGeom>
        </p:spPr>
        <p:txBody>
          <a:bodyPr lIns="0" tIns="0" rIns="0" bIns="0" rtlCol="0" anchor="t">
            <a:spAutoFit/>
          </a:bodyPr>
          <a:lstStyle/>
          <a:p>
            <a:pPr algn="ctr">
              <a:lnSpc>
                <a:spcPts val="3510"/>
              </a:lnSpc>
            </a:pPr>
            <a:endParaRPr dirty="0"/>
          </a:p>
          <a:p>
            <a:pPr algn="ctr">
              <a:lnSpc>
                <a:spcPts val="3510"/>
              </a:lnSpc>
            </a:pPr>
            <a:endParaRPr dirty="0"/>
          </a:p>
          <a:p>
            <a:pPr algn="ctr">
              <a:lnSpc>
                <a:spcPts val="3510"/>
              </a:lnSpc>
            </a:pPr>
            <a:r>
              <a:rPr lang="ar-EG" sz="3200" dirty="0">
                <a:solidFill>
                  <a:srgbClr val="FEF5E2"/>
                </a:solidFill>
                <a:latin typeface="HS Headline"/>
                <a:ea typeface="HS Headline"/>
                <a:cs typeface="HS Headline"/>
                <a:sym typeface="HS Headline"/>
                <a:rtl/>
              </a:rPr>
              <a:t>هو </a:t>
            </a:r>
            <a:r>
              <a:rPr lang="ar-EG" sz="3200" dirty="0">
                <a:solidFill>
                  <a:srgbClr val="FEF5E2"/>
                </a:solidFill>
                <a:latin typeface="Afeesh Bold" panose="020B0604020202020204" charset="-78"/>
                <a:ea typeface="HS Headline"/>
                <a:cs typeface="Afeesh Bold" panose="020B0604020202020204" charset="-78"/>
                <a:sym typeface="HS Headline"/>
                <a:rtl/>
              </a:rPr>
              <a:t>الإعلام الذي تديره الدولة أو مؤسسات رسمية، ويهدف غالبًا إلى نقل الأخبار بما يتماشى مع السياسات</a:t>
            </a:r>
            <a:r>
              <a:rPr lang="fr-FR" sz="3200" dirty="0">
                <a:solidFill>
                  <a:srgbClr val="FEF5E2"/>
                </a:solidFill>
                <a:latin typeface="Afeesh Bold" panose="020B0604020202020204" charset="-78"/>
                <a:ea typeface="HS Headline"/>
                <a:cs typeface="Afeesh Bold" panose="020B0604020202020204" charset="-78"/>
                <a:sym typeface="HS Headline"/>
                <a:rtl/>
              </a:rPr>
              <a:t> </a:t>
            </a:r>
            <a:r>
              <a:rPr lang="ar-EG" sz="3200" dirty="0">
                <a:solidFill>
                  <a:srgbClr val="FEF5E2"/>
                </a:solidFill>
                <a:latin typeface="Afeesh Bold" panose="020B0604020202020204" charset="-78"/>
                <a:ea typeface="HS Headline"/>
                <a:cs typeface="Afeesh Bold" panose="020B0604020202020204" charset="-78"/>
                <a:sym typeface="HS Headline"/>
                <a:rtl/>
              </a:rPr>
              <a:t>الحكومية</a:t>
            </a:r>
            <a:endParaRPr lang="en-US" sz="3200" dirty="0">
              <a:solidFill>
                <a:srgbClr val="FEF5E2"/>
              </a:solidFill>
              <a:latin typeface="Afeesh Bold" panose="020B0604020202020204" charset="-78"/>
              <a:ea typeface="HS Headline"/>
              <a:cs typeface="Afeesh Bold" panose="020B0604020202020204" charset="-78"/>
              <a:sym typeface="HS Headline"/>
            </a:endParaRPr>
          </a:p>
          <a:p>
            <a:pPr algn="ctr">
              <a:lnSpc>
                <a:spcPts val="3510"/>
              </a:lnSpc>
            </a:pPr>
            <a:endParaRPr lang="en-US" sz="3200" dirty="0">
              <a:solidFill>
                <a:srgbClr val="FEF5E2"/>
              </a:solidFill>
              <a:latin typeface="Afeesh Bold" panose="020B0604020202020204" charset="-78"/>
              <a:ea typeface="HS Headline"/>
              <a:cs typeface="Afeesh Bold" panose="020B0604020202020204" charset="-78"/>
              <a:sym typeface="HS Headline"/>
            </a:endParaRPr>
          </a:p>
          <a:p>
            <a:pPr algn="ctr">
              <a:lnSpc>
                <a:spcPts val="3510"/>
              </a:lnSpc>
            </a:pPr>
            <a:r>
              <a:rPr lang="en-US" sz="3200" dirty="0">
                <a:solidFill>
                  <a:srgbClr val="FEF5E2"/>
                </a:solidFill>
                <a:latin typeface="Afeesh Bold" panose="020B0604020202020204" charset="-78"/>
                <a:ea typeface="Balabeloo"/>
                <a:cs typeface="Afeesh Bold" panose="020B0604020202020204" charset="-78"/>
                <a:sym typeface="Balabeloo"/>
              </a:rPr>
              <a:t> :  </a:t>
            </a:r>
            <a:r>
              <a:rPr lang="ar-EG" sz="3200" dirty="0">
                <a:gradFill>
                  <a:gsLst>
                    <a:gs pos="0">
                      <a:srgbClr val="CDFFD8">
                        <a:alpha val="100000"/>
                      </a:srgbClr>
                    </a:gs>
                    <a:gs pos="100000">
                      <a:srgbClr val="94B9FF">
                        <a:alpha val="100000"/>
                      </a:srgbClr>
                    </a:gs>
                  </a:gsLst>
                  <a:lin ang="0"/>
                </a:gradFill>
                <a:latin typeface="Afeesh Bold" panose="020B0604020202020204" charset="-78"/>
                <a:ea typeface="Balabeloo"/>
                <a:cs typeface="Afeesh Bold" panose="020B0604020202020204" charset="-78"/>
                <a:sym typeface="Balabeloo"/>
                <a:rtl/>
              </a:rPr>
              <a:t>الخصائص</a:t>
            </a:r>
          </a:p>
          <a:p>
            <a:pPr algn="ctr">
              <a:lnSpc>
                <a:spcPts val="3510"/>
              </a:lnSpc>
            </a:pPr>
            <a:endParaRPr lang="ar-EG" sz="3200" dirty="0">
              <a:gradFill>
                <a:gsLst>
                  <a:gs pos="0">
                    <a:srgbClr val="CDFFD8">
                      <a:alpha val="100000"/>
                    </a:srgbClr>
                  </a:gs>
                  <a:gs pos="100000">
                    <a:srgbClr val="94B9FF">
                      <a:alpha val="100000"/>
                    </a:srgbClr>
                  </a:gs>
                </a:gsLst>
                <a:lin ang="0"/>
              </a:gradFill>
              <a:latin typeface="Afeesh Bold" panose="020B0604020202020204" charset="-78"/>
              <a:ea typeface="Balabeloo"/>
              <a:cs typeface="Afeesh Bold" panose="020B0604020202020204" charset="-78"/>
              <a:sym typeface="Balabeloo"/>
              <a:rtl/>
            </a:endParaRPr>
          </a:p>
          <a:p>
            <a:pPr algn="ctr">
              <a:lnSpc>
                <a:spcPts val="3510"/>
              </a:lnSpc>
            </a:pPr>
            <a:r>
              <a:rPr lang="ar-EG" sz="32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مصداقية منظمة في نقل المعلومات</a:t>
            </a:r>
          </a:p>
          <a:p>
            <a:pPr algn="ctr">
              <a:lnSpc>
                <a:spcPts val="3510"/>
              </a:lnSpc>
            </a:pPr>
            <a:endParaRPr lang="ar-EG" sz="32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endParaRPr>
          </a:p>
          <a:p>
            <a:pPr algn="ctr">
              <a:lnSpc>
                <a:spcPts val="3510"/>
              </a:lnSpc>
            </a:pPr>
            <a:r>
              <a:rPr lang="ar-EG" sz="32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محدودية حرية التعبير أحيانًا بسبب الرقابة</a:t>
            </a:r>
          </a:p>
          <a:p>
            <a:pPr algn="ctr">
              <a:lnSpc>
                <a:spcPts val="3510"/>
              </a:lnSpc>
            </a:pPr>
            <a:endParaRPr lang="ar-EG" sz="32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endParaRPr>
          </a:p>
          <a:p>
            <a:pPr algn="ctr">
              <a:lnSpc>
                <a:spcPts val="3510"/>
              </a:lnSpc>
            </a:pPr>
            <a:r>
              <a:rPr lang="ar-EG" sz="3200" dirty="0">
                <a:gradFill>
                  <a:gsLst>
                    <a:gs pos="0">
                      <a:srgbClr val="CDFFD8">
                        <a:alpha val="100000"/>
                      </a:srgbClr>
                    </a:gs>
                    <a:gs pos="100000">
                      <a:srgbClr val="94B9FF">
                        <a:alpha val="100000"/>
                      </a:srgbClr>
                    </a:gs>
                  </a:gsLst>
                  <a:lin ang="0"/>
                </a:gradFill>
                <a:latin typeface="Afeesh Bold" panose="020B0604020202020204" charset="-78"/>
                <a:ea typeface="HS Headline"/>
                <a:cs typeface="Afeesh Bold" panose="020B0604020202020204" charset="-78"/>
                <a:sym typeface="HS Headline"/>
                <a:rtl/>
              </a:rPr>
              <a:t>يشمل الصحف الرسمية، القنوات التلفزيونية  الحكومية، والإذاعات الرسمية</a:t>
            </a:r>
          </a:p>
        </p:txBody>
      </p:sp>
      <p:sp>
        <p:nvSpPr>
          <p:cNvPr id="7" name="TextBox 7"/>
          <p:cNvSpPr txBox="1"/>
          <p:nvPr/>
        </p:nvSpPr>
        <p:spPr>
          <a:xfrm>
            <a:off x="10089623" y="2686831"/>
            <a:ext cx="7169677" cy="755723"/>
          </a:xfrm>
          <a:prstGeom prst="rect">
            <a:avLst/>
          </a:prstGeom>
        </p:spPr>
        <p:txBody>
          <a:bodyPr lIns="0" tIns="0" rIns="0" bIns="0" rtlCol="0" anchor="t">
            <a:spAutoFit/>
          </a:bodyPr>
          <a:lstStyle/>
          <a:p>
            <a:pPr algn="ctr" rtl="1">
              <a:lnSpc>
                <a:spcPts val="5595"/>
              </a:lnSpc>
            </a:pPr>
            <a:r>
              <a:rPr lang="ar-EG" sz="3997" b="1" dirty="0">
                <a:solidFill>
                  <a:srgbClr val="FFD675"/>
                </a:solidFill>
                <a:latin typeface="Adam Script Bold"/>
                <a:ea typeface="Adam Script Bold"/>
                <a:cs typeface="Adam Script Bold"/>
                <a:sym typeface="Adam Script Bold"/>
                <a:rtl/>
              </a:rPr>
              <a:t>الإعلام البديل</a:t>
            </a:r>
            <a:r>
              <a:rPr lang="ar-EG" sz="3997" b="1" dirty="0">
                <a:solidFill>
                  <a:srgbClr val="FEF5E2"/>
                </a:solidFill>
                <a:latin typeface="Adam Script Bold"/>
                <a:ea typeface="Adam Script Bold"/>
                <a:cs typeface="Adam Script Bold"/>
                <a:sym typeface="Adam Script Bold"/>
                <a:rtl/>
              </a:rPr>
              <a:t> :</a:t>
            </a:r>
          </a:p>
        </p:txBody>
      </p:sp>
      <p:sp>
        <p:nvSpPr>
          <p:cNvPr id="8" name="TextBox 8"/>
          <p:cNvSpPr txBox="1"/>
          <p:nvPr/>
        </p:nvSpPr>
        <p:spPr>
          <a:xfrm>
            <a:off x="10408634" y="4106018"/>
            <a:ext cx="6295215" cy="5172713"/>
          </a:xfrm>
          <a:prstGeom prst="rect">
            <a:avLst/>
          </a:prstGeom>
        </p:spPr>
        <p:txBody>
          <a:bodyPr lIns="0" tIns="0" rIns="0" bIns="0" rtlCol="0" anchor="t">
            <a:spAutoFit/>
          </a:bodyPr>
          <a:lstStyle/>
          <a:p>
            <a:pPr algn="ctr" rtl="1">
              <a:lnSpc>
                <a:spcPts val="3639"/>
              </a:lnSpc>
            </a:pPr>
            <a:r>
              <a:rPr lang="ar-EG" sz="2800" dirty="0">
                <a:solidFill>
                  <a:srgbClr val="FEF5E2"/>
                </a:solidFill>
                <a:latin typeface="HS Headline"/>
                <a:ea typeface="HS Headline"/>
                <a:cs typeface="HS Headline"/>
                <a:sym typeface="HS Headline"/>
                <a:rtl/>
              </a:rPr>
              <a:t> </a:t>
            </a:r>
            <a:r>
              <a:rPr lang="ar-EG" sz="3200" dirty="0">
                <a:solidFill>
                  <a:srgbClr val="FEF5E2"/>
                </a:solidFill>
                <a:latin typeface="Afeesh" panose="020B0604020202020204" charset="-78"/>
                <a:ea typeface="HS Headline"/>
                <a:cs typeface="Afeesh" panose="020B0604020202020204" charset="-78"/>
                <a:sym typeface="HS Headline"/>
                <a:rtl/>
              </a:rPr>
              <a:t>إعلام مستقل غالبًا عبر الإنترنت ووسائل التواصل الاجتماعي، يسمح للأفراد بنشر الأخبار والتعبير عن آرائهم بحرية.</a:t>
            </a:r>
          </a:p>
          <a:p>
            <a:pPr algn="ctr" rtl="1">
              <a:lnSpc>
                <a:spcPts val="3639"/>
              </a:lnSpc>
            </a:pPr>
            <a:endParaRPr lang="ar-EG" sz="2599" dirty="0">
              <a:solidFill>
                <a:srgbClr val="FEF5E2"/>
              </a:solidFill>
              <a:latin typeface="Afeesh" panose="020B0604020202020204" charset="-78"/>
              <a:ea typeface="HS Headline"/>
              <a:cs typeface="Afeesh" panose="020B0604020202020204" charset="-78"/>
              <a:sym typeface="HS Headline"/>
              <a:rtl/>
            </a:endParaRPr>
          </a:p>
          <a:p>
            <a:pPr algn="ctr" rtl="1">
              <a:lnSpc>
                <a:spcPts val="3639"/>
              </a:lnSpc>
            </a:pPr>
            <a:r>
              <a:rPr lang="ar-EG" sz="3200" dirty="0">
                <a:solidFill>
                  <a:srgbClr val="FEF5E2"/>
                </a:solidFill>
                <a:latin typeface="Afeesh" panose="020B0604020202020204" charset="-78"/>
                <a:ea typeface="Balabeloo"/>
                <a:cs typeface="Afeesh" panose="020B0604020202020204" charset="-78"/>
                <a:sym typeface="Balabeloo"/>
                <a:rtl/>
              </a:rPr>
              <a:t>: </a:t>
            </a:r>
            <a:r>
              <a:rPr lang="ar-EG" sz="3200" dirty="0">
                <a:gradFill>
                  <a:gsLst>
                    <a:gs pos="0">
                      <a:srgbClr val="CDFFD8">
                        <a:alpha val="100000"/>
                      </a:srgbClr>
                    </a:gs>
                    <a:gs pos="100000">
                      <a:srgbClr val="94B9FF">
                        <a:alpha val="100000"/>
                      </a:srgbClr>
                    </a:gs>
                  </a:gsLst>
                  <a:lin ang="0"/>
                </a:gradFill>
                <a:latin typeface="Afeesh" panose="020B0604020202020204" charset="-78"/>
                <a:ea typeface="Balabeloo"/>
                <a:cs typeface="Afeesh" panose="020B0604020202020204" charset="-78"/>
                <a:sym typeface="Balabeloo"/>
                <a:rtl/>
              </a:rPr>
              <a:t>الخصائص</a:t>
            </a:r>
          </a:p>
          <a:p>
            <a:pPr algn="ctr" rtl="1">
              <a:lnSpc>
                <a:spcPts val="3639"/>
              </a:lnSpc>
            </a:pPr>
            <a:endParaRPr lang="ar-EG" sz="3200" dirty="0">
              <a:gradFill>
                <a:gsLst>
                  <a:gs pos="0">
                    <a:srgbClr val="CDFFD8">
                      <a:alpha val="100000"/>
                    </a:srgbClr>
                  </a:gs>
                  <a:gs pos="100000">
                    <a:srgbClr val="94B9FF">
                      <a:alpha val="100000"/>
                    </a:srgbClr>
                  </a:gs>
                </a:gsLst>
                <a:lin ang="0"/>
              </a:gradFill>
              <a:latin typeface="Afeesh" panose="020B0604020202020204" charset="-78"/>
              <a:ea typeface="Balabeloo"/>
              <a:cs typeface="Afeesh" panose="020B0604020202020204" charset="-78"/>
              <a:sym typeface="Balabeloo"/>
              <a:rtl/>
            </a:endParaRPr>
          </a:p>
          <a:p>
            <a:pPr algn="ctr" rtl="1">
              <a:lnSpc>
                <a:spcPts val="3639"/>
              </a:lnSpc>
            </a:pPr>
            <a:r>
              <a:rPr lang="ar-EG" sz="3200" dirty="0">
                <a:gradFill>
                  <a:gsLst>
                    <a:gs pos="0">
                      <a:srgbClr val="CDFFD8">
                        <a:alpha val="100000"/>
                      </a:srgbClr>
                    </a:gs>
                    <a:gs pos="100000">
                      <a:srgbClr val="94B9FF">
                        <a:alpha val="100000"/>
                      </a:srgbClr>
                    </a:gs>
                  </a:gsLst>
                  <a:lin ang="0"/>
                </a:gradFill>
                <a:latin typeface="Afeesh" panose="020B0604020202020204" charset="-78"/>
                <a:ea typeface="HS Headline"/>
                <a:cs typeface="Afeesh" panose="020B0604020202020204" charset="-78"/>
                <a:sym typeface="HS Headline"/>
                <a:rtl/>
              </a:rPr>
              <a:t>سرعة وصول المعلومات وتنوعها</a:t>
            </a:r>
          </a:p>
          <a:p>
            <a:pPr algn="ctr" rtl="1">
              <a:lnSpc>
                <a:spcPts val="3639"/>
              </a:lnSpc>
            </a:pPr>
            <a:endParaRPr lang="ar-EG" sz="3200" dirty="0">
              <a:gradFill>
                <a:gsLst>
                  <a:gs pos="0">
                    <a:srgbClr val="CDFFD8">
                      <a:alpha val="100000"/>
                    </a:srgbClr>
                  </a:gs>
                  <a:gs pos="100000">
                    <a:srgbClr val="94B9FF">
                      <a:alpha val="100000"/>
                    </a:srgbClr>
                  </a:gs>
                </a:gsLst>
                <a:lin ang="0"/>
              </a:gradFill>
              <a:latin typeface="Afeesh" panose="020B0604020202020204" charset="-78"/>
              <a:ea typeface="HS Headline"/>
              <a:cs typeface="Afeesh" panose="020B0604020202020204" charset="-78"/>
              <a:sym typeface="HS Headline"/>
              <a:rtl/>
            </a:endParaRPr>
          </a:p>
          <a:p>
            <a:pPr algn="ctr" rtl="1">
              <a:lnSpc>
                <a:spcPts val="3639"/>
              </a:lnSpc>
            </a:pPr>
            <a:r>
              <a:rPr lang="ar-EG" sz="3200" dirty="0">
                <a:gradFill>
                  <a:gsLst>
                    <a:gs pos="0">
                      <a:srgbClr val="CDFFD8">
                        <a:alpha val="100000"/>
                      </a:srgbClr>
                    </a:gs>
                    <a:gs pos="100000">
                      <a:srgbClr val="94B9FF">
                        <a:alpha val="100000"/>
                      </a:srgbClr>
                    </a:gs>
                  </a:gsLst>
                  <a:lin ang="0"/>
                </a:gradFill>
                <a:latin typeface="Afeesh" panose="020B0604020202020204" charset="-78"/>
                <a:ea typeface="HS Headline"/>
                <a:cs typeface="Afeesh" panose="020B0604020202020204" charset="-78"/>
                <a:sym typeface="HS Headline"/>
                <a:rtl/>
              </a:rPr>
              <a:t>حرية أكبر في الطرح والتعليق</a:t>
            </a:r>
          </a:p>
          <a:p>
            <a:pPr algn="ctr" rtl="1">
              <a:lnSpc>
                <a:spcPts val="3639"/>
              </a:lnSpc>
            </a:pPr>
            <a:endParaRPr lang="ar-EG" sz="3200" dirty="0">
              <a:gradFill>
                <a:gsLst>
                  <a:gs pos="0">
                    <a:srgbClr val="CDFFD8">
                      <a:alpha val="100000"/>
                    </a:srgbClr>
                  </a:gs>
                  <a:gs pos="100000">
                    <a:srgbClr val="94B9FF">
                      <a:alpha val="100000"/>
                    </a:srgbClr>
                  </a:gs>
                </a:gsLst>
                <a:lin ang="0"/>
              </a:gradFill>
              <a:latin typeface="Afeesh" panose="020B0604020202020204" charset="-78"/>
              <a:ea typeface="HS Headline"/>
              <a:cs typeface="Afeesh" panose="020B0604020202020204" charset="-78"/>
              <a:sym typeface="HS Headline"/>
              <a:rtl/>
            </a:endParaRPr>
          </a:p>
          <a:p>
            <a:pPr algn="ctr" rtl="1">
              <a:lnSpc>
                <a:spcPts val="3639"/>
              </a:lnSpc>
            </a:pPr>
            <a:r>
              <a:rPr lang="ar-EG" sz="3200" dirty="0">
                <a:gradFill>
                  <a:gsLst>
                    <a:gs pos="0">
                      <a:srgbClr val="CDFFD8">
                        <a:alpha val="100000"/>
                      </a:srgbClr>
                    </a:gs>
                    <a:gs pos="100000">
                      <a:srgbClr val="94B9FF">
                        <a:alpha val="100000"/>
                      </a:srgbClr>
                    </a:gs>
                  </a:gsLst>
                  <a:lin ang="0"/>
                </a:gradFill>
                <a:latin typeface="Afeesh" panose="020B0604020202020204" charset="-78"/>
                <a:ea typeface="HS Headline"/>
                <a:cs typeface="Afeesh" panose="020B0604020202020204" charset="-78"/>
                <a:sym typeface="HS Headline"/>
                <a:rtl/>
              </a:rPr>
              <a:t>قد يفتقر أحيانًا إلى التحقق من صحة الأخبار</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827484" y="1028700"/>
            <a:ext cx="6149759" cy="8229600"/>
          </a:xfrm>
          <a:custGeom>
            <a:avLst/>
            <a:gdLst/>
            <a:ahLst/>
            <a:cxnLst/>
            <a:rect l="l" t="t" r="r" b="b"/>
            <a:pathLst>
              <a:path w="6149759" h="8229600">
                <a:moveTo>
                  <a:pt x="0" y="0"/>
                </a:moveTo>
                <a:lnTo>
                  <a:pt x="6149759" y="0"/>
                </a:lnTo>
                <a:lnTo>
                  <a:pt x="6149759" y="8229600"/>
                </a:lnTo>
                <a:lnTo>
                  <a:pt x="0" y="8229600"/>
                </a:lnTo>
                <a:lnTo>
                  <a:pt x="0" y="0"/>
                </a:lnTo>
                <a:close/>
              </a:path>
            </a:pathLst>
          </a:custGeom>
          <a:blipFill>
            <a:blip r:embed="rId3"/>
            <a:stretch>
              <a:fillRect l="-182" r="-182"/>
            </a:stretch>
          </a:blipFill>
        </p:spPr>
      </p:sp>
      <p:sp>
        <p:nvSpPr>
          <p:cNvPr id="3" name="TextBox 3"/>
          <p:cNvSpPr txBox="1"/>
          <p:nvPr/>
        </p:nvSpPr>
        <p:spPr>
          <a:xfrm>
            <a:off x="6977243" y="1005830"/>
            <a:ext cx="10867244" cy="5468798"/>
          </a:xfrm>
          <a:prstGeom prst="rect">
            <a:avLst/>
          </a:prstGeom>
        </p:spPr>
        <p:txBody>
          <a:bodyPr lIns="0" tIns="0" rIns="0" bIns="0" rtlCol="0" anchor="t">
            <a:spAutoFit/>
          </a:bodyPr>
          <a:lstStyle/>
          <a:p>
            <a:pPr marL="2301552" lvl="2" indent="-767184" algn="r" rtl="1">
              <a:lnSpc>
                <a:spcPts val="14095"/>
              </a:lnSpc>
              <a:buFont typeface="Arial"/>
              <a:buChar char="⚬"/>
            </a:pPr>
            <a:r>
              <a:rPr lang="ar-EG" sz="10068" dirty="0">
                <a:solidFill>
                  <a:srgbClr val="FFC000"/>
                </a:solidFill>
                <a:latin typeface="Rayyan"/>
                <a:ea typeface="Rayyan"/>
                <a:cs typeface="Rayyan"/>
                <a:sym typeface="Rayyan"/>
                <a:rtl/>
              </a:rPr>
              <a:t>أدوات الإعلام في التأثير على الرأي العام </a:t>
            </a:r>
            <a:r>
              <a:rPr lang="ar-EG" sz="10068" dirty="0">
                <a:solidFill>
                  <a:srgbClr val="FEF5E2"/>
                </a:solidFill>
                <a:latin typeface="Rayyan"/>
                <a:ea typeface="Rayyan"/>
                <a:cs typeface="Rayyan"/>
                <a:sym typeface="Rayyan"/>
                <a:rtl/>
              </a:rPr>
              <a:t>:</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grpSp>
        <p:nvGrpSpPr>
          <p:cNvPr id="2" name="Group 2"/>
          <p:cNvGrpSpPr/>
          <p:nvPr/>
        </p:nvGrpSpPr>
        <p:grpSpPr>
          <a:xfrm>
            <a:off x="-762000" y="1"/>
            <a:ext cx="20345400" cy="11312784"/>
            <a:chOff x="0" y="1367775"/>
            <a:chExt cx="25081357" cy="14630019"/>
          </a:xfrm>
        </p:grpSpPr>
        <p:sp>
          <p:nvSpPr>
            <p:cNvPr id="3" name="Freeform 3"/>
            <p:cNvSpPr/>
            <p:nvPr/>
          </p:nvSpPr>
          <p:spPr>
            <a:xfrm>
              <a:off x="0" y="1367775"/>
              <a:ext cx="25081357" cy="14630019"/>
            </a:xfrm>
            <a:custGeom>
              <a:avLst/>
              <a:gdLst/>
              <a:ahLst/>
              <a:cxnLst/>
              <a:rect l="l" t="t" r="r" b="b"/>
              <a:pathLst>
                <a:path w="25081357" h="14630019">
                  <a:moveTo>
                    <a:pt x="0" y="0"/>
                  </a:moveTo>
                  <a:lnTo>
                    <a:pt x="25081357" y="0"/>
                  </a:lnTo>
                  <a:lnTo>
                    <a:pt x="25081357" y="14630019"/>
                  </a:lnTo>
                  <a:lnTo>
                    <a:pt x="0" y="14630019"/>
                  </a:lnTo>
                  <a:lnTo>
                    <a:pt x="0" y="0"/>
                  </a:lnTo>
                  <a:close/>
                </a:path>
              </a:pathLst>
            </a:custGeom>
            <a:blipFill>
              <a:blip r:embed="rId2">
                <a:alphaModFix amt="17000"/>
              </a:blip>
              <a:stretch>
                <a:fillRect t="-5497" b="-5497"/>
              </a:stretch>
            </a:blipFill>
          </p:spPr>
        </p:sp>
      </p:grpSp>
      <p:sp>
        <p:nvSpPr>
          <p:cNvPr id="4" name="TextBox 4"/>
          <p:cNvSpPr txBox="1"/>
          <p:nvPr/>
        </p:nvSpPr>
        <p:spPr>
          <a:xfrm>
            <a:off x="238987" y="340269"/>
            <a:ext cx="18049013" cy="12323887"/>
          </a:xfrm>
          <a:prstGeom prst="rect">
            <a:avLst/>
          </a:prstGeom>
        </p:spPr>
        <p:txBody>
          <a:bodyPr lIns="0" tIns="0" rIns="0" bIns="0" rtlCol="0" anchor="t">
            <a:spAutoFit/>
          </a:bodyPr>
          <a:lstStyle/>
          <a:p>
            <a:pPr algn="l" rtl="1">
              <a:lnSpc>
                <a:spcPts val="3308"/>
              </a:lnSpc>
            </a:pPr>
            <a:endParaRPr dirty="0"/>
          </a:p>
          <a:p>
            <a:pPr marL="1790142" lvl="2" indent="-596714" algn="ctr" rtl="1">
              <a:lnSpc>
                <a:spcPts val="5799"/>
              </a:lnSpc>
              <a:buFont typeface="Arial"/>
              <a:buChar char="⚬"/>
            </a:pPr>
            <a:r>
              <a:rPr lang="ar-EG" sz="4145" b="1" dirty="0">
                <a:solidFill>
                  <a:srgbClr val="FEF5E2"/>
                </a:solidFill>
                <a:latin typeface="Afeesh Bold" panose="020B0604020202020204" charset="-78"/>
                <a:ea typeface="HS Headline"/>
                <a:cs typeface="Afeesh Bold" panose="020B0604020202020204" charset="-78"/>
                <a:sym typeface="HS Headline"/>
                <a:rtl/>
              </a:rPr>
              <a:t>تلعب أدوات الإعلام دورًا مهمًا في تشكيل الرأي العام والتأثير فيه، فهي لم تعد تقتصر على نقل الأخبار فقط، بل أصبحت وسيلة لتوجيه الأفكار وصناعة الاتجاهات. وتشمل هذه الأدوات وسائل تقليدية مثل الصحف والإذاعة والتلفزيون، ووسائل حديثة مثل مواقع التواصل الاجتماعي التي ساهمت في تسريع انتشار المعلومات بشكل كبير.</a:t>
            </a:r>
            <a:r>
              <a:rPr lang="fr-FR" sz="4145" b="1" dirty="0">
                <a:solidFill>
                  <a:srgbClr val="FEF5E2"/>
                </a:solidFill>
                <a:latin typeface="Afeesh Bold" panose="020B0604020202020204" charset="-78"/>
                <a:ea typeface="HS Headline"/>
                <a:cs typeface="Afeesh Bold" panose="020B0604020202020204" charset="-78"/>
                <a:sym typeface="HS Headline"/>
                <a:rtl/>
              </a:rPr>
              <a:t> </a:t>
            </a:r>
            <a:r>
              <a:rPr lang="ar-EG" sz="4145" b="1" dirty="0">
                <a:solidFill>
                  <a:srgbClr val="FEF5E2"/>
                </a:solidFill>
                <a:latin typeface="Afeesh Bold" panose="020B0604020202020204" charset="-78"/>
                <a:ea typeface="HS Headline"/>
                <a:cs typeface="Afeesh Bold" panose="020B0604020202020204" charset="-78"/>
                <a:sym typeface="HS Headline"/>
                <a:rtl/>
              </a:rPr>
              <a:t>ويتم هذا التأثير عبر طرق مثل اختيار الأخبار، وطريقة عرضها، وتكرار الرسائل الإعلامية، إضافة إلى استخدام الصور والفيديوهات التي تؤثر في مشاعر الجمهور. ومع انتشار وسائل التواصل الاجتماعي، أصبح تداول المعلومات أسرع، لكنه قد يؤدي أيضًا إلى انتشار الأخبار غير الدقيقة.</a:t>
            </a:r>
            <a:endParaRPr lang="fr-FR" sz="4145" b="1" dirty="0">
              <a:solidFill>
                <a:srgbClr val="FEF5E2"/>
              </a:solidFill>
              <a:latin typeface="Afeesh Bold" panose="020B0604020202020204" charset="-78"/>
              <a:ea typeface="HS Headline"/>
              <a:cs typeface="Afeesh Bold" panose="020B0604020202020204" charset="-78"/>
              <a:sym typeface="HS Headline"/>
              <a:rtl/>
            </a:endParaRPr>
          </a:p>
          <a:p>
            <a:pPr marL="1790142" lvl="2" indent="-596714" algn="ctr" rtl="1">
              <a:lnSpc>
                <a:spcPts val="5799"/>
              </a:lnSpc>
              <a:buFont typeface="Arial"/>
              <a:buChar char="⚬"/>
            </a:pPr>
            <a:endParaRPr lang="fr-FR" sz="4145" b="1" dirty="0">
              <a:solidFill>
                <a:srgbClr val="FEF5E2"/>
              </a:solidFill>
              <a:latin typeface="Afeesh Bold" panose="020B0604020202020204" charset="-78"/>
              <a:ea typeface="HS Headline"/>
              <a:cs typeface="Afeesh Bold" panose="020B0604020202020204" charset="-78"/>
              <a:sym typeface="HS Headline"/>
              <a:rtl/>
            </a:endParaRPr>
          </a:p>
          <a:p>
            <a:pPr marL="1790142" lvl="2" indent="-596714" algn="ctr" rtl="1">
              <a:lnSpc>
                <a:spcPts val="5799"/>
              </a:lnSpc>
              <a:buFont typeface="Arial"/>
              <a:buChar char="⚬"/>
            </a:pPr>
            <a:endParaRPr lang="ar-EG" sz="4145" b="1" dirty="0">
              <a:solidFill>
                <a:srgbClr val="FEF5E2"/>
              </a:solidFill>
              <a:latin typeface="Afeesh Bold" panose="020B0604020202020204" charset="-78"/>
              <a:ea typeface="HS Headline"/>
              <a:cs typeface="Afeesh Bold" panose="020B0604020202020204" charset="-78"/>
              <a:sym typeface="HS Headline"/>
              <a:rtl/>
            </a:endParaRPr>
          </a:p>
          <a:p>
            <a:pPr marL="1790142" lvl="2" indent="-596714" algn="ctr" rtl="1">
              <a:lnSpc>
                <a:spcPts val="5803"/>
              </a:lnSpc>
              <a:buFont typeface="Arial"/>
              <a:buChar char="⚬"/>
            </a:pPr>
            <a:r>
              <a:rPr lang="ar-EG" sz="4145" b="1" dirty="0">
                <a:solidFill>
                  <a:srgbClr val="FEF5E2"/>
                </a:solidFill>
                <a:latin typeface="Afeesh Bold" panose="020B0604020202020204" charset="-78"/>
                <a:ea typeface="HS Headline"/>
                <a:cs typeface="Afeesh Bold" panose="020B0604020202020204" charset="-78"/>
                <a:sym typeface="HS Headline"/>
                <a:rtl/>
              </a:rPr>
              <a:t>لذلك يبقى الإعلام قوة مؤثرة في المجتمع، يمكن أن يكون إيجابيًا بنشر الوعي أو سلبيًا إذا لم يتم استخدامه بشكل مسؤول، مما يجعل الوعي الإعلامي ضروريًا لدى الأفراد.</a:t>
            </a:r>
          </a:p>
          <a:p>
            <a:pPr algn="ctr" rtl="1">
              <a:lnSpc>
                <a:spcPts val="5799"/>
              </a:lnSpc>
            </a:pPr>
            <a:endParaRPr lang="ar-EG" sz="4145" b="1" dirty="0">
              <a:solidFill>
                <a:srgbClr val="FEF5E2"/>
              </a:solidFill>
              <a:latin typeface="Afeesh Bold" panose="020B0604020202020204" charset="-78"/>
              <a:ea typeface="HS Headline"/>
              <a:cs typeface="Afeesh Bold" panose="020B0604020202020204" charset="-78"/>
              <a:sym typeface="HS Headline"/>
              <a:rtl/>
            </a:endParaRPr>
          </a:p>
          <a:p>
            <a:pPr algn="ctr" rtl="1">
              <a:lnSpc>
                <a:spcPts val="5799"/>
              </a:lnSpc>
            </a:pPr>
            <a:endParaRPr lang="ar-EG" sz="4145" dirty="0">
              <a:solidFill>
                <a:srgbClr val="FEF5E2"/>
              </a:solidFill>
              <a:latin typeface="HS Headline"/>
              <a:ea typeface="HS Headline"/>
              <a:cs typeface="HS Headline"/>
              <a:sym typeface="HS Headline"/>
              <a:rtl/>
            </a:endParaRPr>
          </a:p>
          <a:p>
            <a:pPr algn="ctr" rtl="1">
              <a:lnSpc>
                <a:spcPts val="5799"/>
              </a:lnSpc>
            </a:pPr>
            <a:endParaRPr lang="ar-EG" sz="4145" dirty="0">
              <a:solidFill>
                <a:srgbClr val="FEF5E2"/>
              </a:solidFill>
              <a:latin typeface="HS Headline"/>
              <a:ea typeface="HS Headline"/>
              <a:cs typeface="HS Headline"/>
              <a:sym typeface="HS Headline"/>
              <a:rtl/>
            </a:endParaRPr>
          </a:p>
          <a:p>
            <a:pPr algn="ctr" rtl="1">
              <a:lnSpc>
                <a:spcPts val="5799"/>
              </a:lnSpc>
            </a:pPr>
            <a:endParaRPr lang="ar-EG" sz="4145" dirty="0">
              <a:solidFill>
                <a:srgbClr val="FEF5E2"/>
              </a:solidFill>
              <a:latin typeface="HS Headline"/>
              <a:ea typeface="HS Headline"/>
              <a:cs typeface="HS Headline"/>
              <a:sym typeface="HS Headline"/>
              <a:rtl/>
            </a:endParaRPr>
          </a:p>
          <a:p>
            <a:pPr algn="ctr" rtl="1">
              <a:lnSpc>
                <a:spcPts val="5799"/>
              </a:lnSpc>
            </a:pPr>
            <a:endParaRPr lang="ar-EG" sz="4145" dirty="0">
              <a:solidFill>
                <a:srgbClr val="FEF5E2"/>
              </a:solidFill>
              <a:latin typeface="HS Headline"/>
              <a:ea typeface="HS Headline"/>
              <a:cs typeface="HS Headline"/>
              <a:sym typeface="HS Headline"/>
              <a:rt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827484" y="1028700"/>
            <a:ext cx="6149759" cy="8229600"/>
          </a:xfrm>
          <a:custGeom>
            <a:avLst/>
            <a:gdLst/>
            <a:ahLst/>
            <a:cxnLst/>
            <a:rect l="l" t="t" r="r" b="b"/>
            <a:pathLst>
              <a:path w="6149759" h="8229600">
                <a:moveTo>
                  <a:pt x="0" y="0"/>
                </a:moveTo>
                <a:lnTo>
                  <a:pt x="6149759" y="0"/>
                </a:lnTo>
                <a:lnTo>
                  <a:pt x="6149759" y="8229600"/>
                </a:lnTo>
                <a:lnTo>
                  <a:pt x="0" y="8229600"/>
                </a:lnTo>
                <a:lnTo>
                  <a:pt x="0" y="0"/>
                </a:lnTo>
                <a:close/>
              </a:path>
            </a:pathLst>
          </a:custGeom>
          <a:blipFill>
            <a:blip r:embed="rId2"/>
            <a:stretch>
              <a:fillRect l="-182" r="-182"/>
            </a:stretch>
          </a:blipFill>
        </p:spPr>
      </p:sp>
      <p:sp>
        <p:nvSpPr>
          <p:cNvPr id="3" name="TextBox 3"/>
          <p:cNvSpPr txBox="1"/>
          <p:nvPr/>
        </p:nvSpPr>
        <p:spPr>
          <a:xfrm>
            <a:off x="6977243" y="1005830"/>
            <a:ext cx="10867244" cy="7249973"/>
          </a:xfrm>
          <a:prstGeom prst="rect">
            <a:avLst/>
          </a:prstGeom>
        </p:spPr>
        <p:txBody>
          <a:bodyPr lIns="0" tIns="0" rIns="0" bIns="0" rtlCol="0" anchor="t">
            <a:spAutoFit/>
          </a:bodyPr>
          <a:lstStyle/>
          <a:p>
            <a:pPr marL="2301552" lvl="2" indent="-767184" algn="r" rtl="1">
              <a:lnSpc>
                <a:spcPts val="14095"/>
              </a:lnSpc>
              <a:buFont typeface="Arial"/>
              <a:buChar char="⚬"/>
            </a:pPr>
            <a:r>
              <a:rPr lang="ar-EG" sz="10068" dirty="0">
                <a:solidFill>
                  <a:srgbClr val="FFC000"/>
                </a:solidFill>
                <a:latin typeface="Rayyan"/>
                <a:ea typeface="Rayyan"/>
                <a:cs typeface="Rayyan"/>
                <a:sym typeface="Rayyan"/>
                <a:rtl/>
              </a:rPr>
              <a:t>مصداقية الإعلام و أثره على الرأي العام :</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1583617" y="689562"/>
            <a:ext cx="2305145" cy="2686079"/>
          </a:xfrm>
          <a:custGeom>
            <a:avLst/>
            <a:gdLst/>
            <a:ahLst/>
            <a:cxnLst/>
            <a:rect l="l" t="t" r="r" b="b"/>
            <a:pathLst>
              <a:path w="2305145" h="2686079">
                <a:moveTo>
                  <a:pt x="0" y="0"/>
                </a:moveTo>
                <a:lnTo>
                  <a:pt x="2305145" y="0"/>
                </a:lnTo>
                <a:lnTo>
                  <a:pt x="2305145" y="2686079"/>
                </a:lnTo>
                <a:lnTo>
                  <a:pt x="0" y="2686079"/>
                </a:lnTo>
                <a:lnTo>
                  <a:pt x="0" y="0"/>
                </a:lnTo>
                <a:close/>
              </a:path>
            </a:pathLst>
          </a:custGeom>
          <a:blipFill>
            <a:blip r:embed="rId2"/>
            <a:stretch>
              <a:fillRect l="-27" r="-27"/>
            </a:stretch>
          </a:blipFill>
        </p:spPr>
      </p:sp>
      <p:sp>
        <p:nvSpPr>
          <p:cNvPr id="3" name="Freeform 3"/>
          <p:cNvSpPr/>
          <p:nvPr/>
        </p:nvSpPr>
        <p:spPr>
          <a:xfrm>
            <a:off x="14800850" y="3800465"/>
            <a:ext cx="1763039" cy="2686079"/>
          </a:xfrm>
          <a:custGeom>
            <a:avLst/>
            <a:gdLst/>
            <a:ahLst/>
            <a:cxnLst/>
            <a:rect l="l" t="t" r="r" b="b"/>
            <a:pathLst>
              <a:path w="1763039" h="2686079">
                <a:moveTo>
                  <a:pt x="0" y="0"/>
                </a:moveTo>
                <a:lnTo>
                  <a:pt x="1763039" y="0"/>
                </a:lnTo>
                <a:lnTo>
                  <a:pt x="1763039" y="2686079"/>
                </a:lnTo>
                <a:lnTo>
                  <a:pt x="0" y="2686079"/>
                </a:lnTo>
                <a:lnTo>
                  <a:pt x="0" y="0"/>
                </a:lnTo>
                <a:close/>
              </a:path>
            </a:pathLst>
          </a:custGeom>
          <a:blipFill>
            <a:blip r:embed="rId3"/>
            <a:stretch>
              <a:fillRect l="-66" r="-66"/>
            </a:stretch>
          </a:blipFill>
        </p:spPr>
      </p:sp>
      <p:sp>
        <p:nvSpPr>
          <p:cNvPr id="4" name="Freeform 4"/>
          <p:cNvSpPr/>
          <p:nvPr/>
        </p:nvSpPr>
        <p:spPr>
          <a:xfrm>
            <a:off x="974874" y="6909435"/>
            <a:ext cx="2913888" cy="2686079"/>
          </a:xfrm>
          <a:custGeom>
            <a:avLst/>
            <a:gdLst/>
            <a:ahLst/>
            <a:cxnLst/>
            <a:rect l="l" t="t" r="r" b="b"/>
            <a:pathLst>
              <a:path w="2913888" h="2686079">
                <a:moveTo>
                  <a:pt x="0" y="0"/>
                </a:moveTo>
                <a:lnTo>
                  <a:pt x="2913888" y="0"/>
                </a:lnTo>
                <a:lnTo>
                  <a:pt x="2913888" y="2686079"/>
                </a:lnTo>
                <a:lnTo>
                  <a:pt x="0" y="2686079"/>
                </a:lnTo>
                <a:lnTo>
                  <a:pt x="0" y="0"/>
                </a:lnTo>
                <a:close/>
              </a:path>
            </a:pathLst>
          </a:custGeom>
          <a:blipFill>
            <a:blip r:embed="rId4"/>
            <a:stretch>
              <a:fillRect/>
            </a:stretch>
          </a:blipFill>
        </p:spPr>
      </p:sp>
      <p:sp>
        <p:nvSpPr>
          <p:cNvPr id="5" name="TextBox 5"/>
          <p:cNvSpPr txBox="1"/>
          <p:nvPr/>
        </p:nvSpPr>
        <p:spPr>
          <a:xfrm>
            <a:off x="5052574" y="1000087"/>
            <a:ext cx="11511315" cy="2453236"/>
          </a:xfrm>
          <a:prstGeom prst="rect">
            <a:avLst/>
          </a:prstGeom>
        </p:spPr>
        <p:txBody>
          <a:bodyPr lIns="0" tIns="0" rIns="0" bIns="0" rtlCol="0" anchor="t">
            <a:spAutoFit/>
          </a:bodyPr>
          <a:lstStyle/>
          <a:p>
            <a:pPr marL="617220" lvl="2" indent="-205740" algn="ctr" rtl="1">
              <a:lnSpc>
                <a:spcPts val="3779"/>
              </a:lnSpc>
              <a:buFont typeface="Arial"/>
              <a:buChar char="⚬"/>
            </a:pPr>
            <a:r>
              <a:rPr lang="ar-EG" sz="3600" dirty="0">
                <a:solidFill>
                  <a:srgbClr val="FEF5E2"/>
                </a:solidFill>
                <a:latin typeface="Afeesh"/>
                <a:ea typeface="Afeesh"/>
                <a:cs typeface="Afeesh"/>
                <a:sym typeface="Afeesh"/>
                <a:rtl/>
              </a:rPr>
              <a:t>تلعب مصداقية الإعلام دورًا أساسيًا في بناء ثقة الجمهور في الأخبار والمعلومات التي يتلقاها، فهي تعني نقل الأخبار بشكل دقيق وموضوعي بعيدًا عن التزييف أو التهويل أو التحيّز. وكلما كان الإعلام صادقًا وملتزمًا بالتحقق من مصادره، زادت ثقة الجمهور به وأصبح أكثر تأثيرًا في توجيه الرأي العام.</a:t>
            </a:r>
          </a:p>
        </p:txBody>
      </p:sp>
      <p:sp>
        <p:nvSpPr>
          <p:cNvPr id="6" name="TextBox 6"/>
          <p:cNvSpPr txBox="1"/>
          <p:nvPr/>
        </p:nvSpPr>
        <p:spPr>
          <a:xfrm>
            <a:off x="2736190" y="4110990"/>
            <a:ext cx="11511315" cy="2940549"/>
          </a:xfrm>
          <a:prstGeom prst="rect">
            <a:avLst/>
          </a:prstGeom>
        </p:spPr>
        <p:txBody>
          <a:bodyPr lIns="0" tIns="0" rIns="0" bIns="0" rtlCol="0" anchor="t">
            <a:spAutoFit/>
          </a:bodyPr>
          <a:lstStyle/>
          <a:p>
            <a:pPr marL="617220" lvl="2" indent="-205740" algn="ctr" rtl="1">
              <a:lnSpc>
                <a:spcPts val="3779"/>
              </a:lnSpc>
              <a:buFont typeface="Arial"/>
              <a:buChar char="⚬"/>
            </a:pPr>
            <a:r>
              <a:rPr lang="ar-EG" sz="3600" dirty="0">
                <a:solidFill>
                  <a:srgbClr val="FEF5E2"/>
                </a:solidFill>
                <a:latin typeface="Afeesh"/>
                <a:ea typeface="Afeesh"/>
                <a:cs typeface="Afeesh"/>
                <a:sym typeface="Afeesh"/>
                <a:rtl/>
              </a:rPr>
              <a:t>تؤثر مصداقية الإعلام بشكل مباشر على الرأي العام، لأن الناس غالبًا ما تبني مواقفها وآراءها على ما تتلقاه من وسائل الإعلام. فإذا كانت المعلومات صحيحة وموثوقة، ساهم ذلك في تكوين رأي عام واعٍ ومتزن يساعد على فهم الأحداث بشكل أفضل. أما إذا كان الإعلام غير دقيق أو يروّج للأخبار الزائفة، فقد يؤدي ذلك إلى تضليل الجمهور وخلق تصورات خاطئة عن الواقع.</a:t>
            </a:r>
          </a:p>
        </p:txBody>
      </p:sp>
      <p:sp>
        <p:nvSpPr>
          <p:cNvPr id="7" name="TextBox 7"/>
          <p:cNvSpPr txBox="1"/>
          <p:nvPr/>
        </p:nvSpPr>
        <p:spPr>
          <a:xfrm>
            <a:off x="5052574" y="7435758"/>
            <a:ext cx="11511315" cy="1965923"/>
          </a:xfrm>
          <a:prstGeom prst="rect">
            <a:avLst/>
          </a:prstGeom>
        </p:spPr>
        <p:txBody>
          <a:bodyPr lIns="0" tIns="0" rIns="0" bIns="0" rtlCol="0" anchor="t">
            <a:spAutoFit/>
          </a:bodyPr>
          <a:lstStyle/>
          <a:p>
            <a:pPr marL="617220" lvl="2" indent="-205740" algn="ctr" rtl="1">
              <a:lnSpc>
                <a:spcPts val="3779"/>
              </a:lnSpc>
              <a:buFont typeface="Arial"/>
              <a:buChar char="⚬"/>
            </a:pPr>
            <a:r>
              <a:rPr lang="ar-EG" sz="3600" dirty="0">
                <a:solidFill>
                  <a:srgbClr val="FEF5E2"/>
                </a:solidFill>
                <a:latin typeface="Afeesh"/>
                <a:ea typeface="Afeesh"/>
                <a:cs typeface="Afeesh"/>
                <a:sym typeface="Afeesh"/>
                <a:rtl/>
              </a:rPr>
              <a:t>كما أن الإعلام الموثوق يساهم في تعزيز الاستقرار داخل المجتمع، لأنه ينشر الحقائق ويحد من الشائعات، في حين أن ضعف المصداقية قد يؤدي إلى فقدان الثقة بين المواطن ووسائل الإعلام، وبالتالي تراجع تأثيرها.</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827484" y="1028700"/>
            <a:ext cx="6149759" cy="8229600"/>
          </a:xfrm>
          <a:custGeom>
            <a:avLst/>
            <a:gdLst/>
            <a:ahLst/>
            <a:cxnLst/>
            <a:rect l="l" t="t" r="r" b="b"/>
            <a:pathLst>
              <a:path w="6149759" h="8229600">
                <a:moveTo>
                  <a:pt x="0" y="0"/>
                </a:moveTo>
                <a:lnTo>
                  <a:pt x="6149759" y="0"/>
                </a:lnTo>
                <a:lnTo>
                  <a:pt x="6149759" y="8229600"/>
                </a:lnTo>
                <a:lnTo>
                  <a:pt x="0" y="8229600"/>
                </a:lnTo>
                <a:lnTo>
                  <a:pt x="0" y="0"/>
                </a:lnTo>
                <a:close/>
              </a:path>
            </a:pathLst>
          </a:custGeom>
          <a:blipFill>
            <a:blip r:embed="rId2"/>
            <a:stretch>
              <a:fillRect l="-182" r="-182"/>
            </a:stretch>
          </a:blipFill>
        </p:spPr>
      </p:sp>
      <p:sp>
        <p:nvSpPr>
          <p:cNvPr id="3" name="TextBox 3"/>
          <p:cNvSpPr txBox="1"/>
          <p:nvPr/>
        </p:nvSpPr>
        <p:spPr>
          <a:xfrm>
            <a:off x="6977243" y="227152"/>
            <a:ext cx="10867244" cy="9031148"/>
          </a:xfrm>
          <a:prstGeom prst="rect">
            <a:avLst/>
          </a:prstGeom>
        </p:spPr>
        <p:txBody>
          <a:bodyPr lIns="0" tIns="0" rIns="0" bIns="0" rtlCol="0" anchor="t">
            <a:spAutoFit/>
          </a:bodyPr>
          <a:lstStyle/>
          <a:p>
            <a:pPr marL="2301552" lvl="2" indent="-767184" algn="r" rtl="1">
              <a:lnSpc>
                <a:spcPts val="14095"/>
              </a:lnSpc>
              <a:buFont typeface="Arial"/>
              <a:buChar char="⚬"/>
            </a:pPr>
            <a:r>
              <a:rPr lang="ar-EG" sz="10068" dirty="0">
                <a:solidFill>
                  <a:srgbClr val="FFC000"/>
                </a:solidFill>
                <a:latin typeface="Rayyan"/>
                <a:ea typeface="Rayyan"/>
                <a:cs typeface="Rayyan"/>
                <a:sym typeface="Rayyan"/>
                <a:rtl/>
              </a:rPr>
              <a:t>الإعلام و الوعي الجماهيري في القضايا </a:t>
            </a:r>
            <a:r>
              <a:rPr lang="ar-EG" sz="10068" dirty="0" err="1">
                <a:solidFill>
                  <a:srgbClr val="FEF5E2"/>
                </a:solidFill>
                <a:latin typeface="Rayyan"/>
                <a:ea typeface="Rayyan"/>
                <a:cs typeface="Rayyan"/>
                <a:sym typeface="Rayyan"/>
                <a:rtl/>
              </a:rPr>
              <a:t>الإجتماعية</a:t>
            </a:r>
            <a:r>
              <a:rPr lang="ar-EG" sz="10068" dirty="0">
                <a:solidFill>
                  <a:srgbClr val="FEF5E2"/>
                </a:solidFill>
                <a:latin typeface="Rayyan"/>
                <a:ea typeface="Rayyan"/>
                <a:cs typeface="Rayyan"/>
                <a:sym typeface="Rayyan"/>
                <a:rtl/>
              </a:rPr>
              <a:t> :</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1028700" y="1074191"/>
            <a:ext cx="3437325" cy="8184109"/>
          </a:xfrm>
          <a:custGeom>
            <a:avLst/>
            <a:gdLst/>
            <a:ahLst/>
            <a:cxnLst/>
            <a:rect l="l" t="t" r="r" b="b"/>
            <a:pathLst>
              <a:path w="3437325" h="8184109">
                <a:moveTo>
                  <a:pt x="0" y="0"/>
                </a:moveTo>
                <a:lnTo>
                  <a:pt x="3437325" y="0"/>
                </a:lnTo>
                <a:lnTo>
                  <a:pt x="3437325" y="8184109"/>
                </a:lnTo>
                <a:lnTo>
                  <a:pt x="0" y="8184109"/>
                </a:lnTo>
                <a:lnTo>
                  <a:pt x="0" y="0"/>
                </a:lnTo>
                <a:close/>
              </a:path>
            </a:pathLst>
          </a:custGeom>
          <a:blipFill>
            <a:blip r:embed="rId2"/>
            <a:stretch>
              <a:fillRect l="-387" r="-387"/>
            </a:stretch>
          </a:blipFill>
        </p:spPr>
      </p:sp>
      <p:sp>
        <p:nvSpPr>
          <p:cNvPr id="3" name="Freeform 3"/>
          <p:cNvSpPr/>
          <p:nvPr/>
        </p:nvSpPr>
        <p:spPr>
          <a:xfrm>
            <a:off x="4201925" y="1028700"/>
            <a:ext cx="3067393" cy="8229600"/>
          </a:xfrm>
          <a:custGeom>
            <a:avLst/>
            <a:gdLst/>
            <a:ahLst/>
            <a:cxnLst/>
            <a:rect l="l" t="t" r="r" b="b"/>
            <a:pathLst>
              <a:path w="3067393" h="8229600">
                <a:moveTo>
                  <a:pt x="0" y="0"/>
                </a:moveTo>
                <a:lnTo>
                  <a:pt x="3067393" y="0"/>
                </a:lnTo>
                <a:lnTo>
                  <a:pt x="3067393" y="8229600"/>
                </a:lnTo>
                <a:lnTo>
                  <a:pt x="0" y="8229600"/>
                </a:lnTo>
                <a:lnTo>
                  <a:pt x="0" y="0"/>
                </a:lnTo>
                <a:close/>
              </a:path>
            </a:pathLst>
          </a:custGeom>
          <a:blipFill>
            <a:blip r:embed="rId3"/>
            <a:stretch>
              <a:fillRect l="-460" r="-460"/>
            </a:stretch>
          </a:blipFill>
        </p:spPr>
      </p:sp>
      <p:sp>
        <p:nvSpPr>
          <p:cNvPr id="4" name="TextBox 4"/>
          <p:cNvSpPr txBox="1"/>
          <p:nvPr/>
        </p:nvSpPr>
        <p:spPr>
          <a:xfrm>
            <a:off x="7767857" y="869984"/>
            <a:ext cx="9491443" cy="1090042"/>
          </a:xfrm>
          <a:prstGeom prst="rect">
            <a:avLst/>
          </a:prstGeom>
        </p:spPr>
        <p:txBody>
          <a:bodyPr lIns="0" tIns="0" rIns="0" bIns="0" rtlCol="0" anchor="t">
            <a:spAutoFit/>
          </a:bodyPr>
          <a:lstStyle/>
          <a:p>
            <a:pPr algn="ctr" rtl="1">
              <a:lnSpc>
                <a:spcPts val="8539"/>
              </a:lnSpc>
            </a:pPr>
            <a:r>
              <a:rPr lang="ar-EG" sz="6098" b="1" dirty="0">
                <a:solidFill>
                  <a:srgbClr val="FEF5E2"/>
                </a:solidFill>
                <a:latin typeface="Afeesh Bold" panose="020B0604020202020204" charset="-78"/>
                <a:ea typeface="Agrandir Narrow Bold"/>
                <a:cs typeface="Afeesh Bold" panose="020B0604020202020204" charset="-78"/>
                <a:sym typeface="Agrandir Narrow Bold"/>
                <a:rtl/>
              </a:rPr>
              <a:t>في تعزيز الوعي الجماهيري </a:t>
            </a:r>
          </a:p>
        </p:txBody>
      </p:sp>
      <p:sp>
        <p:nvSpPr>
          <p:cNvPr id="5" name="TextBox 5"/>
          <p:cNvSpPr txBox="1"/>
          <p:nvPr/>
        </p:nvSpPr>
        <p:spPr>
          <a:xfrm>
            <a:off x="7767857" y="-21365"/>
            <a:ext cx="9491443" cy="1436370"/>
          </a:xfrm>
          <a:prstGeom prst="rect">
            <a:avLst/>
          </a:prstGeom>
        </p:spPr>
        <p:txBody>
          <a:bodyPr lIns="0" tIns="0" rIns="0" bIns="0" rtlCol="0" anchor="t">
            <a:spAutoFit/>
          </a:bodyPr>
          <a:lstStyle/>
          <a:p>
            <a:pPr marL="1691641" lvl="2" indent="-563880" algn="r" rtl="1">
              <a:lnSpc>
                <a:spcPts val="10360"/>
              </a:lnSpc>
              <a:buFont typeface="Arial"/>
              <a:buChar char="⚬"/>
            </a:pPr>
            <a:r>
              <a:rPr lang="ar-EG" sz="7400" b="1" dirty="0">
                <a:solidFill>
                  <a:srgbClr val="FFD675"/>
                </a:solidFill>
                <a:latin typeface="Adam Script Bold"/>
                <a:ea typeface="Adam Script Bold"/>
                <a:cs typeface="Adam Script Bold"/>
                <a:sym typeface="Adam Script Bold"/>
                <a:rtl/>
              </a:rPr>
              <a:t>دور الإعلام</a:t>
            </a:r>
          </a:p>
        </p:txBody>
      </p:sp>
      <p:sp>
        <p:nvSpPr>
          <p:cNvPr id="6" name="TextBox 6"/>
          <p:cNvSpPr txBox="1"/>
          <p:nvPr/>
        </p:nvSpPr>
        <p:spPr>
          <a:xfrm>
            <a:off x="7267046" y="1713309"/>
            <a:ext cx="9491443" cy="1136208"/>
          </a:xfrm>
          <a:prstGeom prst="rect">
            <a:avLst/>
          </a:prstGeom>
        </p:spPr>
        <p:txBody>
          <a:bodyPr lIns="0" tIns="0" rIns="0" bIns="0" rtlCol="0" anchor="t">
            <a:spAutoFit/>
          </a:bodyPr>
          <a:lstStyle/>
          <a:p>
            <a:pPr algn="ctr" rtl="1">
              <a:lnSpc>
                <a:spcPts val="9240"/>
              </a:lnSpc>
            </a:pPr>
            <a:r>
              <a:rPr lang="ar-EG" sz="6600" b="1" dirty="0">
                <a:solidFill>
                  <a:srgbClr val="FFD675"/>
                </a:solidFill>
                <a:latin typeface="Adam Script Bold"/>
                <a:ea typeface="Adam Script Bold"/>
                <a:cs typeface="Adam Script Bold"/>
                <a:sym typeface="Adam Script Bold"/>
                <a:rtl/>
              </a:rPr>
              <a:t>بالقضايا الاجتماعية</a:t>
            </a:r>
            <a:r>
              <a:rPr lang="ar-EG" sz="6600" b="1" dirty="0">
                <a:solidFill>
                  <a:srgbClr val="FEF5E2"/>
                </a:solidFill>
                <a:latin typeface="Adam Script Bold"/>
                <a:ea typeface="Adam Script Bold"/>
                <a:cs typeface="Adam Script Bold"/>
                <a:sym typeface="Adam Script Bold"/>
                <a:rtl/>
              </a:rPr>
              <a:t> :</a:t>
            </a:r>
          </a:p>
        </p:txBody>
      </p:sp>
      <p:sp>
        <p:nvSpPr>
          <p:cNvPr id="7" name="TextBox 7"/>
          <p:cNvSpPr txBox="1"/>
          <p:nvPr/>
        </p:nvSpPr>
        <p:spPr>
          <a:xfrm>
            <a:off x="8119691" y="3707616"/>
            <a:ext cx="9139609" cy="5193729"/>
          </a:xfrm>
          <a:prstGeom prst="rect">
            <a:avLst/>
          </a:prstGeom>
        </p:spPr>
        <p:txBody>
          <a:bodyPr lIns="0" tIns="0" rIns="0" bIns="0" rtlCol="0" anchor="t">
            <a:spAutoFit/>
          </a:bodyPr>
          <a:lstStyle/>
          <a:p>
            <a:pPr algn="ctr" rtl="1">
              <a:lnSpc>
                <a:spcPts val="4480"/>
              </a:lnSpc>
            </a:pPr>
            <a:r>
              <a:rPr lang="ar-EG" sz="3200" dirty="0">
                <a:solidFill>
                  <a:srgbClr val="FEF5E2"/>
                </a:solidFill>
                <a:latin typeface="HS Headline"/>
                <a:ea typeface="HS Headline"/>
                <a:cs typeface="HS Headline"/>
                <a:sym typeface="HS Headline"/>
                <a:rtl/>
              </a:rPr>
              <a:t>يلعب </a:t>
            </a:r>
            <a:r>
              <a:rPr lang="ar-EG" sz="3200" dirty="0">
                <a:solidFill>
                  <a:srgbClr val="FEF5E2"/>
                </a:solidFill>
                <a:latin typeface="Afeesh" panose="020B0604020202020204" charset="-78"/>
                <a:ea typeface="HS Headline"/>
                <a:cs typeface="Afeesh" panose="020B0604020202020204" charset="-78"/>
                <a:sym typeface="HS Headline"/>
                <a:rtl/>
              </a:rPr>
              <a:t>الإعلام دورًا أساسيًا في رفع الوعي الجماهيري بالقضايا الاجتماعية مثل الفقر والبطالة والصحة والتعليم، من خلال نقل المعلومات وتفسيرها بشكل يساعد الأفراد على فهم هذه القضايا بشكل أعمق. كما يساهم في نشر التوعية عبر البرامج والحملات الإعلامية التي توضح أسباب المشكلات وطرق التعامل معها.</a:t>
            </a:r>
          </a:p>
          <a:p>
            <a:pPr algn="ctr" rtl="1">
              <a:lnSpc>
                <a:spcPts val="4480"/>
              </a:lnSpc>
            </a:pPr>
            <a:r>
              <a:rPr lang="ar-EG" sz="3200" dirty="0">
                <a:solidFill>
                  <a:srgbClr val="FEF5E2"/>
                </a:solidFill>
                <a:latin typeface="Afeesh" panose="020B0604020202020204" charset="-78"/>
                <a:ea typeface="HS Headline"/>
                <a:cs typeface="Afeesh" panose="020B0604020202020204" charset="-78"/>
                <a:sym typeface="HS Headline"/>
                <a:rtl/>
              </a:rPr>
              <a:t>وعندما يكون الإعلام موضوعيًا وموثوقًا، فإنه يساعد على تشكيل رأي عام واعٍ يدعم الحلول الإيجابية والتغيير داخل المجتمع، أما إذا غلب عليه التهويل أو عدم الدقة فقد يؤدي إلى تشويه فهم القضايا وتقليل أهميتها.</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heel(1)">
                                      <p:cBhvr>
                                        <p:cTn id="3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i">
            <a:hlinkClick r:id="" action="ppaction://media"/>
            <a:extLst>
              <a:ext uri="{FF2B5EF4-FFF2-40B4-BE49-F238E27FC236}">
                <a16:creationId xmlns:a16="http://schemas.microsoft.com/office/drawing/2014/main" id="{8CCE09BD-62EC-A062-C50B-96E99E6976E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8288000" cy="10287000"/>
          </a:xfrm>
        </p:spPr>
      </p:pic>
    </p:spTree>
    <p:extLst>
      <p:ext uri="{BB962C8B-B14F-4D97-AF65-F5344CB8AC3E}">
        <p14:creationId xmlns:p14="http://schemas.microsoft.com/office/powerpoint/2010/main" val="78530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0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pppppp">
            <a:hlinkClick r:id="" action="ppaction://media"/>
            <a:extLst>
              <a:ext uri="{FF2B5EF4-FFF2-40B4-BE49-F238E27FC236}">
                <a16:creationId xmlns:a16="http://schemas.microsoft.com/office/drawing/2014/main" id="{A8595563-242B-246D-A370-26629961C4D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8425" y="0"/>
            <a:ext cx="18091150" cy="10287000"/>
          </a:xfrm>
        </p:spPr>
      </p:pic>
    </p:spTree>
    <p:extLst>
      <p:ext uri="{BB962C8B-B14F-4D97-AF65-F5344CB8AC3E}">
        <p14:creationId xmlns:p14="http://schemas.microsoft.com/office/powerpoint/2010/main" val="334121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1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76A"/>
        </a:solidFill>
        <a:effectLst/>
      </p:bgPr>
    </p:bg>
    <p:spTree>
      <p:nvGrpSpPr>
        <p:cNvPr id="1" name=""/>
        <p:cNvGrpSpPr/>
        <p:nvPr/>
      </p:nvGrpSpPr>
      <p:grpSpPr>
        <a:xfrm>
          <a:off x="0" y="0"/>
          <a:ext cx="0" cy="0"/>
          <a:chOff x="0" y="0"/>
          <a:chExt cx="0" cy="0"/>
        </a:xfrm>
      </p:grpSpPr>
      <p:sp>
        <p:nvSpPr>
          <p:cNvPr id="2" name="Freeform 2"/>
          <p:cNvSpPr/>
          <p:nvPr/>
        </p:nvSpPr>
        <p:spPr>
          <a:xfrm>
            <a:off x="12047868" y="489356"/>
            <a:ext cx="6202032" cy="8768944"/>
          </a:xfrm>
          <a:custGeom>
            <a:avLst/>
            <a:gdLst/>
            <a:ahLst/>
            <a:cxnLst/>
            <a:rect l="l" t="t" r="r" b="b"/>
            <a:pathLst>
              <a:path w="6202032" h="8768944">
                <a:moveTo>
                  <a:pt x="0" y="0"/>
                </a:moveTo>
                <a:lnTo>
                  <a:pt x="6202032" y="0"/>
                </a:lnTo>
                <a:lnTo>
                  <a:pt x="6202032" y="8768944"/>
                </a:lnTo>
                <a:lnTo>
                  <a:pt x="0" y="8768944"/>
                </a:lnTo>
                <a:lnTo>
                  <a:pt x="0" y="0"/>
                </a:lnTo>
                <a:close/>
              </a:path>
            </a:pathLst>
          </a:custGeom>
          <a:blipFill>
            <a:blip r:embed="rId2"/>
            <a:stretch>
              <a:fillRect l="-123" r="-122"/>
            </a:stretch>
          </a:blipFill>
        </p:spPr>
      </p:sp>
      <p:sp>
        <p:nvSpPr>
          <p:cNvPr id="3" name="Freeform 3"/>
          <p:cNvSpPr/>
          <p:nvPr/>
        </p:nvSpPr>
        <p:spPr>
          <a:xfrm>
            <a:off x="381000" y="842956"/>
            <a:ext cx="3929701" cy="8064684"/>
          </a:xfrm>
          <a:custGeom>
            <a:avLst/>
            <a:gdLst/>
            <a:ahLst/>
            <a:cxnLst/>
            <a:rect l="l" t="t" r="r" b="b"/>
            <a:pathLst>
              <a:path w="3929701" h="8064684">
                <a:moveTo>
                  <a:pt x="0" y="0"/>
                </a:moveTo>
                <a:lnTo>
                  <a:pt x="3929700" y="0"/>
                </a:lnTo>
                <a:lnTo>
                  <a:pt x="3929700" y="8064684"/>
                </a:lnTo>
                <a:lnTo>
                  <a:pt x="0" y="8064684"/>
                </a:lnTo>
                <a:lnTo>
                  <a:pt x="0" y="0"/>
                </a:lnTo>
                <a:close/>
              </a:path>
            </a:pathLst>
          </a:custGeom>
          <a:blipFill>
            <a:blip r:embed="rId3"/>
            <a:stretch>
              <a:fillRect l="-155" r="-155"/>
            </a:stretch>
          </a:blipFill>
        </p:spPr>
      </p:sp>
      <p:sp>
        <p:nvSpPr>
          <p:cNvPr id="6" name="TextBox 6"/>
          <p:cNvSpPr txBox="1"/>
          <p:nvPr/>
        </p:nvSpPr>
        <p:spPr>
          <a:xfrm>
            <a:off x="4495800" y="3099335"/>
            <a:ext cx="9491443" cy="3548985"/>
          </a:xfrm>
          <a:prstGeom prst="rect">
            <a:avLst/>
          </a:prstGeom>
        </p:spPr>
        <p:txBody>
          <a:bodyPr lIns="0" tIns="0" rIns="0" bIns="0" rtlCol="0" anchor="t">
            <a:spAutoFit/>
          </a:bodyPr>
          <a:lstStyle/>
          <a:p>
            <a:pPr algn="ctr" rtl="1">
              <a:lnSpc>
                <a:spcPts val="14139"/>
              </a:lnSpc>
            </a:pPr>
            <a:r>
              <a:rPr lang="ar-SA" sz="10099" b="1" dirty="0">
                <a:solidFill>
                  <a:srgbClr val="E6ECEF"/>
                </a:solidFill>
                <a:latin typeface="Adam Script Bold"/>
                <a:ea typeface="Adam Script Bold"/>
                <a:cs typeface="Adam Script Bold"/>
                <a:sym typeface="Adam Script Bold"/>
                <a:rtl/>
              </a:rPr>
              <a:t>شكرا لحسن انتباهكم</a:t>
            </a:r>
            <a:endParaRPr lang="ar-EG" sz="10099" b="1" dirty="0">
              <a:solidFill>
                <a:srgbClr val="E6ECEF"/>
              </a:solidFill>
              <a:latin typeface="Adam Script Bold"/>
              <a:ea typeface="Adam Script Bold"/>
              <a:cs typeface="Adam Script Bold"/>
              <a:sym typeface="Adam Script Bold"/>
              <a:rt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ppt_w</p:attrName>
                                        </p:attrNameLst>
                                      </p:cBhvr>
                                      <p:tavLst>
                                        <p:tav tm="0" fmla="#ppt_w*sin(2.5*pi*$)">
                                          <p:val>
                                            <p:fltVal val="0"/>
                                          </p:val>
                                        </p:tav>
                                        <p:tav tm="100000">
                                          <p:val>
                                            <p:fltVal val="1"/>
                                          </p:val>
                                        </p:tav>
                                      </p:tavLst>
                                    </p:anim>
                                    <p:anim calcmode="lin" valueType="num">
                                      <p:cBhvr>
                                        <p:cTn id="21"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917</Words>
  <Application>Microsoft Office PowerPoint</Application>
  <PresentationFormat>Personnalisé</PresentationFormat>
  <Paragraphs>86</Paragraphs>
  <Slides>19</Slides>
  <Notes>1</Notes>
  <HiddenSlides>0</HiddenSlides>
  <MMClips>2</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19</vt:i4>
      </vt:variant>
    </vt:vector>
  </HeadingPairs>
  <TitlesOfParts>
    <vt:vector size="30" baseType="lpstr">
      <vt:lpstr>Afeesh Bold</vt:lpstr>
      <vt:lpstr>HS Headline</vt:lpstr>
      <vt:lpstr>Adam Script Bold</vt:lpstr>
      <vt:lpstr>Afeesh</vt:lpstr>
      <vt:lpstr>Balabeloo</vt:lpstr>
      <vt:lpstr>Rayyan</vt:lpstr>
      <vt:lpstr>XM Vahid Bold</vt:lpstr>
      <vt:lpstr>Agrandir</vt: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Compaq</dc:creator>
  <cp:lastModifiedBy>adam ft</cp:lastModifiedBy>
  <cp:revision>9</cp:revision>
  <dcterms:modified xsi:type="dcterms:W3CDTF">2026-04-22T10:54:30Z</dcterms:modified>
</cp:coreProperties>
</file>