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Source Sans 3" panose="020B0604020202020204" charset="0"/>
      <p:regular r:id="rId17"/>
    </p:embeddedFont>
    <p:embeddedFont>
      <p:font typeface="Calibri" panose="020F0502020204030204" pitchFamily="34" charset="0"/>
      <p:regular r:id="rId18"/>
      <p:bold r:id="rId19"/>
      <p:italic r:id="rId20"/>
      <p:boldItalic r:id="rId21"/>
    </p:embeddedFont>
    <p:embeddedFont>
      <p:font typeface="Lora" panose="020B0604020202020204" charset="0"/>
      <p:regular r:id="rId22"/>
      <p:bold r:id="rId2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2A1A"/>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6" d="100"/>
          <a:sy n="56" d="100"/>
        </p:scale>
        <p:origin x="620" y="6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0624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2F2F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AFCBF8"/>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CCCCCC"/>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CCCCCC"/>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ideo" Target="https://www.youtube.com/embed/AJHwP-fX-es?feature=oembed" TargetMode="Externa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www.youtube.com/watch?v=AJHwP-fX-es"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video" Target="https://www.youtube.com/embed/pk0lW6Drnhk?feature=oembed" TargetMode="Externa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www.youtube.com/watch?v=pk0lW6Drnhk"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9.xml"/><Relationship Id="rId1" Type="http://schemas.openxmlformats.org/officeDocument/2006/relationships/video" Target="https://www.youtube.com/embed/g0WBotW3eOY?feature=oembed" TargetMode="Externa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www.youtube.com/watch?v=g0WBotW3eOY"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5" name="Text 1"/>
          <p:cNvSpPr/>
          <p:nvPr/>
        </p:nvSpPr>
        <p:spPr>
          <a:xfrm>
            <a:off x="2029722" y="1995137"/>
            <a:ext cx="5779056" cy="1943100"/>
          </a:xfrm>
          <a:prstGeom prst="rect">
            <a:avLst/>
          </a:prstGeom>
          <a:noFill/>
          <a:ln/>
        </p:spPr>
        <p:txBody>
          <a:bodyPr wrap="square" lIns="0" tIns="0" rIns="0" bIns="0" rtlCol="0" anchor="t"/>
          <a:lstStyle/>
          <a:p>
            <a:pPr marL="0" indent="0" algn="r" rtl="1">
              <a:lnSpc>
                <a:spcPts val="7650"/>
              </a:lnSpc>
              <a:buNone/>
            </a:pPr>
            <a:endParaRPr lang="en-US" sz="6100" dirty="0"/>
          </a:p>
        </p:txBody>
      </p:sp>
      <p:sp>
        <p:nvSpPr>
          <p:cNvPr id="8" name="Rectangle 7">
            <a:extLst>
              <a:ext uri="{FF2B5EF4-FFF2-40B4-BE49-F238E27FC236}">
                <a16:creationId xmlns:a16="http://schemas.microsoft.com/office/drawing/2014/main" id="{99EE9188-594A-41DC-D08A-F6ABF8710C57}"/>
              </a:ext>
            </a:extLst>
          </p:cNvPr>
          <p:cNvSpPr/>
          <p:nvPr/>
        </p:nvSpPr>
        <p:spPr>
          <a:xfrm>
            <a:off x="1194736" y="1626814"/>
            <a:ext cx="6798196" cy="1912452"/>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r>
              <a:rPr lang="ar-MA" sz="4000" b="1" dirty="0">
                <a:effectLst/>
              </a:rPr>
              <a:t>تأثير الإعلام على</a:t>
            </a:r>
            <a:r>
              <a:rPr lang="ar-MA" sz="4000" b="1" dirty="0"/>
              <a:t> </a:t>
            </a:r>
            <a:r>
              <a:rPr lang="ar-MA" sz="4000" b="1" dirty="0">
                <a:effectLst/>
              </a:rPr>
              <a:t>الرأي العام      </a:t>
            </a:r>
            <a:endParaRPr lang="ar-MA" sz="4000" b="1" dirty="0"/>
          </a:p>
        </p:txBody>
      </p:sp>
      <p:sp>
        <p:nvSpPr>
          <p:cNvPr id="10" name="Rectangle 9">
            <a:extLst>
              <a:ext uri="{FF2B5EF4-FFF2-40B4-BE49-F238E27FC236}">
                <a16:creationId xmlns:a16="http://schemas.microsoft.com/office/drawing/2014/main" id="{A0031FA6-7037-A534-4551-092482E44E52}"/>
              </a:ext>
            </a:extLst>
          </p:cNvPr>
          <p:cNvSpPr/>
          <p:nvPr/>
        </p:nvSpPr>
        <p:spPr>
          <a:xfrm>
            <a:off x="1667435" y="4690334"/>
            <a:ext cx="6798196" cy="1172584"/>
          </a:xfrm>
          <a:prstGeom prst="rect">
            <a:avLst/>
          </a:prstGeom>
          <a:noFill/>
          <a:ln>
            <a:noFill/>
          </a:ln>
        </p:spPr>
        <p:style>
          <a:lnRef idx="0">
            <a:scrgbClr r="0" g="0" b="0"/>
          </a:lnRef>
          <a:fillRef idx="0">
            <a:scrgbClr r="0" g="0" b="0"/>
          </a:fillRef>
          <a:effectRef idx="0">
            <a:scrgbClr r="0" g="0" b="0"/>
          </a:effectRef>
          <a:fontRef idx="minor">
            <a:schemeClr val="accent3"/>
          </a:fontRef>
        </p:style>
        <p:txBody>
          <a:bodyPr rtlCol="0" anchor="ctr"/>
          <a:lstStyle/>
          <a:p>
            <a:pPr algn="ctr"/>
            <a:endParaRPr lang="fr-FR" dirty="0"/>
          </a:p>
        </p:txBody>
      </p:sp>
      <p:sp>
        <p:nvSpPr>
          <p:cNvPr id="12" name="TextBox 11">
            <a:extLst>
              <a:ext uri="{FF2B5EF4-FFF2-40B4-BE49-F238E27FC236}">
                <a16:creationId xmlns:a16="http://schemas.microsoft.com/office/drawing/2014/main" id="{10943A63-5775-435D-6E53-ABDFF213EFCF}"/>
              </a:ext>
            </a:extLst>
          </p:cNvPr>
          <p:cNvSpPr txBox="1"/>
          <p:nvPr/>
        </p:nvSpPr>
        <p:spPr>
          <a:xfrm>
            <a:off x="1666161" y="4690334"/>
            <a:ext cx="6142617" cy="830997"/>
          </a:xfrm>
          <a:prstGeom prst="rect">
            <a:avLst/>
          </a:prstGeom>
          <a:noFill/>
        </p:spPr>
        <p:txBody>
          <a:bodyPr wrap="square" rtlCol="0">
            <a:spAutoFit/>
          </a:bodyPr>
          <a:lstStyle/>
          <a:p>
            <a:r>
              <a:rPr lang="ar-MA" sz="2400" b="1" u="sng" dirty="0">
                <a:solidFill>
                  <a:schemeClr val="accent1">
                    <a:lumMod val="75000"/>
                  </a:schemeClr>
                </a:solidFill>
              </a:rPr>
              <a:t>من تقديم </a:t>
            </a:r>
            <a:r>
              <a:rPr lang="ar-MA" sz="2400" b="1" dirty="0">
                <a:solidFill>
                  <a:schemeClr val="accent1">
                    <a:lumMod val="75000"/>
                  </a:schemeClr>
                </a:solidFill>
              </a:rPr>
              <a:t>اروى ازكاغ خديجة بلمقدم محمد امين انعوش مريم شكور عبد الرحمان عليوان  ادم كوريح</a:t>
            </a:r>
            <a:endParaRPr lang="fr-FR" sz="2400" b="1" dirty="0">
              <a:solidFill>
                <a:schemeClr val="accent1">
                  <a:lumMod val="75000"/>
                </a:schemeClr>
              </a:solidFill>
            </a:endParaRPr>
          </a:p>
        </p:txBody>
      </p:sp>
      <p:sp>
        <p:nvSpPr>
          <p:cNvPr id="14" name="Oval 13">
            <a:extLst>
              <a:ext uri="{FF2B5EF4-FFF2-40B4-BE49-F238E27FC236}">
                <a16:creationId xmlns:a16="http://schemas.microsoft.com/office/drawing/2014/main" id="{F77ED75B-527B-FB5A-6799-AD276A9B46ED}"/>
              </a:ext>
            </a:extLst>
          </p:cNvPr>
          <p:cNvSpPr/>
          <p:nvPr/>
        </p:nvSpPr>
        <p:spPr>
          <a:xfrm>
            <a:off x="989066" y="4399878"/>
            <a:ext cx="7049096" cy="1463040"/>
          </a:xfrm>
          <a:prstGeom prst="ellipse">
            <a:avLst/>
          </a:prstGeom>
          <a:noFill/>
          <a:ln>
            <a:solidFill>
              <a:srgbClr val="4472C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ircle(in)">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31137"/>
          </a:xfrm>
          <a:prstGeom prst="rect">
            <a:avLst/>
          </a:prstGeom>
        </p:spPr>
      </p:pic>
      <p:sp>
        <p:nvSpPr>
          <p:cNvPr id="4" name="Text 1"/>
          <p:cNvSpPr/>
          <p:nvPr/>
        </p:nvSpPr>
        <p:spPr>
          <a:xfrm>
            <a:off x="999768" y="3826788"/>
            <a:ext cx="12630864" cy="282059"/>
          </a:xfrm>
          <a:prstGeom prst="rect">
            <a:avLst/>
          </a:prstGeom>
          <a:noFill/>
          <a:ln/>
        </p:spPr>
        <p:txBody>
          <a:bodyPr wrap="none" lIns="0" tIns="0" rIns="0" bIns="0" rtlCol="0" anchor="t"/>
          <a:lstStyle/>
          <a:p>
            <a:pPr marL="0" indent="0" algn="r" rtl="1">
              <a:lnSpc>
                <a:spcPts val="2200"/>
              </a:lnSpc>
              <a:buNone/>
            </a:pPr>
            <a:r>
              <a:rPr lang="en-US" sz="1500" dirty="0">
                <a:solidFill>
                  <a:srgbClr val="3A3630"/>
                </a:solidFill>
                <a:latin typeface="Source Sans 3" pitchFamily="34" charset="0"/>
                <a:ea typeface="Source Sans 3" pitchFamily="34" charset="-122"/>
                <a:cs typeface="Source Sans 3" pitchFamily="34" charset="-120"/>
              </a:rPr>
              <a:t>.</a:t>
            </a:r>
            <a:endParaRPr lang="en-US" sz="1500" dirty="0"/>
          </a:p>
        </p:txBody>
      </p:sp>
      <p:sp>
        <p:nvSpPr>
          <p:cNvPr id="5" name="Shape 2"/>
          <p:cNvSpPr/>
          <p:nvPr/>
        </p:nvSpPr>
        <p:spPr>
          <a:xfrm>
            <a:off x="7340469" y="4286607"/>
            <a:ext cx="6236375" cy="720566"/>
          </a:xfrm>
          <a:prstGeom prst="roundRect">
            <a:avLst>
              <a:gd name="adj" fmla="val 4049"/>
            </a:avLst>
          </a:prstGeom>
          <a:solidFill>
            <a:srgbClr val="AFCBF8"/>
          </a:solidFill>
          <a:ln w="22860">
            <a:solidFill>
              <a:srgbClr val="D9CDBA"/>
            </a:solidFill>
            <a:prstDash val="solid"/>
          </a:ln>
        </p:spPr>
        <p:txBody>
          <a:bodyPr/>
          <a:lstStyle/>
          <a:p>
            <a:r>
              <a:rPr lang="ar-MA" dirty="0"/>
              <a:t>1. </a:t>
            </a:r>
            <a:r>
              <a:rPr lang="ar-MA" b="1" dirty="0"/>
              <a:t>تعريف الإعلام                                                                     </a:t>
            </a:r>
            <a:endParaRPr lang="fr-FR" dirty="0"/>
          </a:p>
        </p:txBody>
      </p:sp>
      <p:sp>
        <p:nvSpPr>
          <p:cNvPr id="6" name="Text 3"/>
          <p:cNvSpPr/>
          <p:nvPr/>
        </p:nvSpPr>
        <p:spPr>
          <a:xfrm>
            <a:off x="11125200" y="4503896"/>
            <a:ext cx="2288143" cy="285988"/>
          </a:xfrm>
          <a:prstGeom prst="rect">
            <a:avLst/>
          </a:prstGeom>
          <a:noFill/>
          <a:ln/>
        </p:spPr>
        <p:txBody>
          <a:bodyPr wrap="none" lIns="0" tIns="0" rIns="0" bIns="0" rtlCol="0" anchor="t"/>
          <a:lstStyle/>
          <a:p>
            <a:pPr marL="0" indent="0" algn="r" rtl="1">
              <a:lnSpc>
                <a:spcPts val="2250"/>
              </a:lnSpc>
              <a:buNone/>
            </a:pPr>
            <a:endParaRPr lang="en-US" sz="1800" dirty="0"/>
          </a:p>
        </p:txBody>
      </p:sp>
      <p:sp>
        <p:nvSpPr>
          <p:cNvPr id="7" name="Shape 4"/>
          <p:cNvSpPr/>
          <p:nvPr/>
        </p:nvSpPr>
        <p:spPr>
          <a:xfrm>
            <a:off x="999768" y="4286607"/>
            <a:ext cx="6236494" cy="720566"/>
          </a:xfrm>
          <a:prstGeom prst="roundRect">
            <a:avLst>
              <a:gd name="adj" fmla="val 4049"/>
            </a:avLst>
          </a:prstGeom>
          <a:solidFill>
            <a:srgbClr val="AFCBF8"/>
          </a:solidFill>
          <a:ln w="22860">
            <a:solidFill>
              <a:srgbClr val="D9CDBA"/>
            </a:solidFill>
            <a:prstDash val="solid"/>
          </a:ln>
        </p:spPr>
      </p:sp>
      <p:sp>
        <p:nvSpPr>
          <p:cNvPr id="8" name="Text 5"/>
          <p:cNvSpPr/>
          <p:nvPr/>
        </p:nvSpPr>
        <p:spPr>
          <a:xfrm>
            <a:off x="4730829" y="4503896"/>
            <a:ext cx="2288143" cy="285988"/>
          </a:xfrm>
          <a:prstGeom prst="rect">
            <a:avLst/>
          </a:prstGeom>
          <a:noFill/>
          <a:ln/>
        </p:spPr>
        <p:txBody>
          <a:bodyPr wrap="none" lIns="0" tIns="0" rIns="0" bIns="0" rtlCol="0" anchor="t"/>
          <a:lstStyle/>
          <a:p>
            <a:pPr marL="0" indent="0" algn="r" rtl="1">
              <a:lnSpc>
                <a:spcPts val="2250"/>
              </a:lnSpc>
              <a:buNone/>
            </a:pPr>
            <a:endParaRPr lang="en-US" sz="1800" dirty="0"/>
          </a:p>
        </p:txBody>
      </p:sp>
      <p:sp>
        <p:nvSpPr>
          <p:cNvPr id="9" name="Shape 6"/>
          <p:cNvSpPr/>
          <p:nvPr/>
        </p:nvSpPr>
        <p:spPr>
          <a:xfrm>
            <a:off x="7394140" y="5144215"/>
            <a:ext cx="6236375" cy="720566"/>
          </a:xfrm>
          <a:prstGeom prst="roundRect">
            <a:avLst>
              <a:gd name="adj" fmla="val 4049"/>
            </a:avLst>
          </a:prstGeom>
          <a:solidFill>
            <a:srgbClr val="AFCBF8"/>
          </a:solidFill>
          <a:ln w="22860">
            <a:solidFill>
              <a:srgbClr val="D9CDBA"/>
            </a:solidFill>
            <a:prstDash val="solid"/>
          </a:ln>
        </p:spPr>
      </p:sp>
      <p:sp>
        <p:nvSpPr>
          <p:cNvPr id="11" name="Shape 8"/>
          <p:cNvSpPr/>
          <p:nvPr/>
        </p:nvSpPr>
        <p:spPr>
          <a:xfrm>
            <a:off x="999768" y="5117132"/>
            <a:ext cx="6236494" cy="720566"/>
          </a:xfrm>
          <a:prstGeom prst="roundRect">
            <a:avLst>
              <a:gd name="adj" fmla="val 4049"/>
            </a:avLst>
          </a:prstGeom>
          <a:solidFill>
            <a:srgbClr val="AFCBF8"/>
          </a:solidFill>
          <a:ln w="22860">
            <a:solidFill>
              <a:srgbClr val="D9CDBA"/>
            </a:solidFill>
            <a:prstDash val="solid"/>
          </a:ln>
        </p:spPr>
      </p:sp>
      <p:sp>
        <p:nvSpPr>
          <p:cNvPr id="13" name="Shape 10"/>
          <p:cNvSpPr/>
          <p:nvPr/>
        </p:nvSpPr>
        <p:spPr>
          <a:xfrm>
            <a:off x="7394258" y="6042541"/>
            <a:ext cx="6236375" cy="720566"/>
          </a:xfrm>
          <a:prstGeom prst="roundRect">
            <a:avLst>
              <a:gd name="adj" fmla="val 4049"/>
            </a:avLst>
          </a:prstGeom>
          <a:solidFill>
            <a:srgbClr val="AFCBF8"/>
          </a:solidFill>
          <a:ln w="22860">
            <a:solidFill>
              <a:srgbClr val="D9CDBA"/>
            </a:solidFill>
            <a:prstDash val="solid"/>
          </a:ln>
        </p:spPr>
        <p:txBody>
          <a:bodyPr/>
          <a:lstStyle/>
          <a:p>
            <a:endParaRPr lang="fr-FR" dirty="0"/>
          </a:p>
        </p:txBody>
      </p:sp>
      <p:sp>
        <p:nvSpPr>
          <p:cNvPr id="14" name="Text 11"/>
          <p:cNvSpPr/>
          <p:nvPr/>
        </p:nvSpPr>
        <p:spPr>
          <a:xfrm>
            <a:off x="9036725" y="6261021"/>
            <a:ext cx="4376618" cy="285988"/>
          </a:xfrm>
          <a:prstGeom prst="rect">
            <a:avLst/>
          </a:prstGeom>
          <a:noFill/>
          <a:ln/>
        </p:spPr>
        <p:txBody>
          <a:bodyPr wrap="none" lIns="0" tIns="0" rIns="0" bIns="0" rtlCol="0" anchor="t"/>
          <a:lstStyle/>
          <a:p>
            <a:pPr marL="0" indent="0" algn="r" rtl="1">
              <a:lnSpc>
                <a:spcPts val="2250"/>
              </a:lnSpc>
              <a:buNone/>
            </a:pPr>
            <a:endParaRPr lang="en-US" sz="1800" dirty="0"/>
          </a:p>
        </p:txBody>
      </p:sp>
      <p:sp>
        <p:nvSpPr>
          <p:cNvPr id="15" name="Shape 12"/>
          <p:cNvSpPr/>
          <p:nvPr/>
        </p:nvSpPr>
        <p:spPr>
          <a:xfrm>
            <a:off x="999649" y="6043732"/>
            <a:ext cx="6236494" cy="720566"/>
          </a:xfrm>
          <a:prstGeom prst="roundRect">
            <a:avLst>
              <a:gd name="adj" fmla="val 4049"/>
            </a:avLst>
          </a:prstGeom>
          <a:solidFill>
            <a:srgbClr val="AFCBF8"/>
          </a:solidFill>
          <a:ln w="22860">
            <a:solidFill>
              <a:srgbClr val="D9CDBA"/>
            </a:solidFill>
            <a:prstDash val="solid"/>
          </a:ln>
        </p:spPr>
      </p:sp>
      <p:sp>
        <p:nvSpPr>
          <p:cNvPr id="17" name="Shape 14"/>
          <p:cNvSpPr/>
          <p:nvPr/>
        </p:nvSpPr>
        <p:spPr>
          <a:xfrm>
            <a:off x="7394258" y="6940867"/>
            <a:ext cx="6236375" cy="720566"/>
          </a:xfrm>
          <a:prstGeom prst="roundRect">
            <a:avLst>
              <a:gd name="adj" fmla="val 4049"/>
            </a:avLst>
          </a:prstGeom>
          <a:solidFill>
            <a:srgbClr val="AFCBF8"/>
          </a:solidFill>
          <a:ln w="22860">
            <a:solidFill>
              <a:srgbClr val="D9CDBA"/>
            </a:solidFill>
            <a:prstDash val="solid"/>
          </a:ln>
        </p:spPr>
      </p:sp>
      <p:sp>
        <p:nvSpPr>
          <p:cNvPr id="18" name="Text 15"/>
          <p:cNvSpPr/>
          <p:nvPr/>
        </p:nvSpPr>
        <p:spPr>
          <a:xfrm>
            <a:off x="9916120" y="7139583"/>
            <a:ext cx="3497223" cy="285988"/>
          </a:xfrm>
          <a:prstGeom prst="rect">
            <a:avLst/>
          </a:prstGeom>
          <a:noFill/>
          <a:ln/>
        </p:spPr>
        <p:txBody>
          <a:bodyPr wrap="none" lIns="0" tIns="0" rIns="0" bIns="0" rtlCol="0" anchor="t"/>
          <a:lstStyle/>
          <a:p>
            <a:pPr marL="0" indent="0" algn="r" rtl="1">
              <a:lnSpc>
                <a:spcPts val="2250"/>
              </a:lnSpc>
              <a:buNone/>
            </a:pPr>
            <a:endParaRPr lang="en-US" sz="1800" dirty="0"/>
          </a:p>
        </p:txBody>
      </p:sp>
      <p:sp>
        <p:nvSpPr>
          <p:cNvPr id="19" name="Shape 16"/>
          <p:cNvSpPr/>
          <p:nvPr/>
        </p:nvSpPr>
        <p:spPr>
          <a:xfrm>
            <a:off x="1008599" y="6892278"/>
            <a:ext cx="6236494" cy="720566"/>
          </a:xfrm>
          <a:prstGeom prst="roundRect">
            <a:avLst>
              <a:gd name="adj" fmla="val 4049"/>
            </a:avLst>
          </a:prstGeom>
          <a:solidFill>
            <a:srgbClr val="AFCBF8"/>
          </a:solidFill>
          <a:ln w="22860">
            <a:solidFill>
              <a:srgbClr val="D9CDBA"/>
            </a:solidFill>
            <a:prstDash val="solid"/>
          </a:ln>
        </p:spPr>
      </p:sp>
      <p:sp>
        <p:nvSpPr>
          <p:cNvPr id="20" name="Text 17"/>
          <p:cNvSpPr/>
          <p:nvPr/>
        </p:nvSpPr>
        <p:spPr>
          <a:xfrm>
            <a:off x="2067282" y="7139583"/>
            <a:ext cx="4951690" cy="285988"/>
          </a:xfrm>
          <a:prstGeom prst="rect">
            <a:avLst/>
          </a:prstGeom>
          <a:noFill/>
          <a:ln/>
        </p:spPr>
        <p:txBody>
          <a:bodyPr wrap="none" lIns="0" tIns="0" rIns="0" bIns="0" rtlCol="0" anchor="t"/>
          <a:lstStyle/>
          <a:p>
            <a:pPr marL="0" indent="0" algn="r" rtl="1">
              <a:lnSpc>
                <a:spcPts val="2250"/>
              </a:lnSpc>
              <a:buNone/>
            </a:pPr>
            <a:endParaRPr lang="en-US" sz="1800" dirty="0"/>
          </a:p>
        </p:txBody>
      </p:sp>
      <p:sp>
        <p:nvSpPr>
          <p:cNvPr id="21" name="TextBox 20">
            <a:extLst>
              <a:ext uri="{FF2B5EF4-FFF2-40B4-BE49-F238E27FC236}">
                <a16:creationId xmlns:a16="http://schemas.microsoft.com/office/drawing/2014/main" id="{E8AF19FA-B9EC-41ED-C488-A9D3FC4D22D5}"/>
              </a:ext>
            </a:extLst>
          </p:cNvPr>
          <p:cNvSpPr txBox="1"/>
          <p:nvPr/>
        </p:nvSpPr>
        <p:spPr>
          <a:xfrm>
            <a:off x="4126846" y="2586253"/>
            <a:ext cx="6944453" cy="707886"/>
          </a:xfrm>
          <a:prstGeom prst="rect">
            <a:avLst/>
          </a:prstGeom>
          <a:noFill/>
        </p:spPr>
        <p:txBody>
          <a:bodyPr wrap="square" rtlCol="0">
            <a:spAutoFit/>
          </a:bodyPr>
          <a:lstStyle/>
          <a:p>
            <a:r>
              <a:rPr lang="ar-MA" sz="4000" dirty="0">
                <a:solidFill>
                  <a:schemeClr val="accent6">
                    <a:lumMod val="50000"/>
                  </a:schemeClr>
                </a:solidFill>
              </a:rPr>
              <a:t>تاثير الاعلام على الراي العام</a:t>
            </a:r>
            <a:endParaRPr lang="fr-FR" sz="4000" dirty="0">
              <a:solidFill>
                <a:schemeClr val="accent6">
                  <a:lumMod val="50000"/>
                </a:schemeClr>
              </a:solidFill>
            </a:endParaRPr>
          </a:p>
        </p:txBody>
      </p:sp>
      <p:sp>
        <p:nvSpPr>
          <p:cNvPr id="22" name="TextBox 21">
            <a:extLst>
              <a:ext uri="{FF2B5EF4-FFF2-40B4-BE49-F238E27FC236}">
                <a16:creationId xmlns:a16="http://schemas.microsoft.com/office/drawing/2014/main" id="{B713E799-2032-62CF-8CB6-9B857289C25E}"/>
              </a:ext>
            </a:extLst>
          </p:cNvPr>
          <p:cNvSpPr txBox="1"/>
          <p:nvPr/>
        </p:nvSpPr>
        <p:spPr>
          <a:xfrm>
            <a:off x="1549101" y="3542906"/>
            <a:ext cx="12511837" cy="369332"/>
          </a:xfrm>
          <a:prstGeom prst="rect">
            <a:avLst/>
          </a:prstGeom>
          <a:noFill/>
        </p:spPr>
        <p:txBody>
          <a:bodyPr wrap="square" rtlCol="0">
            <a:spAutoFit/>
          </a:bodyPr>
          <a:lstStyle/>
          <a:p>
            <a:r>
              <a:rPr lang="ar-MA" dirty="0"/>
              <a:t>نستكشف في هذه الجولة الشاملة كيف يشكل الإعلام منظوراتنا ويؤثر في قراراتنا الجماعية. دعونا نتعمق في الجوانب المختلفة لهذه العلاقة المعقدة.</a:t>
            </a:r>
          </a:p>
        </p:txBody>
      </p:sp>
      <p:sp>
        <p:nvSpPr>
          <p:cNvPr id="23" name="TextBox 22">
            <a:extLst>
              <a:ext uri="{FF2B5EF4-FFF2-40B4-BE49-F238E27FC236}">
                <a16:creationId xmlns:a16="http://schemas.microsoft.com/office/drawing/2014/main" id="{FC55EF1F-89C3-3C94-56BE-1EC2D83C8EDC}"/>
              </a:ext>
            </a:extLst>
          </p:cNvPr>
          <p:cNvSpPr txBox="1"/>
          <p:nvPr/>
        </p:nvSpPr>
        <p:spPr>
          <a:xfrm>
            <a:off x="5244353" y="4428323"/>
            <a:ext cx="2420470" cy="369332"/>
          </a:xfrm>
          <a:prstGeom prst="rect">
            <a:avLst/>
          </a:prstGeom>
          <a:noFill/>
        </p:spPr>
        <p:txBody>
          <a:bodyPr wrap="square" rtlCol="0">
            <a:spAutoFit/>
          </a:bodyPr>
          <a:lstStyle/>
          <a:p>
            <a:r>
              <a:rPr lang="fr-FR" dirty="0"/>
              <a:t>  </a:t>
            </a:r>
            <a:r>
              <a:rPr lang="ar-MA" dirty="0"/>
              <a:t>2</a:t>
            </a:r>
            <a:r>
              <a:rPr lang="ar-MA" b="1" dirty="0"/>
              <a:t>ماهو الرأي العام</a:t>
            </a:r>
            <a:endParaRPr lang="fr-FR" dirty="0"/>
          </a:p>
        </p:txBody>
      </p:sp>
      <p:sp>
        <p:nvSpPr>
          <p:cNvPr id="25" name="TextBox 24">
            <a:extLst>
              <a:ext uri="{FF2B5EF4-FFF2-40B4-BE49-F238E27FC236}">
                <a16:creationId xmlns:a16="http://schemas.microsoft.com/office/drawing/2014/main" id="{96BDF60F-F23C-2FFB-35F5-FCB9410AFBD3}"/>
              </a:ext>
            </a:extLst>
          </p:cNvPr>
          <p:cNvSpPr txBox="1"/>
          <p:nvPr/>
        </p:nvSpPr>
        <p:spPr>
          <a:xfrm>
            <a:off x="9993853" y="5287268"/>
            <a:ext cx="3270325" cy="369332"/>
          </a:xfrm>
          <a:prstGeom prst="rect">
            <a:avLst/>
          </a:prstGeom>
          <a:noFill/>
        </p:spPr>
        <p:txBody>
          <a:bodyPr wrap="square" rtlCol="0">
            <a:spAutoFit/>
          </a:bodyPr>
          <a:lstStyle/>
          <a:p>
            <a:r>
              <a:rPr lang="ar-MA"/>
              <a:t>3. </a:t>
            </a:r>
            <a:r>
              <a:rPr lang="ar-MA" b="1"/>
              <a:t>تأثير الإعلام على الرأي العام "فيديو"</a:t>
            </a:r>
            <a:endParaRPr lang="fr-FR" dirty="0"/>
          </a:p>
        </p:txBody>
      </p:sp>
      <p:sp>
        <p:nvSpPr>
          <p:cNvPr id="26" name="TextBox 25">
            <a:extLst>
              <a:ext uri="{FF2B5EF4-FFF2-40B4-BE49-F238E27FC236}">
                <a16:creationId xmlns:a16="http://schemas.microsoft.com/office/drawing/2014/main" id="{23A4F29A-3DF2-F959-2FD8-2899FBADEA0A}"/>
              </a:ext>
            </a:extLst>
          </p:cNvPr>
          <p:cNvSpPr txBox="1"/>
          <p:nvPr/>
        </p:nvSpPr>
        <p:spPr>
          <a:xfrm>
            <a:off x="4181090" y="5191367"/>
            <a:ext cx="3055172" cy="646331"/>
          </a:xfrm>
          <a:prstGeom prst="rect">
            <a:avLst/>
          </a:prstGeom>
          <a:noFill/>
        </p:spPr>
        <p:txBody>
          <a:bodyPr wrap="square" rtlCol="0">
            <a:spAutoFit/>
          </a:bodyPr>
          <a:lstStyle/>
          <a:p>
            <a:r>
              <a:rPr lang="ar-MA" dirty="0"/>
              <a:t>4. </a:t>
            </a:r>
            <a:r>
              <a:rPr lang="ar-MA" b="1" dirty="0"/>
              <a:t>دور الإعلام في تشكيل الصورة النمطية</a:t>
            </a:r>
            <a:endParaRPr lang="fr-FR" dirty="0"/>
          </a:p>
        </p:txBody>
      </p:sp>
      <p:sp>
        <p:nvSpPr>
          <p:cNvPr id="27" name="TextBox 26">
            <a:extLst>
              <a:ext uri="{FF2B5EF4-FFF2-40B4-BE49-F238E27FC236}">
                <a16:creationId xmlns:a16="http://schemas.microsoft.com/office/drawing/2014/main" id="{D06B0C4F-19A7-EA17-400B-004AE2078F62}"/>
              </a:ext>
            </a:extLst>
          </p:cNvPr>
          <p:cNvSpPr txBox="1"/>
          <p:nvPr/>
        </p:nvSpPr>
        <p:spPr>
          <a:xfrm>
            <a:off x="9254015" y="6177677"/>
            <a:ext cx="4376618" cy="369332"/>
          </a:xfrm>
          <a:prstGeom prst="rect">
            <a:avLst/>
          </a:prstGeom>
          <a:noFill/>
        </p:spPr>
        <p:txBody>
          <a:bodyPr wrap="square" rtlCol="0">
            <a:spAutoFit/>
          </a:bodyPr>
          <a:lstStyle/>
          <a:p>
            <a:r>
              <a:rPr lang="ar-MA" dirty="0"/>
              <a:t>5. </a:t>
            </a:r>
            <a:r>
              <a:rPr lang="ar-MA" b="1" dirty="0"/>
              <a:t>تأثير وسائل التواصل الاجتماعي على الرأي العام</a:t>
            </a:r>
            <a:endParaRPr lang="fr-FR" dirty="0"/>
          </a:p>
        </p:txBody>
      </p:sp>
      <p:sp>
        <p:nvSpPr>
          <p:cNvPr id="28" name="TextBox 27">
            <a:extLst>
              <a:ext uri="{FF2B5EF4-FFF2-40B4-BE49-F238E27FC236}">
                <a16:creationId xmlns:a16="http://schemas.microsoft.com/office/drawing/2014/main" id="{5B82342D-D21F-7E86-2843-476E38ED0CA9}"/>
              </a:ext>
            </a:extLst>
          </p:cNvPr>
          <p:cNvSpPr txBox="1"/>
          <p:nvPr/>
        </p:nvSpPr>
        <p:spPr>
          <a:xfrm>
            <a:off x="2820120" y="6043732"/>
            <a:ext cx="4356848" cy="646331"/>
          </a:xfrm>
          <a:prstGeom prst="rect">
            <a:avLst/>
          </a:prstGeom>
          <a:noFill/>
        </p:spPr>
        <p:txBody>
          <a:bodyPr wrap="square" rtlCol="0">
            <a:spAutoFit/>
          </a:bodyPr>
          <a:lstStyle/>
          <a:p>
            <a:r>
              <a:rPr lang="ar-MA" dirty="0"/>
              <a:t>6. </a:t>
            </a:r>
            <a:r>
              <a:rPr lang="ar-MA" b="1" dirty="0"/>
              <a:t>التحديات التي تواجه الإعلام في التأثير على الرأي العام</a:t>
            </a:r>
            <a:endParaRPr lang="fr-FR" dirty="0"/>
          </a:p>
        </p:txBody>
      </p:sp>
      <p:sp>
        <p:nvSpPr>
          <p:cNvPr id="29" name="TextBox 28">
            <a:extLst>
              <a:ext uri="{FF2B5EF4-FFF2-40B4-BE49-F238E27FC236}">
                <a16:creationId xmlns:a16="http://schemas.microsoft.com/office/drawing/2014/main" id="{71CD319C-D9EE-AE24-1FB8-684D7A32552D}"/>
              </a:ext>
            </a:extLst>
          </p:cNvPr>
          <p:cNvSpPr txBox="1"/>
          <p:nvPr/>
        </p:nvSpPr>
        <p:spPr>
          <a:xfrm>
            <a:off x="9741224" y="7056239"/>
            <a:ext cx="3522954" cy="369332"/>
          </a:xfrm>
          <a:prstGeom prst="rect">
            <a:avLst/>
          </a:prstGeom>
          <a:noFill/>
        </p:spPr>
        <p:txBody>
          <a:bodyPr wrap="square" rtlCol="0">
            <a:spAutoFit/>
          </a:bodyPr>
          <a:lstStyle/>
          <a:p>
            <a:r>
              <a:rPr lang="ar-MA"/>
              <a:t>7. *أمثلة على تأثير الإعلام على الرأي العام*</a:t>
            </a:r>
            <a:endParaRPr lang="fr-FR" dirty="0"/>
          </a:p>
        </p:txBody>
      </p:sp>
      <p:sp>
        <p:nvSpPr>
          <p:cNvPr id="30" name="TextBox 29">
            <a:extLst>
              <a:ext uri="{FF2B5EF4-FFF2-40B4-BE49-F238E27FC236}">
                <a16:creationId xmlns:a16="http://schemas.microsoft.com/office/drawing/2014/main" id="{700162C5-C578-13AD-7B12-902AC328A7AF}"/>
              </a:ext>
            </a:extLst>
          </p:cNvPr>
          <p:cNvSpPr txBox="1"/>
          <p:nvPr/>
        </p:nvSpPr>
        <p:spPr>
          <a:xfrm>
            <a:off x="2504016" y="7042917"/>
            <a:ext cx="4514956" cy="369332"/>
          </a:xfrm>
          <a:prstGeom prst="rect">
            <a:avLst/>
          </a:prstGeom>
          <a:noFill/>
        </p:spPr>
        <p:txBody>
          <a:bodyPr wrap="square" rtlCol="0">
            <a:spAutoFit/>
          </a:bodyPr>
          <a:lstStyle/>
          <a:p>
            <a:r>
              <a:rPr lang="ar-MA"/>
              <a:t>8. </a:t>
            </a:r>
            <a:r>
              <a:rPr lang="ar-MA" b="1"/>
              <a:t>خاتمة واقتراحات لتحسين تأثير الرأي العام على الإعلام</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2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heel(1)">
                                      <p:cBhvr>
                                        <p:cTn id="12" dur="2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circle(in)">
                                      <p:cBhvr>
                                        <p:cTn id="20" dur="2000"/>
                                        <p:tgtEl>
                                          <p:spTgt spid="6"/>
                                        </p:tgtEl>
                                      </p:cBhvr>
                                    </p:animEffect>
                                  </p:childTnLst>
                                </p:cTn>
                              </p:par>
                              <p:par>
                                <p:cTn id="21" presetID="6"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2000"/>
                                        <p:tgtEl>
                                          <p:spTgt spid="7"/>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ircle(in)">
                                      <p:cBhvr>
                                        <p:cTn id="26" dur="2000"/>
                                        <p:tgtEl>
                                          <p:spTgt spid="8"/>
                                        </p:tgtEl>
                                      </p:cBhvr>
                                    </p:animEffect>
                                  </p:childTnLst>
                                </p:cTn>
                              </p:par>
                              <p:par>
                                <p:cTn id="27" presetID="6" presetClass="entr" presetSubtype="16"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ircle(in)">
                                      <p:cBhvr>
                                        <p:cTn id="29" dur="2000"/>
                                        <p:tgtEl>
                                          <p:spTgt spid="9"/>
                                        </p:tgtEl>
                                      </p:cBhvr>
                                    </p:animEffect>
                                  </p:childTnLst>
                                </p:cTn>
                              </p:par>
                              <p:par>
                                <p:cTn id="30" presetID="6" presetClass="entr" presetSubtype="16"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circle(in)">
                                      <p:cBhvr>
                                        <p:cTn id="32" dur="2000"/>
                                        <p:tgtEl>
                                          <p:spTgt spid="11"/>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circle(in)">
                                      <p:cBhvr>
                                        <p:cTn id="35" dur="2000"/>
                                        <p:tgtEl>
                                          <p:spTgt spid="13"/>
                                        </p:tgtEl>
                                      </p:cBhvr>
                                    </p:animEffect>
                                  </p:childTnLst>
                                </p:cTn>
                              </p:par>
                              <p:par>
                                <p:cTn id="36" presetID="6" presetClass="entr" presetSubtype="16"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circle(in)">
                                      <p:cBhvr>
                                        <p:cTn id="38" dur="2000"/>
                                        <p:tgtEl>
                                          <p:spTgt spid="14"/>
                                        </p:tgtEl>
                                      </p:cBhvr>
                                    </p:animEffect>
                                  </p:childTnLst>
                                </p:cTn>
                              </p:par>
                              <p:par>
                                <p:cTn id="39" presetID="6"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circle(in)">
                                      <p:cBhvr>
                                        <p:cTn id="41" dur="2000"/>
                                        <p:tgtEl>
                                          <p:spTgt spid="15"/>
                                        </p:tgtEl>
                                      </p:cBhvr>
                                    </p:animEffect>
                                  </p:childTnLst>
                                </p:cTn>
                              </p:par>
                              <p:par>
                                <p:cTn id="42" presetID="6" presetClass="entr" presetSubtype="16"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circle(in)">
                                      <p:cBhvr>
                                        <p:cTn id="44" dur="2000"/>
                                        <p:tgtEl>
                                          <p:spTgt spid="17"/>
                                        </p:tgtEl>
                                      </p:cBhvr>
                                    </p:animEffect>
                                  </p:childTnLst>
                                </p:cTn>
                              </p:par>
                              <p:par>
                                <p:cTn id="45" presetID="6"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circle(in)">
                                      <p:cBhvr>
                                        <p:cTn id="47" dur="2000"/>
                                        <p:tgtEl>
                                          <p:spTgt spid="18"/>
                                        </p:tgtEl>
                                      </p:cBhvr>
                                    </p:animEffect>
                                  </p:childTnLst>
                                </p:cTn>
                              </p:par>
                              <p:par>
                                <p:cTn id="48" presetID="6" presetClass="entr" presetSubtype="16"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circle(in)">
                                      <p:cBhvr>
                                        <p:cTn id="50" dur="2000"/>
                                        <p:tgtEl>
                                          <p:spTgt spid="19"/>
                                        </p:tgtEl>
                                      </p:cBhvr>
                                    </p:animEffect>
                                  </p:childTnLst>
                                </p:cTn>
                              </p:par>
                              <p:par>
                                <p:cTn id="51" presetID="6" presetClass="entr" presetSubtype="16"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circle(in)">
                                      <p:cBhvr>
                                        <p:cTn id="53" dur="2000"/>
                                        <p:tgtEl>
                                          <p:spTgt spid="20"/>
                                        </p:tgtEl>
                                      </p:cBhvr>
                                    </p:animEffect>
                                  </p:childTnLst>
                                </p:cTn>
                              </p:par>
                              <p:par>
                                <p:cTn id="54" presetID="6" presetClass="entr" presetSubtype="16"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circle(in)">
                                      <p:cBhvr>
                                        <p:cTn id="56" dur="2000"/>
                                        <p:tgtEl>
                                          <p:spTgt spid="23"/>
                                        </p:tgtEl>
                                      </p:cBhvr>
                                    </p:animEffect>
                                  </p:childTnLst>
                                </p:cTn>
                              </p:par>
                              <p:par>
                                <p:cTn id="57" presetID="6" presetClass="entr" presetSubtype="16"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circle(in)">
                                      <p:cBhvr>
                                        <p:cTn id="59" dur="2000"/>
                                        <p:tgtEl>
                                          <p:spTgt spid="25"/>
                                        </p:tgtEl>
                                      </p:cBhvr>
                                    </p:animEffect>
                                  </p:childTnLst>
                                </p:cTn>
                              </p:par>
                              <p:par>
                                <p:cTn id="60" presetID="6" presetClass="entr" presetSubtype="16"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circle(in)">
                                      <p:cBhvr>
                                        <p:cTn id="62" dur="2000"/>
                                        <p:tgtEl>
                                          <p:spTgt spid="26"/>
                                        </p:tgtEl>
                                      </p:cBhvr>
                                    </p:animEffect>
                                  </p:childTnLst>
                                </p:cTn>
                              </p:par>
                              <p:par>
                                <p:cTn id="63" presetID="6" presetClass="entr" presetSubtype="16"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circle(in)">
                                      <p:cBhvr>
                                        <p:cTn id="65" dur="2000"/>
                                        <p:tgtEl>
                                          <p:spTgt spid="27"/>
                                        </p:tgtEl>
                                      </p:cBhvr>
                                    </p:animEffect>
                                  </p:childTnLst>
                                </p:cTn>
                              </p:par>
                              <p:par>
                                <p:cTn id="66" presetID="6" presetClass="entr" presetSubtype="16"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circle(in)">
                                      <p:cBhvr>
                                        <p:cTn id="68" dur="2000"/>
                                        <p:tgtEl>
                                          <p:spTgt spid="28"/>
                                        </p:tgtEl>
                                      </p:cBhvr>
                                    </p:animEffect>
                                  </p:childTnLst>
                                </p:cTn>
                              </p:par>
                              <p:par>
                                <p:cTn id="69" presetID="6" presetClass="entr" presetSubtype="16"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circle(in)">
                                      <p:cBhvr>
                                        <p:cTn id="71" dur="2000"/>
                                        <p:tgtEl>
                                          <p:spTgt spid="29"/>
                                        </p:tgtEl>
                                      </p:cBhvr>
                                    </p:animEffect>
                                  </p:childTnLst>
                                </p:cTn>
                              </p:par>
                              <p:par>
                                <p:cTn id="72" presetID="6" presetClass="entr" presetSubtype="16" fill="hold" grpId="0"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circle(in)">
                                      <p:cBhvr>
                                        <p:cTn id="74"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3" grpId="0" animBg="1"/>
      <p:bldP spid="14" grpId="0" animBg="1"/>
      <p:bldP spid="18" grpId="0" animBg="1"/>
      <p:bldP spid="20" grpId="0" animBg="1"/>
      <p:bldP spid="21" grpId="0"/>
      <p:bldP spid="22" grpId="0"/>
      <p:bldP spid="23" grpId="0"/>
      <p:bldP spid="25" grpId="0"/>
      <p:bldP spid="26" grpId="0"/>
      <p:bldP spid="27" grpId="0"/>
      <p:bldP spid="28" grpId="0"/>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4" name="Text 1"/>
          <p:cNvSpPr/>
          <p:nvPr/>
        </p:nvSpPr>
        <p:spPr>
          <a:xfrm>
            <a:off x="6324124" y="2531031"/>
            <a:ext cx="7468553" cy="2111693"/>
          </a:xfrm>
          <a:prstGeom prst="rect">
            <a:avLst/>
          </a:prstGeom>
          <a:noFill/>
          <a:ln/>
        </p:spPr>
        <p:txBody>
          <a:bodyPr wrap="square" lIns="0" tIns="0" rIns="0" bIns="0" rtlCol="0" anchor="t"/>
          <a:lstStyle/>
          <a:p>
            <a:pPr marL="0" indent="0" algn="r" rtl="1">
              <a:lnSpc>
                <a:spcPts val="2750"/>
              </a:lnSpc>
              <a:buNone/>
            </a:pPr>
            <a:endParaRPr lang="en-US" sz="2200" dirty="0"/>
          </a:p>
        </p:txBody>
      </p:sp>
      <p:sp>
        <p:nvSpPr>
          <p:cNvPr id="5" name="Text 2"/>
          <p:cNvSpPr/>
          <p:nvPr/>
        </p:nvSpPr>
        <p:spPr>
          <a:xfrm>
            <a:off x="6324124" y="4738449"/>
            <a:ext cx="7468553" cy="1759744"/>
          </a:xfrm>
          <a:prstGeom prst="rect">
            <a:avLst/>
          </a:prstGeom>
          <a:noFill/>
          <a:ln/>
        </p:spPr>
        <p:txBody>
          <a:bodyPr wrap="square" lIns="0" tIns="0" rIns="0" bIns="0" rtlCol="0" anchor="t"/>
          <a:lstStyle/>
          <a:p>
            <a:pPr marL="0" indent="0" algn="r" rtl="1">
              <a:lnSpc>
                <a:spcPts val="2750"/>
              </a:lnSpc>
              <a:buNone/>
            </a:pPr>
            <a:endParaRPr lang="en-US" sz="2200" dirty="0"/>
          </a:p>
        </p:txBody>
      </p:sp>
      <p:sp>
        <p:nvSpPr>
          <p:cNvPr id="7" name="TextBox 6">
            <a:extLst>
              <a:ext uri="{FF2B5EF4-FFF2-40B4-BE49-F238E27FC236}">
                <a16:creationId xmlns:a16="http://schemas.microsoft.com/office/drawing/2014/main" id="{5E5F2EB9-7DDD-D2F8-A9D3-5140FCDE5769}"/>
              </a:ext>
            </a:extLst>
          </p:cNvPr>
          <p:cNvSpPr txBox="1"/>
          <p:nvPr/>
        </p:nvSpPr>
        <p:spPr>
          <a:xfrm>
            <a:off x="6798832" y="597133"/>
            <a:ext cx="5228217" cy="1323439"/>
          </a:xfrm>
          <a:prstGeom prst="rect">
            <a:avLst/>
          </a:prstGeom>
          <a:noFill/>
        </p:spPr>
        <p:txBody>
          <a:bodyPr wrap="square" rtlCol="0">
            <a:spAutoFit/>
          </a:bodyPr>
          <a:lstStyle/>
          <a:p>
            <a:r>
              <a:rPr lang="ar-MA" sz="8000" dirty="0">
                <a:solidFill>
                  <a:schemeClr val="accent1">
                    <a:lumMod val="75000"/>
                  </a:schemeClr>
                </a:solidFill>
              </a:rPr>
              <a:t>مقدمة       </a:t>
            </a:r>
            <a:endParaRPr lang="fr-FR" sz="8000" dirty="0">
              <a:solidFill>
                <a:schemeClr val="accent1">
                  <a:lumMod val="75000"/>
                </a:schemeClr>
              </a:solidFill>
            </a:endParaRPr>
          </a:p>
        </p:txBody>
      </p:sp>
      <p:sp>
        <p:nvSpPr>
          <p:cNvPr id="9" name="TextBox 8">
            <a:extLst>
              <a:ext uri="{FF2B5EF4-FFF2-40B4-BE49-F238E27FC236}">
                <a16:creationId xmlns:a16="http://schemas.microsoft.com/office/drawing/2014/main" id="{5488FA10-55C5-8D16-8C6F-0D0A39F3E75F}"/>
              </a:ext>
            </a:extLst>
          </p:cNvPr>
          <p:cNvSpPr txBox="1"/>
          <p:nvPr/>
        </p:nvSpPr>
        <p:spPr>
          <a:xfrm>
            <a:off x="6239435" y="2196396"/>
            <a:ext cx="8089750" cy="2215991"/>
          </a:xfrm>
          <a:prstGeom prst="rect">
            <a:avLst/>
          </a:prstGeom>
          <a:noFill/>
        </p:spPr>
        <p:txBody>
          <a:bodyPr wrap="square" rtlCol="0">
            <a:spAutoFit/>
          </a:bodyPr>
          <a:lstStyle/>
          <a:p>
            <a:pPr algn="just" rtl="1"/>
            <a:r>
              <a:rPr lang="ar-MA" sz="2400" dirty="0"/>
              <a:t>في الدول الديموقراطية تؤول وظيفة إعلام الجمهور وتكوين الرأي العام   إلى الصحافة بصفة رئيسية، ومن خلال عملها تقوم أيضا بالنشاط النقدي والرقابة العامة منها نشر الاخبار وإعطاء وتوظيف المعلومات التي يجهلها المتلقي. تلك الوظائف تختلف في مدى حيادها ومصداقيتها بحيث تنفع الجمهور. والعلم التخصصي الذي يهتم بدراسة تاريخ وفاعلية الإعلام يسمى «علم الإعلام». </a:t>
            </a:r>
            <a:br>
              <a:rPr lang="ar-MA" dirty="0"/>
            </a:br>
            <a:endParaRPr lang="fr-FR" dirty="0"/>
          </a:p>
        </p:txBody>
      </p:sp>
      <p:sp>
        <p:nvSpPr>
          <p:cNvPr id="10" name="TextBox 9">
            <a:extLst>
              <a:ext uri="{FF2B5EF4-FFF2-40B4-BE49-F238E27FC236}">
                <a16:creationId xmlns:a16="http://schemas.microsoft.com/office/drawing/2014/main" id="{716D2FEB-0D5E-FC52-F6B7-1A676F9AE83B}"/>
              </a:ext>
            </a:extLst>
          </p:cNvPr>
          <p:cNvSpPr txBox="1"/>
          <p:nvPr/>
        </p:nvSpPr>
        <p:spPr>
          <a:xfrm>
            <a:off x="6002768" y="4453354"/>
            <a:ext cx="8326417" cy="1877437"/>
          </a:xfrm>
          <a:prstGeom prst="rect">
            <a:avLst/>
          </a:prstGeom>
          <a:noFill/>
        </p:spPr>
        <p:txBody>
          <a:bodyPr wrap="square" rtlCol="0">
            <a:spAutoFit/>
          </a:bodyPr>
          <a:lstStyle/>
          <a:p>
            <a:r>
              <a:rPr lang="ar-MA" sz="2000" dirty="0"/>
              <a:t>وظائف الإعلام مختلفة:                                                                                         </a:t>
            </a:r>
          </a:p>
          <a:p>
            <a:r>
              <a:rPr lang="ar-MA" sz="2000" dirty="0"/>
              <a:t> تمثيل الرأي العام وتمثيل مؤسسات، ومنها الإعلان التجاري والتسويق والدعاية والتواصل مع الجمهور والتواصل السياسي،الترفيه مثل التمثيليات والموسيقى والرياضة والقراءة العامة، ثم ظهر خلال أواخر القرن الماضي الفيديو وألعاب الحاسوب، تقديم خدمات للجمهور، وإعلانات. التعليم.</a:t>
            </a:r>
          </a:p>
          <a:p>
            <a:br>
              <a:rPr lang="ar-MA" dirty="0"/>
            </a:br>
            <a:endParaRPr lang="fr-FR" dirty="0"/>
          </a:p>
        </p:txBody>
      </p:sp>
      <p:sp>
        <p:nvSpPr>
          <p:cNvPr id="11" name="Oval 10">
            <a:extLst>
              <a:ext uri="{FF2B5EF4-FFF2-40B4-BE49-F238E27FC236}">
                <a16:creationId xmlns:a16="http://schemas.microsoft.com/office/drawing/2014/main" id="{F19C9E6B-5226-9DE5-CF0B-FD6708116CCC}"/>
              </a:ext>
            </a:extLst>
          </p:cNvPr>
          <p:cNvSpPr/>
          <p:nvPr/>
        </p:nvSpPr>
        <p:spPr>
          <a:xfrm>
            <a:off x="8283388" y="408792"/>
            <a:ext cx="3001384" cy="1691880"/>
          </a:xfrm>
          <a:prstGeom prst="ellipse">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heel(1)">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circle(in)">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2673787" y="2434233"/>
            <a:ext cx="5632490" cy="704017"/>
          </a:xfrm>
          <a:prstGeom prst="rect">
            <a:avLst/>
          </a:prstGeom>
          <a:noFill/>
          <a:ln/>
        </p:spPr>
        <p:txBody>
          <a:bodyPr wrap="none" lIns="0" tIns="0" rIns="0" bIns="0" rtlCol="0" anchor="t"/>
          <a:lstStyle/>
          <a:p>
            <a:pPr marL="0" indent="0" algn="r" rtl="1">
              <a:lnSpc>
                <a:spcPts val="5500"/>
              </a:lnSpc>
              <a:buNone/>
            </a:pPr>
            <a:endParaRPr lang="en-US" sz="4400" dirty="0"/>
          </a:p>
        </p:txBody>
      </p:sp>
      <p:sp>
        <p:nvSpPr>
          <p:cNvPr id="4" name="Text 1"/>
          <p:cNvSpPr/>
          <p:nvPr/>
        </p:nvSpPr>
        <p:spPr>
          <a:xfrm>
            <a:off x="837724" y="3497223"/>
            <a:ext cx="7468553" cy="2298144"/>
          </a:xfrm>
          <a:prstGeom prst="rect">
            <a:avLst/>
          </a:prstGeom>
          <a:noFill/>
          <a:ln/>
        </p:spPr>
        <p:txBody>
          <a:bodyPr wrap="square" lIns="0" tIns="0" rIns="0" bIns="0" rtlCol="0" anchor="t"/>
          <a:lstStyle/>
          <a:p>
            <a:pPr marL="0" indent="0" algn="r" rtl="1">
              <a:lnSpc>
                <a:spcPts val="3000"/>
              </a:lnSpc>
              <a:buNone/>
            </a:pPr>
            <a:endParaRPr lang="en-US" sz="1850" dirty="0"/>
          </a:p>
        </p:txBody>
      </p:sp>
      <p:sp>
        <p:nvSpPr>
          <p:cNvPr id="5" name="TextBox 4">
            <a:extLst>
              <a:ext uri="{FF2B5EF4-FFF2-40B4-BE49-F238E27FC236}">
                <a16:creationId xmlns:a16="http://schemas.microsoft.com/office/drawing/2014/main" id="{589C394B-DF8B-BAF0-8EDB-65E4CFDFCE1A}"/>
              </a:ext>
            </a:extLst>
          </p:cNvPr>
          <p:cNvSpPr txBox="1"/>
          <p:nvPr/>
        </p:nvSpPr>
        <p:spPr>
          <a:xfrm>
            <a:off x="-2005070" y="1431698"/>
            <a:ext cx="10014334" cy="984885"/>
          </a:xfrm>
          <a:prstGeom prst="rect">
            <a:avLst/>
          </a:prstGeom>
          <a:noFill/>
        </p:spPr>
        <p:txBody>
          <a:bodyPr wrap="square" rtlCol="0">
            <a:spAutoFit/>
          </a:bodyPr>
          <a:lstStyle/>
          <a:p>
            <a:r>
              <a:rPr lang="ar-MA" sz="4000" dirty="0"/>
              <a:t>1. </a:t>
            </a:r>
            <a:r>
              <a:rPr lang="ar-MA" sz="4000" b="1" dirty="0"/>
              <a:t>تعريف الإعلام                                               </a:t>
            </a:r>
            <a:r>
              <a:rPr lang="ar-MA" sz="4000" dirty="0"/>
              <a:t> </a:t>
            </a:r>
            <a:br>
              <a:rPr lang="ar-MA" dirty="0"/>
            </a:br>
            <a:endParaRPr lang="fr-FR" dirty="0"/>
          </a:p>
        </p:txBody>
      </p:sp>
      <p:pic>
        <p:nvPicPr>
          <p:cNvPr id="9" name="Graphic 8" descr="A wreath with olives and leaves">
            <a:extLst>
              <a:ext uri="{FF2B5EF4-FFF2-40B4-BE49-F238E27FC236}">
                <a16:creationId xmlns:a16="http://schemas.microsoft.com/office/drawing/2014/main" id="{D1AA374A-C85B-64B4-D584-945209BDB7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57610" y="134034"/>
            <a:ext cx="7563081" cy="3170954"/>
          </a:xfrm>
          <a:prstGeom prst="rect">
            <a:avLst/>
          </a:prstGeom>
        </p:spPr>
      </p:pic>
      <p:sp>
        <p:nvSpPr>
          <p:cNvPr id="10" name="TextBox 9">
            <a:extLst>
              <a:ext uri="{FF2B5EF4-FFF2-40B4-BE49-F238E27FC236}">
                <a16:creationId xmlns:a16="http://schemas.microsoft.com/office/drawing/2014/main" id="{D8E24192-08EE-C8DB-E6B3-D2BBCD92CD4A}"/>
              </a:ext>
            </a:extLst>
          </p:cNvPr>
          <p:cNvSpPr txBox="1"/>
          <p:nvPr/>
        </p:nvSpPr>
        <p:spPr>
          <a:xfrm>
            <a:off x="1823514" y="3415229"/>
            <a:ext cx="6846762" cy="3046988"/>
          </a:xfrm>
          <a:prstGeom prst="rect">
            <a:avLst/>
          </a:prstGeom>
          <a:noFill/>
        </p:spPr>
        <p:txBody>
          <a:bodyPr wrap="square" rtlCol="0">
            <a:spAutoFit/>
          </a:bodyPr>
          <a:lstStyle/>
          <a:p>
            <a:r>
              <a:rPr lang="ar-MA" sz="3200" dirty="0"/>
              <a:t>لإعلام هو عملية نشر، نقل، وتداول المعلومات،                  الحقائق، الأخبار، والأفكار الدقيقة والموضوعية إلى الجمهور عبر وسائل متنوعة (مرئية، مسموعة، مقروءة، أو رقمية). يهدف إلى التوعية، التثقيف، الترفيه، وتشكيل الرأي العام، ويعد ركيزة أساسية في المجتمعات الحديثة للتواصل والتأثير.</a:t>
            </a:r>
            <a:endParaRPr lang="fr-FR" sz="3200" dirty="0"/>
          </a:p>
        </p:txBody>
      </p:sp>
      <p:sp>
        <p:nvSpPr>
          <p:cNvPr id="11" name="Rectangle: Rounded Corners 10">
            <a:extLst>
              <a:ext uri="{FF2B5EF4-FFF2-40B4-BE49-F238E27FC236}">
                <a16:creationId xmlns:a16="http://schemas.microsoft.com/office/drawing/2014/main" id="{202081B1-F0EE-F1FB-CA3A-68DEB6E08592}"/>
              </a:ext>
            </a:extLst>
          </p:cNvPr>
          <p:cNvSpPr/>
          <p:nvPr/>
        </p:nvSpPr>
        <p:spPr>
          <a:xfrm>
            <a:off x="1443209" y="3276740"/>
            <a:ext cx="7468553" cy="4164376"/>
          </a:xfrm>
          <a:prstGeom prst="roundRect">
            <a:avLst/>
          </a:prstGeom>
          <a:noFill/>
          <a:ln w="38100">
            <a:solidFill>
              <a:schemeClr val="bg2">
                <a:lumMod val="50000"/>
              </a:schemeClr>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circle(in)">
                                      <p:cBhvr>
                                        <p:cTn id="2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8284221" y="5364599"/>
            <a:ext cx="1322487" cy="563285"/>
          </a:xfrm>
          <a:prstGeom prst="rect">
            <a:avLst/>
          </a:prstGeom>
          <a:noFill/>
          <a:ln/>
        </p:spPr>
        <p:txBody>
          <a:bodyPr wrap="none" lIns="0" tIns="0" rIns="0" bIns="0" rtlCol="0" anchor="t"/>
          <a:lstStyle/>
          <a:p>
            <a:pPr marL="0" indent="0" algn="r" rtl="1">
              <a:lnSpc>
                <a:spcPts val="4400"/>
              </a:lnSpc>
              <a:buNone/>
            </a:pPr>
            <a:endParaRPr lang="en-US" sz="3500" dirty="0"/>
          </a:p>
        </p:txBody>
      </p:sp>
      <p:sp>
        <p:nvSpPr>
          <p:cNvPr id="4" name="Text 1"/>
          <p:cNvSpPr/>
          <p:nvPr/>
        </p:nvSpPr>
        <p:spPr>
          <a:xfrm>
            <a:off x="837724" y="4836676"/>
            <a:ext cx="12954952" cy="1055846"/>
          </a:xfrm>
          <a:prstGeom prst="rect">
            <a:avLst/>
          </a:prstGeom>
          <a:noFill/>
          <a:ln/>
        </p:spPr>
        <p:txBody>
          <a:bodyPr wrap="square" lIns="0" tIns="0" rIns="0" bIns="0" rtlCol="0" anchor="t"/>
          <a:lstStyle/>
          <a:p>
            <a:pPr marL="0" indent="0" algn="r" rtl="1">
              <a:lnSpc>
                <a:spcPts val="2750"/>
              </a:lnSpc>
              <a:buNone/>
            </a:pPr>
            <a:endParaRPr lang="en-US" sz="2200" dirty="0"/>
          </a:p>
        </p:txBody>
      </p:sp>
      <p:sp>
        <p:nvSpPr>
          <p:cNvPr id="5" name="Text 2"/>
          <p:cNvSpPr/>
          <p:nvPr/>
        </p:nvSpPr>
        <p:spPr>
          <a:xfrm>
            <a:off x="837724" y="5988248"/>
            <a:ext cx="12954952" cy="1055846"/>
          </a:xfrm>
          <a:prstGeom prst="rect">
            <a:avLst/>
          </a:prstGeom>
          <a:noFill/>
          <a:ln/>
        </p:spPr>
        <p:txBody>
          <a:bodyPr wrap="square" lIns="0" tIns="0" rIns="0" bIns="0" rtlCol="0" anchor="t"/>
          <a:lstStyle/>
          <a:p>
            <a:pPr marL="0" indent="0" algn="r" rtl="1">
              <a:lnSpc>
                <a:spcPts val="2750"/>
              </a:lnSpc>
              <a:buNone/>
            </a:pPr>
            <a:endParaRPr lang="en-US" sz="2200" dirty="0"/>
          </a:p>
        </p:txBody>
      </p:sp>
      <p:sp>
        <p:nvSpPr>
          <p:cNvPr id="6" name="TextBox 5">
            <a:extLst>
              <a:ext uri="{FF2B5EF4-FFF2-40B4-BE49-F238E27FC236}">
                <a16:creationId xmlns:a16="http://schemas.microsoft.com/office/drawing/2014/main" id="{E9C4F063-8ABF-E51E-8D55-E786A2FCD007}"/>
              </a:ext>
            </a:extLst>
          </p:cNvPr>
          <p:cNvSpPr txBox="1"/>
          <p:nvPr/>
        </p:nvSpPr>
        <p:spPr>
          <a:xfrm>
            <a:off x="10477041" y="3038981"/>
            <a:ext cx="4329628" cy="707886"/>
          </a:xfrm>
          <a:prstGeom prst="rect">
            <a:avLst/>
          </a:prstGeom>
          <a:noFill/>
        </p:spPr>
        <p:txBody>
          <a:bodyPr wrap="square" rtlCol="0">
            <a:spAutoFit/>
          </a:bodyPr>
          <a:lstStyle/>
          <a:p>
            <a:r>
              <a:rPr lang="ar-MA" sz="4000" dirty="0"/>
              <a:t>تعريف الرأي العام</a:t>
            </a:r>
            <a:r>
              <a:rPr lang="ar-MA" sz="3200" dirty="0"/>
              <a:t>:</a:t>
            </a:r>
            <a:endParaRPr lang="fr-FR" sz="4400" dirty="0"/>
          </a:p>
        </p:txBody>
      </p:sp>
      <p:sp>
        <p:nvSpPr>
          <p:cNvPr id="7" name="Oval 6">
            <a:extLst>
              <a:ext uri="{FF2B5EF4-FFF2-40B4-BE49-F238E27FC236}">
                <a16:creationId xmlns:a16="http://schemas.microsoft.com/office/drawing/2014/main" id="{40C2C669-201C-1B4B-2F69-A36A6C6E198A}"/>
              </a:ext>
            </a:extLst>
          </p:cNvPr>
          <p:cNvSpPr/>
          <p:nvPr/>
        </p:nvSpPr>
        <p:spPr>
          <a:xfrm>
            <a:off x="639421" y="4037953"/>
            <a:ext cx="12954952" cy="3668617"/>
          </a:xfrm>
          <a:prstGeom prst="ellipse">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chemeClr val="bg2">
                    <a:lumMod val="10000"/>
                  </a:schemeClr>
                </a:solidFill>
              </a:rPr>
              <a:t>يعتبر مصطلح الرأي العام من المصطلحات التي يصعب على الباحثين تحديدها تحديداً دقيقاً على الرغم من أن ظهر في القرن الثامن عشر. ويذهب بعض الباحثين إلى أن القدرة على قياس الرأي العام تفوق القدرة على تعريفه، فالرأي العام من الصعب وصفه، ومن غير السهل قياسه ورغم ذلك فإنه لا يمكن تجاهل قوة الرأي العام في أي مجتمع.</a:t>
            </a:r>
          </a:p>
          <a:p>
            <a:pPr algn="ctr"/>
            <a:r>
              <a:rPr lang="ar-MA" sz="2000" b="1" dirty="0">
                <a:solidFill>
                  <a:schemeClr val="bg2">
                    <a:lumMod val="10000"/>
                  </a:schemeClr>
                </a:solidFill>
              </a:rPr>
              <a:t> فالرأي العام هو عملية تجمع بين الأفكار والمشاعر والمواقف الذي يعبر عنها الناس، أي إنه مجموع الآراء التي يحملها الناس، أو يعبروا عنها حول قضية خلافية معطاة، لتصل إلى جهات مسؤولة، أو جهة أعلى، فيلتزموا به غالباً، لأنه يعد بمثابة الرادار الذي يضبط سلوكهم الاجتماعي</a:t>
            </a:r>
            <a:r>
              <a:rPr lang="ar-MA" sz="2000" b="1" dirty="0"/>
              <a:t>.</a:t>
            </a:r>
            <a:endParaRPr lang="fr-FR" sz="2000" b="1" dirty="0"/>
          </a:p>
        </p:txBody>
      </p:sp>
      <p:pic>
        <p:nvPicPr>
          <p:cNvPr id="2" name="Image 0" descr="preencoded.png"/>
          <p:cNvPicPr>
            <a:picLocks noChangeAspect="1"/>
          </p:cNvPicPr>
          <p:nvPr/>
        </p:nvPicPr>
        <p:blipFill>
          <a:blip r:embed="rId3"/>
          <a:stretch>
            <a:fillRect/>
          </a:stretch>
        </p:blipFill>
        <p:spPr>
          <a:xfrm>
            <a:off x="0" y="0"/>
            <a:ext cx="14630400" cy="29921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wheel(1)">
                                      <p:cBhvr>
                                        <p:cTn id="22" dur="2000"/>
                                        <p:tgtEl>
                                          <p:spTgt spid="7">
                                            <p:txEl>
                                              <p:pRg st="0" end="0"/>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Effect transition="in" filter="wheel(1)">
                                      <p:cBhvr>
                                        <p:cTn id="25" dur="2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721679" y="2326481"/>
            <a:ext cx="6070997" cy="704017"/>
          </a:xfrm>
          <a:prstGeom prst="rect">
            <a:avLst/>
          </a:prstGeom>
          <a:noFill/>
          <a:ln/>
        </p:spPr>
        <p:txBody>
          <a:bodyPr wrap="none" lIns="0" tIns="0" rIns="0" bIns="0" rtlCol="0" anchor="t"/>
          <a:lstStyle/>
          <a:p>
            <a:pPr marL="0" indent="0" algn="r" rtl="1">
              <a:lnSpc>
                <a:spcPts val="5500"/>
              </a:lnSpc>
              <a:buNone/>
            </a:pPr>
            <a:r>
              <a:rPr lang="en-US" sz="4400" dirty="0">
                <a:solidFill>
                  <a:srgbClr val="38512F"/>
                </a:solidFill>
                <a:latin typeface="Lora" pitchFamily="34" charset="0"/>
                <a:ea typeface="Lora" pitchFamily="34" charset="-122"/>
                <a:cs typeface="Lora" pitchFamily="34" charset="-120"/>
              </a:rPr>
              <a:t>3 تاثير الاعلام في الراي العام</a:t>
            </a:r>
            <a:endParaRPr lang="en-US" sz="4400" dirty="0"/>
          </a:p>
        </p:txBody>
      </p:sp>
      <p:pic>
        <p:nvPicPr>
          <p:cNvPr id="3" name="Image 0" descr="preencoded.png">
            <a:hlinkClick r:id="rId4"/>
          </p:cNvPr>
          <p:cNvPicPr>
            <a:picLocks noChangeAspect="1"/>
          </p:cNvPicPr>
          <p:nvPr/>
        </p:nvPicPr>
        <p:blipFill>
          <a:blip r:embed="rId5"/>
          <a:stretch>
            <a:fillRect/>
          </a:stretch>
        </p:blipFill>
        <p:spPr>
          <a:xfrm>
            <a:off x="837724" y="3509248"/>
            <a:ext cx="12954952" cy="2393752"/>
          </a:xfrm>
          <a:prstGeom prst="rect">
            <a:avLst/>
          </a:prstGeom>
        </p:spPr>
      </p:pic>
      <p:sp>
        <p:nvSpPr>
          <p:cNvPr id="6" name="TextBox 5">
            <a:extLst>
              <a:ext uri="{FF2B5EF4-FFF2-40B4-BE49-F238E27FC236}">
                <a16:creationId xmlns:a16="http://schemas.microsoft.com/office/drawing/2014/main" id="{2B603B22-9D30-1E4C-439C-1614066824E2}"/>
              </a:ext>
            </a:extLst>
          </p:cNvPr>
          <p:cNvSpPr txBox="1"/>
          <p:nvPr/>
        </p:nvSpPr>
        <p:spPr>
          <a:xfrm>
            <a:off x="3657600" y="3930134"/>
            <a:ext cx="7315200" cy="369332"/>
          </a:xfrm>
          <a:prstGeom prst="rect">
            <a:avLst/>
          </a:prstGeom>
          <a:noFill/>
        </p:spPr>
        <p:txBody>
          <a:bodyPr wrap="square">
            <a:spAutoFit/>
          </a:bodyPr>
          <a:lstStyle/>
          <a:p>
            <a:endParaRPr lang="fr-FR" dirty="0"/>
          </a:p>
        </p:txBody>
      </p:sp>
      <p:pic>
        <p:nvPicPr>
          <p:cNvPr id="5" name="Online Media 4" title="فكّر بنفسك - تأثير الإعلام في الرّأي العام">
            <a:hlinkClick r:id="" action="ppaction://media"/>
            <a:extLst>
              <a:ext uri="{FF2B5EF4-FFF2-40B4-BE49-F238E27FC236}">
                <a16:creationId xmlns:a16="http://schemas.microsoft.com/office/drawing/2014/main" id="{0FE1CF82-B7DC-F532-330B-3D119738FD74}"/>
              </a:ext>
            </a:extLst>
          </p:cNvPr>
          <p:cNvPicPr>
            <a:picLocks noRot="1" noChangeAspect="1"/>
          </p:cNvPicPr>
          <p:nvPr>
            <a:videoFile r:link="rId1"/>
          </p:nvPr>
        </p:nvPicPr>
        <p:blipFill>
          <a:blip r:embed="rId6"/>
          <a:stretch>
            <a:fillRect/>
          </a:stretch>
        </p:blipFill>
        <p:spPr>
          <a:xfrm>
            <a:off x="179426" y="186666"/>
            <a:ext cx="13904564" cy="78257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37724" y="2326481"/>
            <a:ext cx="5632490" cy="704017"/>
          </a:xfrm>
          <a:prstGeom prst="rect">
            <a:avLst/>
          </a:prstGeom>
          <a:noFill/>
          <a:ln/>
        </p:spPr>
        <p:txBody>
          <a:bodyPr wrap="none" lIns="0" tIns="0" rIns="0" bIns="0" rtlCol="0" anchor="t"/>
          <a:lstStyle/>
          <a:p>
            <a:pPr marL="0" indent="0" algn="l">
              <a:lnSpc>
                <a:spcPts val="5500"/>
              </a:lnSpc>
              <a:buNone/>
            </a:pPr>
            <a:endParaRPr lang="en-US" sz="4400" dirty="0"/>
          </a:p>
        </p:txBody>
      </p:sp>
      <p:pic>
        <p:nvPicPr>
          <p:cNvPr id="3" name="Image 0" descr="preencoded.png">
            <a:hlinkClick r:id="rId4"/>
          </p:cNvPr>
          <p:cNvPicPr>
            <a:picLocks noChangeAspect="1"/>
          </p:cNvPicPr>
          <p:nvPr/>
        </p:nvPicPr>
        <p:blipFill>
          <a:blip r:embed="rId5"/>
          <a:stretch>
            <a:fillRect/>
          </a:stretch>
        </p:blipFill>
        <p:spPr>
          <a:xfrm>
            <a:off x="837724" y="3509248"/>
            <a:ext cx="12954952" cy="2393752"/>
          </a:xfrm>
          <a:prstGeom prst="rect">
            <a:avLst/>
          </a:prstGeom>
        </p:spPr>
      </p:pic>
      <p:pic>
        <p:nvPicPr>
          <p:cNvPr id="5" name="Online Media 4" title="أساليب وسائل الإعلام">
            <a:hlinkClick r:id="" action="ppaction://media"/>
            <a:extLst>
              <a:ext uri="{FF2B5EF4-FFF2-40B4-BE49-F238E27FC236}">
                <a16:creationId xmlns:a16="http://schemas.microsoft.com/office/drawing/2014/main" id="{B2CAFAD8-DC94-3B21-ED56-AD76EAF93C45}"/>
              </a:ext>
            </a:extLst>
          </p:cNvPr>
          <p:cNvPicPr>
            <a:picLocks noRot="1" noChangeAspect="1"/>
          </p:cNvPicPr>
          <p:nvPr>
            <a:videoFile r:link="rId1"/>
          </p:nvPr>
        </p:nvPicPr>
        <p:blipFill>
          <a:blip r:embed="rId6"/>
          <a:stretch>
            <a:fillRect/>
          </a:stretch>
        </p:blipFill>
        <p:spPr>
          <a:xfrm>
            <a:off x="32543" y="89209"/>
            <a:ext cx="14565313" cy="822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37724" y="2326481"/>
            <a:ext cx="5632490" cy="704017"/>
          </a:xfrm>
          <a:prstGeom prst="rect">
            <a:avLst/>
          </a:prstGeom>
          <a:noFill/>
          <a:ln/>
        </p:spPr>
        <p:txBody>
          <a:bodyPr wrap="none" lIns="0" tIns="0" rIns="0" bIns="0" rtlCol="0" anchor="t"/>
          <a:lstStyle/>
          <a:p>
            <a:pPr marL="0" indent="0" algn="l">
              <a:lnSpc>
                <a:spcPts val="5500"/>
              </a:lnSpc>
              <a:buNone/>
            </a:pPr>
            <a:endParaRPr lang="en-US" sz="4400" dirty="0"/>
          </a:p>
        </p:txBody>
      </p:sp>
      <p:pic>
        <p:nvPicPr>
          <p:cNvPr id="3" name="Image 0" descr="preencoded.png">
            <a:hlinkClick r:id="rId4"/>
          </p:cNvPr>
          <p:cNvPicPr>
            <a:picLocks noChangeAspect="1"/>
          </p:cNvPicPr>
          <p:nvPr/>
        </p:nvPicPr>
        <p:blipFill>
          <a:blip r:embed="rId5"/>
          <a:stretch>
            <a:fillRect/>
          </a:stretch>
        </p:blipFill>
        <p:spPr>
          <a:xfrm>
            <a:off x="837724" y="3509248"/>
            <a:ext cx="12954952" cy="2393752"/>
          </a:xfrm>
          <a:prstGeom prst="rect">
            <a:avLst/>
          </a:prstGeom>
        </p:spPr>
      </p:pic>
      <p:pic>
        <p:nvPicPr>
          <p:cNvPr id="5" name="Online Media 4" title="كيف تؤثر وسائل الإعلام على تشكيل الرأي العام؟">
            <a:hlinkClick r:id="" action="ppaction://media"/>
            <a:extLst>
              <a:ext uri="{FF2B5EF4-FFF2-40B4-BE49-F238E27FC236}">
                <a16:creationId xmlns:a16="http://schemas.microsoft.com/office/drawing/2014/main" id="{2F9576F8-8810-C604-DA6D-1D176DB05F14}"/>
              </a:ext>
            </a:extLst>
          </p:cNvPr>
          <p:cNvPicPr>
            <a:picLocks noRot="1" noChangeAspect="1"/>
          </p:cNvPicPr>
          <p:nvPr>
            <a:videoFile r:link="rId1"/>
          </p:nvPr>
        </p:nvPicPr>
        <p:blipFill>
          <a:blip r:embed="rId6"/>
          <a:stretch>
            <a:fillRect/>
          </a:stretch>
        </p:blipFill>
        <p:spPr>
          <a:xfrm>
            <a:off x="31750" y="0"/>
            <a:ext cx="14565313" cy="822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1368504" y="1355527"/>
            <a:ext cx="6937772" cy="563285"/>
          </a:xfrm>
          <a:prstGeom prst="rect">
            <a:avLst/>
          </a:prstGeom>
          <a:noFill/>
          <a:ln/>
        </p:spPr>
        <p:txBody>
          <a:bodyPr wrap="none" lIns="0" tIns="0" rIns="0" bIns="0" rtlCol="0" anchor="t"/>
          <a:lstStyle/>
          <a:p>
            <a:pPr marL="0" indent="0" algn="r" rtl="1">
              <a:lnSpc>
                <a:spcPts val="4400"/>
              </a:lnSpc>
              <a:buNone/>
            </a:pPr>
            <a:endParaRPr lang="en-US" sz="3500" dirty="0"/>
          </a:p>
        </p:txBody>
      </p:sp>
      <p:sp>
        <p:nvSpPr>
          <p:cNvPr id="4" name="Text 1"/>
          <p:cNvSpPr/>
          <p:nvPr/>
        </p:nvSpPr>
        <p:spPr>
          <a:xfrm>
            <a:off x="837724" y="2277785"/>
            <a:ext cx="7468553" cy="4596289"/>
          </a:xfrm>
          <a:prstGeom prst="rect">
            <a:avLst/>
          </a:prstGeom>
          <a:noFill/>
          <a:ln/>
        </p:spPr>
        <p:txBody>
          <a:bodyPr wrap="square" lIns="0" tIns="0" rIns="0" bIns="0" rtlCol="0" anchor="t"/>
          <a:lstStyle/>
          <a:p>
            <a:pPr marL="0" indent="0" algn="r" rtl="1">
              <a:lnSpc>
                <a:spcPts val="3000"/>
              </a:lnSpc>
              <a:buNone/>
            </a:pPr>
            <a:endParaRPr lang="en-US" sz="1850" dirty="0"/>
          </a:p>
        </p:txBody>
      </p:sp>
      <p:sp>
        <p:nvSpPr>
          <p:cNvPr id="5" name="TextBox 4">
            <a:extLst>
              <a:ext uri="{FF2B5EF4-FFF2-40B4-BE49-F238E27FC236}">
                <a16:creationId xmlns:a16="http://schemas.microsoft.com/office/drawing/2014/main" id="{C1D39DC4-AD57-E4AB-6FA7-7E40CECE738F}"/>
              </a:ext>
            </a:extLst>
          </p:cNvPr>
          <p:cNvSpPr txBox="1"/>
          <p:nvPr/>
        </p:nvSpPr>
        <p:spPr>
          <a:xfrm>
            <a:off x="2119256" y="996554"/>
            <a:ext cx="5701553" cy="584775"/>
          </a:xfrm>
          <a:prstGeom prst="rect">
            <a:avLst/>
          </a:prstGeom>
          <a:noFill/>
        </p:spPr>
        <p:txBody>
          <a:bodyPr wrap="square" rtlCol="0">
            <a:spAutoFit/>
          </a:bodyPr>
          <a:lstStyle/>
          <a:p>
            <a:r>
              <a:rPr lang="ar-MA" sz="3200" dirty="0">
                <a:solidFill>
                  <a:schemeClr val="accent6">
                    <a:lumMod val="50000"/>
                  </a:schemeClr>
                </a:solidFill>
              </a:rPr>
              <a:t>3 دور الإعلام في تشكيل الصورة النمطية</a:t>
            </a:r>
            <a:endParaRPr lang="fr-FR" sz="3200" dirty="0">
              <a:solidFill>
                <a:schemeClr val="accent6">
                  <a:lumMod val="50000"/>
                </a:schemeClr>
              </a:solidFill>
            </a:endParaRPr>
          </a:p>
        </p:txBody>
      </p:sp>
      <p:sp>
        <p:nvSpPr>
          <p:cNvPr id="6" name="TextBox 5">
            <a:extLst>
              <a:ext uri="{FF2B5EF4-FFF2-40B4-BE49-F238E27FC236}">
                <a16:creationId xmlns:a16="http://schemas.microsoft.com/office/drawing/2014/main" id="{93BA0DC6-AE26-F206-C72C-957F7652D6FD}"/>
              </a:ext>
            </a:extLst>
          </p:cNvPr>
          <p:cNvSpPr txBox="1"/>
          <p:nvPr/>
        </p:nvSpPr>
        <p:spPr>
          <a:xfrm>
            <a:off x="663423" y="2277785"/>
            <a:ext cx="8347934" cy="5262979"/>
          </a:xfrm>
          <a:prstGeom prst="rect">
            <a:avLst/>
          </a:prstGeom>
          <a:noFill/>
        </p:spPr>
        <p:txBody>
          <a:bodyPr wrap="square" rtlCol="0">
            <a:spAutoFit/>
          </a:bodyPr>
          <a:lstStyle/>
          <a:p>
            <a:r>
              <a:rPr lang="ar-MA" sz="2400" b="1" dirty="0"/>
              <a:t>يصوغ الإعلام الصور النمطية عن الناس والمجتمعات من خلال التكرار المنظم، والتبسيط المفرط، والتركيز على الخصائص السلبية أو الغرائبية، مما يحول الأفراد والمجتمعات إلى "قوالب" ثابتة. هذه الصور النمطية تغذي التمييز وعدم المساواة، وتصبح حقيقة راسخة في أذهان الجمهور، وتؤثر على سلوكياتهم وتصوراتهم. يستخدم الإعلام التكرار والتعميم لربط الثقافات أو المجموعات بصفات معينة، ويختزل الحقائق المعقدة إلى سمات محددة وثابتة، مما يلغي التنوع والثراء الثقافي لهذه المجتمعات. هذا التنميط يخدم مصالح سياسية، ويخلق عدوًا وهميًا، ويبرر السياسات التمييزية والاستعمارية. تعزز وسائل التواصل الاجتماعي والخوارزميات هذه الصور النمطية، مما يؤدي إلى إعادة إنتاجها بشكل أسرع وأوسع، ويزيد من انتشارها في المجتمع. ولمواجهة هذا الوضع، يجب تعزيز الوعي النقدي لدى الجمهور، والدعوة إلى تمثيلات إعلامية متنوعة وشاملة تعكس الواقع الحقيقي، وتشجع على الحوار والتفاهم بين الثقافات المختلفة.</a:t>
            </a:r>
          </a:p>
          <a:p>
            <a:br>
              <a:rPr lang="ar-MA" sz="2400" b="1" dirty="0"/>
            </a:br>
            <a:endParaRPr lang="fr-FR" sz="2400" b="1" dirty="0"/>
          </a:p>
        </p:txBody>
      </p:sp>
      <p:sp>
        <p:nvSpPr>
          <p:cNvPr id="7" name="Rectangle: Rounded Corners 6">
            <a:extLst>
              <a:ext uri="{FF2B5EF4-FFF2-40B4-BE49-F238E27FC236}">
                <a16:creationId xmlns:a16="http://schemas.microsoft.com/office/drawing/2014/main" id="{09453C28-8521-6383-C596-2FF5C9A6FEAE}"/>
              </a:ext>
            </a:extLst>
          </p:cNvPr>
          <p:cNvSpPr/>
          <p:nvPr/>
        </p:nvSpPr>
        <p:spPr>
          <a:xfrm>
            <a:off x="451821" y="2140772"/>
            <a:ext cx="8559536" cy="4830183"/>
          </a:xfrm>
          <a:prstGeom prst="roundRect">
            <a:avLst/>
          </a:prstGeom>
          <a:noFill/>
          <a:ln w="38100">
            <a:solidFill>
              <a:schemeClr val="accent6">
                <a:lumMod val="40000"/>
                <a:lumOff val="6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Oval 7">
            <a:extLst>
              <a:ext uri="{FF2B5EF4-FFF2-40B4-BE49-F238E27FC236}">
                <a16:creationId xmlns:a16="http://schemas.microsoft.com/office/drawing/2014/main" id="{65028A63-B584-443F-F245-F58DF351F013}"/>
              </a:ext>
            </a:extLst>
          </p:cNvPr>
          <p:cNvSpPr/>
          <p:nvPr/>
        </p:nvSpPr>
        <p:spPr>
          <a:xfrm>
            <a:off x="1904104" y="753036"/>
            <a:ext cx="5916705" cy="1165776"/>
          </a:xfrm>
          <a:prstGeom prst="ellipse">
            <a:avLst/>
          </a:prstGeom>
          <a:noFill/>
          <a:ln w="28575">
            <a:solidFill>
              <a:schemeClr val="accent6">
                <a:lumMod val="75000"/>
              </a:schemeClr>
            </a:solidFill>
            <a:prstDash val="lgDashDot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fade">
                                      <p:cBhvr>
                                        <p:cTn id="29" dur="1000"/>
                                        <p:tgtEl>
                                          <p:spTgt spid="6">
                                            <p:txEl>
                                              <p:pRg st="0" end="0"/>
                                            </p:txEl>
                                          </p:spTgt>
                                        </p:tgtEl>
                                      </p:cBhvr>
                                    </p:animEffect>
                                    <p:anim calcmode="lin" valueType="num">
                                      <p:cBhvr>
                                        <p:cTn id="3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1"/>
          <p:cNvSpPr/>
          <p:nvPr/>
        </p:nvSpPr>
        <p:spPr>
          <a:xfrm>
            <a:off x="837724" y="3557111"/>
            <a:ext cx="12954952" cy="2298144"/>
          </a:xfrm>
          <a:prstGeom prst="rect">
            <a:avLst/>
          </a:prstGeom>
          <a:noFill/>
          <a:ln/>
        </p:spPr>
        <p:txBody>
          <a:bodyPr wrap="square" lIns="0" tIns="0" rIns="0" bIns="0" rtlCol="0" anchor="t"/>
          <a:lstStyle/>
          <a:p>
            <a:pPr marL="0" indent="0" algn="r" rtl="1">
              <a:lnSpc>
                <a:spcPts val="3000"/>
              </a:lnSpc>
              <a:buNone/>
            </a:pPr>
            <a:endParaRPr lang="en-US" sz="1850" dirty="0"/>
          </a:p>
        </p:txBody>
      </p:sp>
      <p:sp>
        <p:nvSpPr>
          <p:cNvPr id="4" name="TextBox 3">
            <a:extLst>
              <a:ext uri="{FF2B5EF4-FFF2-40B4-BE49-F238E27FC236}">
                <a16:creationId xmlns:a16="http://schemas.microsoft.com/office/drawing/2014/main" id="{80E7E693-18DE-BFA0-8764-1B3970EB3813}"/>
              </a:ext>
            </a:extLst>
          </p:cNvPr>
          <p:cNvSpPr txBox="1"/>
          <p:nvPr/>
        </p:nvSpPr>
        <p:spPr>
          <a:xfrm>
            <a:off x="1619025" y="3311966"/>
            <a:ext cx="11736593" cy="4524315"/>
          </a:xfrm>
          <a:prstGeom prst="rect">
            <a:avLst/>
          </a:prstGeom>
          <a:noFill/>
        </p:spPr>
        <p:txBody>
          <a:bodyPr wrap="square" rtlCol="0">
            <a:spAutoFit/>
          </a:bodyPr>
          <a:lstStyle/>
          <a:p>
            <a:r>
              <a:rPr lang="fr-FR" dirty="0"/>
              <a:t> </a:t>
            </a:r>
          </a:p>
          <a:p>
            <a:endParaRPr lang="fr-FR" dirty="0"/>
          </a:p>
          <a:p>
            <a:r>
              <a:rPr lang="ar-MA" sz="2800" dirty="0">
                <a:solidFill>
                  <a:schemeClr val="accent6">
                    <a:lumMod val="50000"/>
                  </a:schemeClr>
                </a:solidFill>
              </a:rPr>
              <a:t>تأثير وسائل التواصل الإجتماعي على الرأي العام كبير جدًا، حيث تمكن من نشر المعلومات بسرعة كبيرة وتأثير على التصورات العامة حول قضايا معينة. يمكن أن تؤدي وسائل التواصل الإجتماعي إلى التحريض والاستقطاب، خاصة إذا كانت المعلومات غير دقيقة أو متحيزة. كما يمكن أن تؤثر على السياسة، حيث يمكن أن تؤثر على قرارات السياسيين وتوجيهاتهم. على سبيل المثال، لعبت وسائل التواصل الإجتماعي دورًا كبيرًا في تنظيم وتعبئة المتظاهرين خلال ثورات الربيع العربي، وساهمت في نشر حملة #</a:t>
            </a:r>
            <a:r>
              <a:rPr lang="fr-FR" sz="2800" dirty="0" err="1">
                <a:solidFill>
                  <a:schemeClr val="accent6">
                    <a:lumMod val="50000"/>
                  </a:schemeClr>
                </a:solidFill>
              </a:rPr>
              <a:t>MeToo</a:t>
            </a:r>
            <a:r>
              <a:rPr lang="fr-FR" sz="2800" dirty="0">
                <a:solidFill>
                  <a:schemeClr val="accent6">
                    <a:lumMod val="50000"/>
                  </a:schemeClr>
                </a:solidFill>
              </a:rPr>
              <a:t>، </a:t>
            </a:r>
            <a:r>
              <a:rPr lang="ar-MA" sz="2800" dirty="0">
                <a:solidFill>
                  <a:schemeClr val="accent6">
                    <a:lumMod val="50000"/>
                  </a:schemeClr>
                </a:solidFill>
              </a:rPr>
              <a:t>التي أثرت على الرأي العام حول قضايا التحرش والاعتداء الجنسي. كما لعبت وسائل التواصل الإجتماعي دورًا كبيرًا في التأثير على الرأي العام خلال انتخابات الرئاسة الأمريكية 2016. بشكل عام، أصبحت وسائل التواصل الإجتماعي أداة قوية في تشكيل الرأي العام وتأثير على السياسة والمجتمع.</a:t>
            </a:r>
            <a:endParaRPr lang="fr-FR" sz="2800" dirty="0">
              <a:solidFill>
                <a:schemeClr val="accent6">
                  <a:lumMod val="50000"/>
                </a:schemeClr>
              </a:solidFill>
            </a:endParaRPr>
          </a:p>
        </p:txBody>
      </p:sp>
      <p:sp>
        <p:nvSpPr>
          <p:cNvPr id="5" name="Oval 4">
            <a:extLst>
              <a:ext uri="{FF2B5EF4-FFF2-40B4-BE49-F238E27FC236}">
                <a16:creationId xmlns:a16="http://schemas.microsoft.com/office/drawing/2014/main" id="{47435E1E-B870-78C1-9588-06A7FDCBC6BC}"/>
              </a:ext>
            </a:extLst>
          </p:cNvPr>
          <p:cNvSpPr/>
          <p:nvPr/>
        </p:nvSpPr>
        <p:spPr>
          <a:xfrm>
            <a:off x="2162288" y="290456"/>
            <a:ext cx="9671124" cy="2664917"/>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accent6">
                  <a:lumMod val="50000"/>
                </a:schemeClr>
              </a:solidFill>
            </a:endParaRPr>
          </a:p>
        </p:txBody>
      </p:sp>
      <p:sp>
        <p:nvSpPr>
          <p:cNvPr id="8" name="TextBox 7">
            <a:extLst>
              <a:ext uri="{FF2B5EF4-FFF2-40B4-BE49-F238E27FC236}">
                <a16:creationId xmlns:a16="http://schemas.microsoft.com/office/drawing/2014/main" id="{E1C86B75-D7DC-AEEB-C7EF-268F3E2440E6}"/>
              </a:ext>
            </a:extLst>
          </p:cNvPr>
          <p:cNvSpPr txBox="1"/>
          <p:nvPr/>
        </p:nvSpPr>
        <p:spPr>
          <a:xfrm>
            <a:off x="3361765" y="606589"/>
            <a:ext cx="7272170" cy="1938992"/>
          </a:xfrm>
          <a:prstGeom prst="rect">
            <a:avLst/>
          </a:prstGeom>
          <a:noFill/>
        </p:spPr>
        <p:txBody>
          <a:bodyPr wrap="square" rtlCol="0">
            <a:spAutoFit/>
          </a:bodyPr>
          <a:lstStyle/>
          <a:p>
            <a:r>
              <a:rPr lang="ar-MA" sz="6000" dirty="0">
                <a:solidFill>
                  <a:schemeClr val="accent6">
                    <a:lumMod val="50000"/>
                  </a:schemeClr>
                </a:solidFill>
              </a:rPr>
              <a:t>5 تاثير وسائل التواصل   الاجتماعي على الراي العام</a:t>
            </a:r>
            <a:endParaRPr lang="fr-FR" sz="6000" dirty="0">
              <a:solidFill>
                <a:schemeClr val="accent6">
                  <a:lumMod val="50000"/>
                </a:schemeClr>
              </a:solidFill>
            </a:endParaRPr>
          </a:p>
        </p:txBody>
      </p:sp>
      <p:sp>
        <p:nvSpPr>
          <p:cNvPr id="10" name="Rectangle: Rounded Corners 9">
            <a:extLst>
              <a:ext uri="{FF2B5EF4-FFF2-40B4-BE49-F238E27FC236}">
                <a16:creationId xmlns:a16="http://schemas.microsoft.com/office/drawing/2014/main" id="{E49D4B4B-88FB-2A2A-65C8-5CE0129077F3}"/>
              </a:ext>
            </a:extLst>
          </p:cNvPr>
          <p:cNvSpPr/>
          <p:nvPr/>
        </p:nvSpPr>
        <p:spPr>
          <a:xfrm>
            <a:off x="1398494" y="3311966"/>
            <a:ext cx="11957124" cy="4769460"/>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circle(in)">
                                      <p:cBhvr>
                                        <p:cTn id="12" dur="20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circle(in)">
                                      <p:cBhvr>
                                        <p:cTn id="22"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476285" y="-436672"/>
            <a:ext cx="7987034" cy="1790161"/>
          </a:xfrm>
          <a:prstGeom prst="rect">
            <a:avLst/>
          </a:prstGeom>
          <a:noFill/>
          <a:ln/>
        </p:spPr>
        <p:txBody>
          <a:bodyPr wrap="square" lIns="0" tIns="0" rIns="0" bIns="0" rtlCol="0" anchor="t"/>
          <a:lstStyle/>
          <a:p>
            <a:pPr marL="0" indent="0" algn="r" rtl="1">
              <a:lnSpc>
                <a:spcPts val="4500"/>
              </a:lnSpc>
              <a:buNone/>
            </a:pPr>
            <a:endParaRPr lang="ar-MA" sz="3600" b="1" dirty="0">
              <a:solidFill>
                <a:srgbClr val="38512F"/>
              </a:solidFill>
              <a:latin typeface="Lora" pitchFamily="34" charset="0"/>
              <a:ea typeface="Lora" pitchFamily="34" charset="-122"/>
              <a:cs typeface="Lora" pitchFamily="34" charset="-120"/>
            </a:endParaRPr>
          </a:p>
          <a:p>
            <a:pPr marL="0" indent="0" algn="r" rtl="1">
              <a:lnSpc>
                <a:spcPts val="4500"/>
              </a:lnSpc>
              <a:buNone/>
            </a:pPr>
            <a:r>
              <a:rPr lang="ar-MA" sz="3600" b="1" dirty="0">
                <a:solidFill>
                  <a:srgbClr val="38512F"/>
                </a:solidFill>
                <a:latin typeface="Lora" pitchFamily="34" charset="0"/>
              </a:rPr>
              <a:t>6 التحديات التي تواجه الاعلام في التاثير على الراي العام</a:t>
            </a:r>
            <a:endParaRPr lang="en-US" sz="3600" dirty="0"/>
          </a:p>
        </p:txBody>
      </p:sp>
      <p:sp>
        <p:nvSpPr>
          <p:cNvPr id="5" name="Text 2"/>
          <p:cNvSpPr/>
          <p:nvPr/>
        </p:nvSpPr>
        <p:spPr>
          <a:xfrm>
            <a:off x="680681" y="3700630"/>
            <a:ext cx="6634520" cy="3925441"/>
          </a:xfrm>
          <a:prstGeom prst="rect">
            <a:avLst/>
          </a:prstGeom>
          <a:noFill/>
          <a:ln/>
        </p:spPr>
        <p:txBody>
          <a:bodyPr wrap="square" lIns="0" tIns="0" rIns="0" bIns="0" rtlCol="0" anchor="t"/>
          <a:lstStyle/>
          <a:p>
            <a:pPr algn="r" rtl="1">
              <a:lnSpc>
                <a:spcPts val="2200"/>
              </a:lnSpc>
              <a:buSzPct val="100000"/>
            </a:pPr>
            <a:endParaRPr lang="en-US" sz="1500" dirty="0"/>
          </a:p>
        </p:txBody>
      </p:sp>
      <p:sp>
        <p:nvSpPr>
          <p:cNvPr id="9" name="TextBox 8">
            <a:extLst>
              <a:ext uri="{FF2B5EF4-FFF2-40B4-BE49-F238E27FC236}">
                <a16:creationId xmlns:a16="http://schemas.microsoft.com/office/drawing/2014/main" id="{00AB4EC8-C2C8-DD92-2111-FE8D930D7BC8}"/>
              </a:ext>
            </a:extLst>
          </p:cNvPr>
          <p:cNvSpPr txBox="1"/>
          <p:nvPr/>
        </p:nvSpPr>
        <p:spPr>
          <a:xfrm>
            <a:off x="476285" y="1538344"/>
            <a:ext cx="8291197" cy="5355312"/>
          </a:xfrm>
          <a:prstGeom prst="rect">
            <a:avLst/>
          </a:prstGeom>
          <a:noFill/>
        </p:spPr>
        <p:txBody>
          <a:bodyPr wrap="square" rtlCol="0">
            <a:spAutoFit/>
          </a:bodyPr>
          <a:lstStyle/>
          <a:p>
            <a:r>
              <a:rPr lang="ar-MA" b="1" dirty="0"/>
              <a:t>1. اختلاف الثقافات والقيم                                                                                                </a:t>
            </a:r>
            <a:br>
              <a:rPr lang="ar-MA" dirty="0"/>
            </a:br>
            <a:r>
              <a:rPr lang="ar-MA" dirty="0"/>
              <a:t>العولمة تنشر أفكارًا موحدة، لكن المجتمعات تختلف في تقاليدها وقيمها، مما يجعل تقبّل هذه الأفكار محدودًا أو مرفوضًا أحيانًا.</a:t>
            </a:r>
          </a:p>
          <a:p>
            <a:r>
              <a:rPr lang="ar-MA" b="1" dirty="0"/>
              <a:t>2. مقاومة الهوية المحلية                                                                                                 </a:t>
            </a:r>
            <a:br>
              <a:rPr lang="ar-MA" dirty="0"/>
            </a:br>
            <a:r>
              <a:rPr lang="ar-MA" dirty="0"/>
              <a:t>الكثير من الشعوب تحاول الحفاظ على هويتها الثقافية واللغوية، فتقاوم التأثيرات الخارجية التي قد تهدد خصوصيتها.</a:t>
            </a:r>
          </a:p>
          <a:p>
            <a:r>
              <a:rPr lang="ar-MA" b="1" dirty="0"/>
              <a:t>3. عدم المساواة في الوصول إلى المعلومات                                                                           </a:t>
            </a:r>
            <a:br>
              <a:rPr lang="ar-MA" dirty="0"/>
            </a:br>
            <a:r>
              <a:rPr lang="ar-MA" dirty="0"/>
              <a:t>ليست كل الفئات لديها نفس الإمكانيات للوصول إلى وسائل الإعلام والتكنولوجيا، مما يخلق فجوة في التأثير على الرأي العام.</a:t>
            </a:r>
          </a:p>
          <a:p>
            <a:r>
              <a:rPr lang="fr-FR" b="1" dirty="0"/>
              <a:t>                                                                                                </a:t>
            </a:r>
            <a:r>
              <a:rPr lang="ar-MA" b="1" dirty="0"/>
              <a:t>4</a:t>
            </a:r>
            <a:r>
              <a:rPr lang="fr-FR" b="1" dirty="0"/>
              <a:t>(</a:t>
            </a:r>
            <a:r>
              <a:rPr lang="ar-MA" b="1" dirty="0"/>
              <a:t>. انتشار الأخبار الزائفة </a:t>
            </a:r>
            <a:r>
              <a:rPr lang="fr-FR" b="1" dirty="0"/>
              <a:t>fake news</a:t>
            </a:r>
            <a:r>
              <a:rPr lang="ar-MA" b="1" dirty="0"/>
              <a:t>(</a:t>
            </a:r>
            <a:br>
              <a:rPr lang="fr-FR" dirty="0"/>
            </a:br>
            <a:r>
              <a:rPr lang="ar-MA" dirty="0"/>
              <a:t>سرعة تداول المعلومات عبر الإنترنت تؤدي أحيانًا إلى انتشار معلومات خاطئة تؤثر سلبًا على تشكيل الرأي العام.</a:t>
            </a:r>
          </a:p>
          <a:p>
            <a:r>
              <a:rPr lang="fr-FR" b="1" dirty="0"/>
              <a:t>                                                                                                                         </a:t>
            </a:r>
            <a:r>
              <a:rPr lang="ar-MA" b="1" dirty="0"/>
              <a:t>تاثير القوى الكبرى</a:t>
            </a:r>
            <a:r>
              <a:rPr lang="fr-FR" b="1" dirty="0"/>
              <a:t>   </a:t>
            </a:r>
            <a:r>
              <a:rPr lang="ar-MA" b="1" dirty="0"/>
              <a:t>5</a:t>
            </a:r>
            <a:r>
              <a:rPr lang="fr-FR" b="1" dirty="0"/>
              <a:t>                  </a:t>
            </a:r>
            <a:br>
              <a:rPr lang="ar-MA" dirty="0"/>
            </a:br>
            <a:r>
              <a:rPr lang="ar-MA" dirty="0"/>
              <a:t>بعض الدول والشركات الكبرى تهيمن على وسائل الإعلام العالمية، مما يجعل الرأي العام يتأثر بوجهات نظر محددة دون غيرها.</a:t>
            </a:r>
          </a:p>
          <a:p>
            <a:r>
              <a:rPr lang="ar-MA" b="1" dirty="0"/>
              <a:t>6. ضعف الثقة في وسائل الإعلام</a:t>
            </a:r>
            <a:r>
              <a:rPr lang="fr-FR" b="1" dirty="0"/>
              <a:t>         </a:t>
            </a:r>
            <a:br>
              <a:rPr lang="ar-MA" dirty="0"/>
            </a:br>
            <a:r>
              <a:rPr lang="ar-MA" dirty="0"/>
              <a:t>مع تزايد الوعي، أصبح الناس يشككون في مصداقية بعض وسائل الإعلام، مما يقلل من تأثيرها.</a:t>
            </a:r>
          </a:p>
          <a:p>
            <a:r>
              <a:rPr lang="ar-MA" b="1" dirty="0"/>
              <a:t>7. الرقابة والقيود الحكومية</a:t>
            </a:r>
            <a:r>
              <a:rPr lang="fr-FR" b="1" dirty="0"/>
              <a:t> </a:t>
            </a:r>
            <a:br>
              <a:rPr lang="ar-MA" dirty="0"/>
            </a:br>
            <a:r>
              <a:rPr lang="ar-MA" dirty="0"/>
              <a:t>في بعض الدول، يتم التحكم في تدفق المعلومات، مما يحد من تأثير العولمة على الرأي العام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10" name="TextBox 9">
            <a:extLst>
              <a:ext uri="{FF2B5EF4-FFF2-40B4-BE49-F238E27FC236}">
                <a16:creationId xmlns:a16="http://schemas.microsoft.com/office/drawing/2014/main" id="{B186735D-DA8D-EF40-EFD2-576CC5CE1A78}"/>
              </a:ext>
            </a:extLst>
          </p:cNvPr>
          <p:cNvSpPr txBox="1"/>
          <p:nvPr/>
        </p:nvSpPr>
        <p:spPr>
          <a:xfrm>
            <a:off x="1078878" y="1069745"/>
            <a:ext cx="7376634" cy="6740307"/>
          </a:xfrm>
          <a:prstGeom prst="rect">
            <a:avLst/>
          </a:prstGeom>
          <a:noFill/>
        </p:spPr>
        <p:txBody>
          <a:bodyPr wrap="square" rtlCol="0">
            <a:spAutoFit/>
          </a:bodyPr>
          <a:lstStyle/>
          <a:p>
            <a:endParaRPr lang="fr-FR" dirty="0"/>
          </a:p>
          <a:p>
            <a:endParaRPr lang="fr-FR" dirty="0"/>
          </a:p>
          <a:p>
            <a:r>
              <a:rPr lang="ar-MA" b="1" dirty="0"/>
              <a:t>تأثير الإعلام على الرأي العام يمكن ملاحظته في العديد من الأمثلة الواقعية. إليك بعض الأمثلة:</a:t>
            </a:r>
          </a:p>
          <a:p>
            <a:pPr algn="r" rtl="1"/>
            <a:endParaRPr lang="ar-MA" dirty="0"/>
          </a:p>
          <a:p>
            <a:pPr algn="r" rtl="1"/>
            <a:r>
              <a:rPr lang="ar-MA" b="1" dirty="0"/>
              <a:t>*1. حرب الخليج عام 1991*</a:t>
            </a:r>
            <a:r>
              <a:rPr lang="fr-FR" b="1" dirty="0"/>
              <a:t>  </a:t>
            </a:r>
            <a:endParaRPr lang="ar-MA" b="1" dirty="0"/>
          </a:p>
          <a:p>
            <a:r>
              <a:rPr lang="ar-MA" b="1" dirty="0"/>
              <a:t>عرضت وسائل الإعلام الأمريكية صورًا للعراقيين على أنهم "أعداء" و"إرهابيين"، مما ساهم في تعزيز الدعم الشعبي للحرب. هذا التأثير الإعلامي ساعد في تبرير التدخل العسكري في العراق.</a:t>
            </a:r>
          </a:p>
          <a:p>
            <a:endParaRPr lang="ar-MA" dirty="0"/>
          </a:p>
          <a:p>
            <a:pPr algn="r" rtl="1"/>
            <a:r>
              <a:rPr lang="ar-MA" b="1" dirty="0"/>
              <a:t>*2. قضية فلسطين*</a:t>
            </a:r>
          </a:p>
          <a:p>
            <a:r>
              <a:rPr lang="ar-MA" b="1" dirty="0"/>
              <a:t>تعرضت وسائل الإعلام الإسرائيلية والأمريكية لصور الفلسطينيين على أنهم "إرهابيين" و"متطرفين"، مما ساهم في تعزيز الدعم الشعبي للسياسات الإسرائيلية ضد الفلسطينيين. هذا التأثير الإعلامي أثر على التصورات العامة حول القضية الفلسطينية.</a:t>
            </a:r>
          </a:p>
          <a:p>
            <a:endParaRPr lang="ar-MA" dirty="0"/>
          </a:p>
          <a:p>
            <a:r>
              <a:rPr lang="ar-MA" b="1" dirty="0"/>
              <a:t>*3. ثورة تونس عام 2011*</a:t>
            </a:r>
          </a:p>
          <a:p>
            <a:r>
              <a:rPr lang="ar-MA" b="1" dirty="0"/>
              <a:t>لعبت وسائل الإعلام دورًا كبيرًا في تغطية الثورة التونسية، حيث عرضت صورًا للمتظاهرين على أنهم "ثوار" و"مناضلون"، مما ساهم في تعزيز الدعم الشعبي للثورة.</a:t>
            </a:r>
          </a:p>
          <a:p>
            <a:endParaRPr lang="ar-MA" dirty="0"/>
          </a:p>
          <a:p>
            <a:r>
              <a:rPr lang="ar-MA" b="1" dirty="0"/>
              <a:t>*4. فيروس كورونا عام 2020*</a:t>
            </a:r>
          </a:p>
          <a:p>
            <a:r>
              <a:rPr lang="ar-MA" b="1" dirty="0"/>
              <a:t>عرضت وسائل الإعلام صورًا للآسيويين على أنهم "حاملين للفيروس"، مما ساهم في تعزيز التمييز ضد الآسيويين في العديد من الدول. هذا التأثير الإعلامي أثر على التصورات العامة حول الفيروس والآسيويين.</a:t>
            </a:r>
          </a:p>
          <a:p>
            <a:endParaRPr lang="ar-MA" dirty="0"/>
          </a:p>
          <a:p>
            <a:r>
              <a:rPr lang="ar-MA" dirty="0"/>
              <a:t>*5. الحرب الأهلية السورية*</a:t>
            </a:r>
          </a:p>
          <a:p>
            <a:r>
              <a:rPr lang="ar-MA" b="1" dirty="0"/>
              <a:t>تعرضت وسائل الإعلام صورًا للمعارضين</a:t>
            </a:r>
            <a:r>
              <a:rPr lang="fr-FR" b="1" dirty="0"/>
              <a:t> </a:t>
            </a:r>
          </a:p>
        </p:txBody>
      </p:sp>
      <p:sp>
        <p:nvSpPr>
          <p:cNvPr id="11" name="TextBox 10">
            <a:extLst>
              <a:ext uri="{FF2B5EF4-FFF2-40B4-BE49-F238E27FC236}">
                <a16:creationId xmlns:a16="http://schemas.microsoft.com/office/drawing/2014/main" id="{E2EDB34C-5351-8CF9-9963-E796B0306491}"/>
              </a:ext>
            </a:extLst>
          </p:cNvPr>
          <p:cNvSpPr txBox="1"/>
          <p:nvPr/>
        </p:nvSpPr>
        <p:spPr>
          <a:xfrm>
            <a:off x="1527586" y="559398"/>
            <a:ext cx="6101939" cy="646331"/>
          </a:xfrm>
          <a:prstGeom prst="rect">
            <a:avLst/>
          </a:prstGeom>
          <a:noFill/>
        </p:spPr>
        <p:txBody>
          <a:bodyPr wrap="square" rtlCol="0">
            <a:spAutoFit/>
          </a:bodyPr>
          <a:lstStyle/>
          <a:p>
            <a:r>
              <a:rPr lang="fr-FR" u="sng" dirty="0"/>
              <a:t> </a:t>
            </a:r>
            <a:r>
              <a:rPr lang="ar-MA" sz="3600" u="sng" dirty="0">
                <a:solidFill>
                  <a:srgbClr val="00B0F0"/>
                </a:solidFill>
              </a:rPr>
              <a:t>امثلة على تاثير الاعلام على الراي العام</a:t>
            </a:r>
            <a:endParaRPr lang="fr-FR" u="sng" dirty="0">
              <a:solidFill>
                <a:srgbClr val="00B0F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B2FEC1-9F44-20F4-AB3A-61968223CAA5}"/>
              </a:ext>
            </a:extLst>
          </p:cNvPr>
          <p:cNvSpPr txBox="1"/>
          <p:nvPr/>
        </p:nvSpPr>
        <p:spPr>
          <a:xfrm>
            <a:off x="9154759" y="699247"/>
            <a:ext cx="3377900" cy="1200329"/>
          </a:xfrm>
          <a:prstGeom prst="rect">
            <a:avLst/>
          </a:prstGeom>
          <a:noFill/>
        </p:spPr>
        <p:txBody>
          <a:bodyPr wrap="square" rtlCol="0">
            <a:spAutoFit/>
          </a:bodyPr>
          <a:lstStyle/>
          <a:p>
            <a:r>
              <a:rPr lang="ar-MA" sz="7200" b="1" u="sng" dirty="0">
                <a:solidFill>
                  <a:schemeClr val="accent6">
                    <a:lumMod val="50000"/>
                  </a:schemeClr>
                </a:solidFill>
                <a:effectLst>
                  <a:outerShdw blurRad="38100" dist="38100" dir="2700000" algn="tl">
                    <a:srgbClr val="000000">
                      <a:alpha val="43137"/>
                    </a:srgbClr>
                  </a:outerShdw>
                </a:effectLst>
              </a:rPr>
              <a:t>خاتمة</a:t>
            </a:r>
            <a:endParaRPr lang="fr-FR" sz="7200" b="1" u="sng" dirty="0">
              <a:solidFill>
                <a:schemeClr val="accent6">
                  <a:lumMod val="50000"/>
                </a:schemeClr>
              </a:solidFill>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815ADA5A-5499-41DE-D6F0-6DCA88E86BCD}"/>
              </a:ext>
            </a:extLst>
          </p:cNvPr>
          <p:cNvSpPr txBox="1"/>
          <p:nvPr/>
        </p:nvSpPr>
        <p:spPr>
          <a:xfrm>
            <a:off x="946673" y="2635624"/>
            <a:ext cx="12866146" cy="4401205"/>
          </a:xfrm>
          <a:prstGeom prst="rect">
            <a:avLst/>
          </a:prstGeom>
          <a:noFill/>
        </p:spPr>
        <p:txBody>
          <a:bodyPr wrap="square" rtlCol="0">
            <a:spAutoFit/>
          </a:bodyPr>
          <a:lstStyle/>
          <a:p>
            <a:r>
              <a:rPr lang="ar-MA" sz="2800" dirty="0"/>
              <a:t>يعد الرأي العام ظاهرة قديمة عاصرت المجتمعات الإنسانية منذ نشأتها، وقد حظي هذا المفهوم بإهتمام دراسة وقياس الرأي العام أو استطلاعه أو استفتائه، لأجل الوقوف على اتجاهاته إزاء قضية ما يدور حولها الجدل والنقاش وذات صلة بمصالح المواطنين، مما يساعد الحكومات على التعرف على التعرف على الدوافع الكامنة وراء الآراء والتعرف على شدة الرأي وعمقه إزاء القضايا والأحداث والأشخاص، إذ يعد قياس الرأي العام أحد القنوات المهمة في استشراف الرؤى الجماعية حيال قضايا وطنية أو مواقف جماعية أو مسائل مستجدة، كما أنه يعتبر أحدث قنوات الاتصال المباشر بين الحكومات والشعوب يسمح للدولة والمنظمات المختلفة في استشراف رأي عام يُمكنها من اتخاذ قرار سواء لتلبية حاجة مجتمعاتها، أو التعامل مع المشكلات المستجدة أو تصحيح رؤيته حيال القضايا التي يستهدفها هذا القياس وأن تحشد قوته وتركزها لتتجه اتجاها ًمساعدا للدولة والمنظمات المختلفة فيها وتوجه الرأي العام توجها لخطط التنمية لسياسية والاقتصادية والاجتماعية، وهو ما يتماشى مع الاتجاهات الحديثة في التأثير على الرأي العام.</a:t>
            </a:r>
            <a:endParaRPr lang="fr-FR" sz="2800" dirty="0"/>
          </a:p>
        </p:txBody>
      </p:sp>
      <p:sp>
        <p:nvSpPr>
          <p:cNvPr id="3" name="Rectangle: Rounded Corners 2">
            <a:extLst>
              <a:ext uri="{FF2B5EF4-FFF2-40B4-BE49-F238E27FC236}">
                <a16:creationId xmlns:a16="http://schemas.microsoft.com/office/drawing/2014/main" id="{57967910-45E2-BD31-D6D4-5866F6D06411}"/>
              </a:ext>
            </a:extLst>
          </p:cNvPr>
          <p:cNvSpPr/>
          <p:nvPr/>
        </p:nvSpPr>
        <p:spPr>
          <a:xfrm>
            <a:off x="215153" y="2302136"/>
            <a:ext cx="13726758" cy="5228217"/>
          </a:xfrm>
          <a:prstGeom prst="roundRect">
            <a:avLst/>
          </a:prstGeom>
          <a:noFill/>
          <a:ln w="28575">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1000"/>
                                        <p:tgtEl>
                                          <p:spTgt spid="5">
                                            <p:txEl>
                                              <p:pRg st="0" end="0"/>
                                            </p:txEl>
                                          </p:spTgt>
                                        </p:tgtEl>
                                      </p:cBhvr>
                                    </p:animEffect>
                                    <p:anim calcmode="lin" valueType="num">
                                      <p:cBhvr>
                                        <p:cTn id="1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quot;William Morris Thistle Damask, Cobalt Blue and White &quot; Art Print by ...">
            <a:extLst>
              <a:ext uri="{FF2B5EF4-FFF2-40B4-BE49-F238E27FC236}">
                <a16:creationId xmlns:a16="http://schemas.microsoft.com/office/drawing/2014/main" id="{E240D5B0-E38E-A26C-2316-950B30655D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0"/>
            <a:ext cx="6172200" cy="8229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456A930-1AB1-286A-40E7-18B30F88B539}"/>
              </a:ext>
            </a:extLst>
          </p:cNvPr>
          <p:cNvSpPr txBox="1"/>
          <p:nvPr/>
        </p:nvSpPr>
        <p:spPr>
          <a:xfrm>
            <a:off x="623944" y="311972"/>
            <a:ext cx="6927924" cy="6217087"/>
          </a:xfrm>
          <a:prstGeom prst="rect">
            <a:avLst/>
          </a:prstGeom>
          <a:noFill/>
        </p:spPr>
        <p:txBody>
          <a:bodyPr wrap="square" rtlCol="0">
            <a:spAutoFit/>
          </a:bodyPr>
          <a:lstStyle/>
          <a:p>
            <a:r>
              <a:rPr lang="ar-MA" sz="16600" dirty="0"/>
              <a:t>شكر</a:t>
            </a:r>
            <a:r>
              <a:rPr lang="ar-MA" sz="11500" dirty="0"/>
              <a:t> </a:t>
            </a:r>
            <a:r>
              <a:rPr lang="ar-MA" sz="19900" dirty="0"/>
              <a:t>على</a:t>
            </a:r>
            <a:r>
              <a:rPr lang="ar-MA" sz="11500" dirty="0"/>
              <a:t> </a:t>
            </a:r>
            <a:r>
              <a:rPr lang="ar-MA" sz="19900" dirty="0"/>
              <a:t>انتباهكم </a:t>
            </a:r>
            <a:endParaRPr lang="fr-FR" sz="11500" dirty="0"/>
          </a:p>
        </p:txBody>
      </p:sp>
    </p:spTree>
    <p:extLst>
      <p:ext uri="{BB962C8B-B14F-4D97-AF65-F5344CB8AC3E}">
        <p14:creationId xmlns:p14="http://schemas.microsoft.com/office/powerpoint/2010/main" val="349315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circle(in)">
                                      <p:cBhvr>
                                        <p:cTn id="12"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TotalTime>
  <Words>1015</Words>
  <Application>Microsoft Office PowerPoint</Application>
  <PresentationFormat>Personnalisé</PresentationFormat>
  <Paragraphs>75</Paragraphs>
  <Slides>14</Slides>
  <Notes>13</Notes>
  <HiddenSlides>0</HiddenSlides>
  <MMClips>3</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Source Sans 3</vt:lpstr>
      <vt:lpstr>Calibri</vt:lpstr>
      <vt:lpstr>Arial</vt:lpstr>
      <vt:lpstr>Lora</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
  <cp:lastModifiedBy>hp</cp:lastModifiedBy>
  <cp:revision>10</cp:revision>
  <dcterms:created xsi:type="dcterms:W3CDTF">2026-04-12T15:36:30Z</dcterms:created>
  <dcterms:modified xsi:type="dcterms:W3CDTF">2026-04-14T11:25:22Z</dcterms:modified>
</cp:coreProperties>
</file>