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2"/>
  </p:notesMasterIdLst>
  <p:sldIdLst>
    <p:sldId id="277" r:id="rId2"/>
    <p:sldId id="278" r:id="rId3"/>
    <p:sldId id="279" r:id="rId4"/>
    <p:sldId id="280" r:id="rId5"/>
    <p:sldId id="281" r:id="rId6"/>
    <p:sldId id="256" r:id="rId7"/>
    <p:sldId id="257" r:id="rId8"/>
    <p:sldId id="273" r:id="rId9"/>
    <p:sldId id="272" r:id="rId10"/>
    <p:sldId id="274" r:id="rId11"/>
    <p:sldId id="271" r:id="rId12"/>
    <p:sldId id="260" r:id="rId13"/>
    <p:sldId id="261" r:id="rId14"/>
    <p:sldId id="259" r:id="rId15"/>
    <p:sldId id="262" r:id="rId16"/>
    <p:sldId id="263" r:id="rId17"/>
    <p:sldId id="267" r:id="rId18"/>
    <p:sldId id="268" r:id="rId19"/>
    <p:sldId id="275" r:id="rId20"/>
    <p:sldId id="276" r:id="rId21"/>
  </p:sldIdLst>
  <p:sldSz cx="12192000" cy="6858000"/>
  <p:notesSz cx="6858000" cy="9144000"/>
  <p:defaultTextStyle>
    <a:defPPr>
      <a:defRPr lang="ar-M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A5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MA"/>
          </a:p>
        </p:txBody>
      </p:sp>
      <p:sp>
        <p:nvSpPr>
          <p:cNvPr id="3" name="Espace réservé de la date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FBBC039E-4F5F-42C3-85C5-C4A262081AFD}" type="datetimeFigureOut">
              <a:rPr lang="ar-MA" smtClean="0"/>
              <a:t>01-09-1442</a:t>
            </a:fld>
            <a:endParaRPr lang="ar-M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MA"/>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MA"/>
          </a:p>
        </p:txBody>
      </p:sp>
      <p:sp>
        <p:nvSpPr>
          <p:cNvPr id="6" name="Espace réservé du pied de page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MA"/>
          </a:p>
        </p:txBody>
      </p:sp>
      <p:sp>
        <p:nvSpPr>
          <p:cNvPr id="7" name="Espace réservé du numéro de diapositive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4AC0BA97-C9D4-4005-8D82-592DC9573DC2}" type="slidenum">
              <a:rPr lang="ar-MA" smtClean="0"/>
              <a:t>‹N°›</a:t>
            </a:fld>
            <a:endParaRPr lang="ar-MA"/>
          </a:p>
        </p:txBody>
      </p:sp>
    </p:spTree>
    <p:extLst>
      <p:ext uri="{BB962C8B-B14F-4D97-AF65-F5344CB8AC3E}">
        <p14:creationId xmlns:p14="http://schemas.microsoft.com/office/powerpoint/2010/main" val="384726651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ar-MA" dirty="0"/>
          </a:p>
        </p:txBody>
      </p:sp>
      <p:sp>
        <p:nvSpPr>
          <p:cNvPr id="4" name="Espace réservé du numéro de diapositive 3"/>
          <p:cNvSpPr>
            <a:spLocks noGrp="1"/>
          </p:cNvSpPr>
          <p:nvPr>
            <p:ph type="sldNum" sz="quarter" idx="10"/>
          </p:nvPr>
        </p:nvSpPr>
        <p:spPr/>
        <p:txBody>
          <a:bodyPr/>
          <a:lstStyle/>
          <a:p>
            <a:fld id="{4AC0BA97-C9D4-4005-8D82-592DC9573DC2}" type="slidenum">
              <a:rPr lang="ar-MA" smtClean="0"/>
              <a:t>7</a:t>
            </a:fld>
            <a:endParaRPr lang="ar-MA"/>
          </a:p>
        </p:txBody>
      </p:sp>
    </p:spTree>
    <p:extLst>
      <p:ext uri="{BB962C8B-B14F-4D97-AF65-F5344CB8AC3E}">
        <p14:creationId xmlns:p14="http://schemas.microsoft.com/office/powerpoint/2010/main" val="2426217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ar-MA"/>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ar-MA"/>
          </a:p>
        </p:txBody>
      </p:sp>
      <p:sp>
        <p:nvSpPr>
          <p:cNvPr id="4" name="Espace réservé de la date 3"/>
          <p:cNvSpPr>
            <a:spLocks noGrp="1"/>
          </p:cNvSpPr>
          <p:nvPr>
            <p:ph type="dt" sz="half" idx="10"/>
          </p:nvPr>
        </p:nvSpPr>
        <p:spPr/>
        <p:txBody>
          <a:bodyPr/>
          <a:lstStyle/>
          <a:p>
            <a:fld id="{A7A23167-C6D6-4D0C-AD95-56D60A9D297D}" type="datetimeFigureOut">
              <a:rPr lang="ar-MA" smtClean="0"/>
              <a:t>01-09-1442</a:t>
            </a:fld>
            <a:endParaRPr lang="ar-MA"/>
          </a:p>
        </p:txBody>
      </p:sp>
      <p:sp>
        <p:nvSpPr>
          <p:cNvPr id="5" name="Espace réservé du pied de page 4"/>
          <p:cNvSpPr>
            <a:spLocks noGrp="1"/>
          </p:cNvSpPr>
          <p:nvPr>
            <p:ph type="ftr" sz="quarter" idx="11"/>
          </p:nvPr>
        </p:nvSpPr>
        <p:spPr/>
        <p:txBody>
          <a:bodyPr/>
          <a:lstStyle/>
          <a:p>
            <a:endParaRPr lang="ar-MA"/>
          </a:p>
        </p:txBody>
      </p:sp>
      <p:sp>
        <p:nvSpPr>
          <p:cNvPr id="6" name="Espace réservé du numéro de diapositive 5"/>
          <p:cNvSpPr>
            <a:spLocks noGrp="1"/>
          </p:cNvSpPr>
          <p:nvPr>
            <p:ph type="sldNum" sz="quarter" idx="12"/>
          </p:nvPr>
        </p:nvSpPr>
        <p:spPr/>
        <p:txBody>
          <a:bodyPr/>
          <a:lstStyle/>
          <a:p>
            <a:fld id="{649315D9-6F43-4881-84E3-57BC930AF6F4}" type="slidenum">
              <a:rPr lang="ar-MA" smtClean="0"/>
              <a:t>‹N°›</a:t>
            </a:fld>
            <a:endParaRPr lang="ar-MA"/>
          </a:p>
        </p:txBody>
      </p:sp>
    </p:spTree>
    <p:extLst>
      <p:ext uri="{BB962C8B-B14F-4D97-AF65-F5344CB8AC3E}">
        <p14:creationId xmlns:p14="http://schemas.microsoft.com/office/powerpoint/2010/main" val="2952796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ar-MA"/>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MA"/>
          </a:p>
        </p:txBody>
      </p:sp>
      <p:sp>
        <p:nvSpPr>
          <p:cNvPr id="4" name="Espace réservé de la date 3"/>
          <p:cNvSpPr>
            <a:spLocks noGrp="1"/>
          </p:cNvSpPr>
          <p:nvPr>
            <p:ph type="dt" sz="half" idx="10"/>
          </p:nvPr>
        </p:nvSpPr>
        <p:spPr/>
        <p:txBody>
          <a:bodyPr/>
          <a:lstStyle/>
          <a:p>
            <a:fld id="{A7A23167-C6D6-4D0C-AD95-56D60A9D297D}" type="datetimeFigureOut">
              <a:rPr lang="ar-MA" smtClean="0"/>
              <a:t>01-09-1442</a:t>
            </a:fld>
            <a:endParaRPr lang="ar-MA"/>
          </a:p>
        </p:txBody>
      </p:sp>
      <p:sp>
        <p:nvSpPr>
          <p:cNvPr id="5" name="Espace réservé du pied de page 4"/>
          <p:cNvSpPr>
            <a:spLocks noGrp="1"/>
          </p:cNvSpPr>
          <p:nvPr>
            <p:ph type="ftr" sz="quarter" idx="11"/>
          </p:nvPr>
        </p:nvSpPr>
        <p:spPr/>
        <p:txBody>
          <a:bodyPr/>
          <a:lstStyle/>
          <a:p>
            <a:endParaRPr lang="ar-MA"/>
          </a:p>
        </p:txBody>
      </p:sp>
      <p:sp>
        <p:nvSpPr>
          <p:cNvPr id="6" name="Espace réservé du numéro de diapositive 5"/>
          <p:cNvSpPr>
            <a:spLocks noGrp="1"/>
          </p:cNvSpPr>
          <p:nvPr>
            <p:ph type="sldNum" sz="quarter" idx="12"/>
          </p:nvPr>
        </p:nvSpPr>
        <p:spPr/>
        <p:txBody>
          <a:bodyPr/>
          <a:lstStyle/>
          <a:p>
            <a:fld id="{649315D9-6F43-4881-84E3-57BC930AF6F4}" type="slidenum">
              <a:rPr lang="ar-MA" smtClean="0"/>
              <a:t>‹N°›</a:t>
            </a:fld>
            <a:endParaRPr lang="ar-MA"/>
          </a:p>
        </p:txBody>
      </p:sp>
    </p:spTree>
    <p:extLst>
      <p:ext uri="{BB962C8B-B14F-4D97-AF65-F5344CB8AC3E}">
        <p14:creationId xmlns:p14="http://schemas.microsoft.com/office/powerpoint/2010/main" val="1609011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ar-MA"/>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A7A23167-C6D6-4D0C-AD95-56D60A9D297D}" type="datetimeFigureOut">
              <a:rPr lang="ar-MA" smtClean="0"/>
              <a:t>01-09-1442</a:t>
            </a:fld>
            <a:endParaRPr lang="ar-MA"/>
          </a:p>
        </p:txBody>
      </p:sp>
      <p:sp>
        <p:nvSpPr>
          <p:cNvPr id="5" name="Espace réservé du pied de page 4"/>
          <p:cNvSpPr>
            <a:spLocks noGrp="1"/>
          </p:cNvSpPr>
          <p:nvPr>
            <p:ph type="ftr" sz="quarter" idx="11"/>
          </p:nvPr>
        </p:nvSpPr>
        <p:spPr/>
        <p:txBody>
          <a:bodyPr/>
          <a:lstStyle/>
          <a:p>
            <a:endParaRPr lang="ar-MA"/>
          </a:p>
        </p:txBody>
      </p:sp>
      <p:sp>
        <p:nvSpPr>
          <p:cNvPr id="6" name="Espace réservé du numéro de diapositive 5"/>
          <p:cNvSpPr>
            <a:spLocks noGrp="1"/>
          </p:cNvSpPr>
          <p:nvPr>
            <p:ph type="sldNum" sz="quarter" idx="12"/>
          </p:nvPr>
        </p:nvSpPr>
        <p:spPr/>
        <p:txBody>
          <a:bodyPr/>
          <a:lstStyle/>
          <a:p>
            <a:fld id="{649315D9-6F43-4881-84E3-57BC930AF6F4}" type="slidenum">
              <a:rPr lang="ar-MA" smtClean="0"/>
              <a:t>‹N°›</a:t>
            </a:fld>
            <a:endParaRPr lang="ar-MA"/>
          </a:p>
        </p:txBody>
      </p:sp>
    </p:spTree>
    <p:extLst>
      <p:ext uri="{BB962C8B-B14F-4D97-AF65-F5344CB8AC3E}">
        <p14:creationId xmlns:p14="http://schemas.microsoft.com/office/powerpoint/2010/main" val="2893499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ar-MA"/>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MA"/>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MA"/>
          </a:p>
        </p:txBody>
      </p:sp>
      <p:sp>
        <p:nvSpPr>
          <p:cNvPr id="5" name="Espace réservé de la date 4"/>
          <p:cNvSpPr>
            <a:spLocks noGrp="1"/>
          </p:cNvSpPr>
          <p:nvPr>
            <p:ph type="dt" sz="half" idx="10"/>
          </p:nvPr>
        </p:nvSpPr>
        <p:spPr/>
        <p:txBody>
          <a:bodyPr/>
          <a:lstStyle/>
          <a:p>
            <a:fld id="{A7A23167-C6D6-4D0C-AD95-56D60A9D297D}" type="datetimeFigureOut">
              <a:rPr lang="ar-MA" smtClean="0"/>
              <a:t>01-09-1442</a:t>
            </a:fld>
            <a:endParaRPr lang="ar-MA"/>
          </a:p>
        </p:txBody>
      </p:sp>
      <p:sp>
        <p:nvSpPr>
          <p:cNvPr id="6" name="Espace réservé du pied de page 5"/>
          <p:cNvSpPr>
            <a:spLocks noGrp="1"/>
          </p:cNvSpPr>
          <p:nvPr>
            <p:ph type="ftr" sz="quarter" idx="11"/>
          </p:nvPr>
        </p:nvSpPr>
        <p:spPr/>
        <p:txBody>
          <a:bodyPr/>
          <a:lstStyle/>
          <a:p>
            <a:endParaRPr lang="ar-MA"/>
          </a:p>
        </p:txBody>
      </p:sp>
      <p:sp>
        <p:nvSpPr>
          <p:cNvPr id="7" name="Espace réservé du numéro de diapositive 6"/>
          <p:cNvSpPr>
            <a:spLocks noGrp="1"/>
          </p:cNvSpPr>
          <p:nvPr>
            <p:ph type="sldNum" sz="quarter" idx="12"/>
          </p:nvPr>
        </p:nvSpPr>
        <p:spPr/>
        <p:txBody>
          <a:bodyPr/>
          <a:lstStyle/>
          <a:p>
            <a:fld id="{649315D9-6F43-4881-84E3-57BC930AF6F4}" type="slidenum">
              <a:rPr lang="ar-MA" smtClean="0"/>
              <a:t>‹N°›</a:t>
            </a:fld>
            <a:endParaRPr lang="ar-MA"/>
          </a:p>
        </p:txBody>
      </p:sp>
    </p:spTree>
    <p:extLst>
      <p:ext uri="{BB962C8B-B14F-4D97-AF65-F5344CB8AC3E}">
        <p14:creationId xmlns:p14="http://schemas.microsoft.com/office/powerpoint/2010/main" val="2050413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endParaRPr lang="ar-MA"/>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MA"/>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MA"/>
          </a:p>
        </p:txBody>
      </p:sp>
      <p:sp>
        <p:nvSpPr>
          <p:cNvPr id="7" name="Espace réservé de la date 6"/>
          <p:cNvSpPr>
            <a:spLocks noGrp="1"/>
          </p:cNvSpPr>
          <p:nvPr>
            <p:ph type="dt" sz="half" idx="10"/>
          </p:nvPr>
        </p:nvSpPr>
        <p:spPr/>
        <p:txBody>
          <a:bodyPr/>
          <a:lstStyle/>
          <a:p>
            <a:fld id="{A7A23167-C6D6-4D0C-AD95-56D60A9D297D}" type="datetimeFigureOut">
              <a:rPr lang="ar-MA" smtClean="0"/>
              <a:t>01-09-1442</a:t>
            </a:fld>
            <a:endParaRPr lang="ar-MA"/>
          </a:p>
        </p:txBody>
      </p:sp>
      <p:sp>
        <p:nvSpPr>
          <p:cNvPr id="8" name="Espace réservé du pied de page 7"/>
          <p:cNvSpPr>
            <a:spLocks noGrp="1"/>
          </p:cNvSpPr>
          <p:nvPr>
            <p:ph type="ftr" sz="quarter" idx="11"/>
          </p:nvPr>
        </p:nvSpPr>
        <p:spPr/>
        <p:txBody>
          <a:bodyPr/>
          <a:lstStyle/>
          <a:p>
            <a:endParaRPr lang="ar-MA"/>
          </a:p>
        </p:txBody>
      </p:sp>
      <p:sp>
        <p:nvSpPr>
          <p:cNvPr id="9" name="Espace réservé du numéro de diapositive 8"/>
          <p:cNvSpPr>
            <a:spLocks noGrp="1"/>
          </p:cNvSpPr>
          <p:nvPr>
            <p:ph type="sldNum" sz="quarter" idx="12"/>
          </p:nvPr>
        </p:nvSpPr>
        <p:spPr/>
        <p:txBody>
          <a:bodyPr/>
          <a:lstStyle/>
          <a:p>
            <a:fld id="{649315D9-6F43-4881-84E3-57BC930AF6F4}" type="slidenum">
              <a:rPr lang="ar-MA" smtClean="0"/>
              <a:t>‹N°›</a:t>
            </a:fld>
            <a:endParaRPr lang="ar-MA"/>
          </a:p>
        </p:txBody>
      </p:sp>
    </p:spTree>
    <p:extLst>
      <p:ext uri="{BB962C8B-B14F-4D97-AF65-F5344CB8AC3E}">
        <p14:creationId xmlns:p14="http://schemas.microsoft.com/office/powerpoint/2010/main" val="624022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ar-MA"/>
          </a:p>
        </p:txBody>
      </p:sp>
      <p:sp>
        <p:nvSpPr>
          <p:cNvPr id="3" name="Espace réservé de la date 2"/>
          <p:cNvSpPr>
            <a:spLocks noGrp="1"/>
          </p:cNvSpPr>
          <p:nvPr>
            <p:ph type="dt" sz="half" idx="10"/>
          </p:nvPr>
        </p:nvSpPr>
        <p:spPr/>
        <p:txBody>
          <a:bodyPr/>
          <a:lstStyle/>
          <a:p>
            <a:fld id="{A7A23167-C6D6-4D0C-AD95-56D60A9D297D}" type="datetimeFigureOut">
              <a:rPr lang="ar-MA" smtClean="0"/>
              <a:t>01-09-1442</a:t>
            </a:fld>
            <a:endParaRPr lang="ar-MA"/>
          </a:p>
        </p:txBody>
      </p:sp>
      <p:sp>
        <p:nvSpPr>
          <p:cNvPr id="4" name="Espace réservé du pied de page 3"/>
          <p:cNvSpPr>
            <a:spLocks noGrp="1"/>
          </p:cNvSpPr>
          <p:nvPr>
            <p:ph type="ftr" sz="quarter" idx="11"/>
          </p:nvPr>
        </p:nvSpPr>
        <p:spPr/>
        <p:txBody>
          <a:bodyPr/>
          <a:lstStyle/>
          <a:p>
            <a:endParaRPr lang="ar-MA"/>
          </a:p>
        </p:txBody>
      </p:sp>
      <p:sp>
        <p:nvSpPr>
          <p:cNvPr id="5" name="Espace réservé du numéro de diapositive 4"/>
          <p:cNvSpPr>
            <a:spLocks noGrp="1"/>
          </p:cNvSpPr>
          <p:nvPr>
            <p:ph type="sldNum" sz="quarter" idx="12"/>
          </p:nvPr>
        </p:nvSpPr>
        <p:spPr/>
        <p:txBody>
          <a:bodyPr/>
          <a:lstStyle/>
          <a:p>
            <a:fld id="{649315D9-6F43-4881-84E3-57BC930AF6F4}" type="slidenum">
              <a:rPr lang="ar-MA" smtClean="0"/>
              <a:t>‹N°›</a:t>
            </a:fld>
            <a:endParaRPr lang="ar-MA"/>
          </a:p>
        </p:txBody>
      </p:sp>
    </p:spTree>
    <p:extLst>
      <p:ext uri="{BB962C8B-B14F-4D97-AF65-F5344CB8AC3E}">
        <p14:creationId xmlns:p14="http://schemas.microsoft.com/office/powerpoint/2010/main" val="3976913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7A23167-C6D6-4D0C-AD95-56D60A9D297D}" type="datetimeFigureOut">
              <a:rPr lang="ar-MA" smtClean="0"/>
              <a:t>01-09-1442</a:t>
            </a:fld>
            <a:endParaRPr lang="ar-MA"/>
          </a:p>
        </p:txBody>
      </p:sp>
      <p:sp>
        <p:nvSpPr>
          <p:cNvPr id="3" name="Espace réservé du pied de page 2"/>
          <p:cNvSpPr>
            <a:spLocks noGrp="1"/>
          </p:cNvSpPr>
          <p:nvPr>
            <p:ph type="ftr" sz="quarter" idx="11"/>
          </p:nvPr>
        </p:nvSpPr>
        <p:spPr/>
        <p:txBody>
          <a:bodyPr/>
          <a:lstStyle/>
          <a:p>
            <a:endParaRPr lang="ar-MA"/>
          </a:p>
        </p:txBody>
      </p:sp>
      <p:sp>
        <p:nvSpPr>
          <p:cNvPr id="4" name="Espace réservé du numéro de diapositive 3"/>
          <p:cNvSpPr>
            <a:spLocks noGrp="1"/>
          </p:cNvSpPr>
          <p:nvPr>
            <p:ph type="sldNum" sz="quarter" idx="12"/>
          </p:nvPr>
        </p:nvSpPr>
        <p:spPr/>
        <p:txBody>
          <a:bodyPr/>
          <a:lstStyle/>
          <a:p>
            <a:fld id="{649315D9-6F43-4881-84E3-57BC930AF6F4}" type="slidenum">
              <a:rPr lang="ar-MA" smtClean="0"/>
              <a:t>‹N°›</a:t>
            </a:fld>
            <a:endParaRPr lang="ar-MA"/>
          </a:p>
        </p:txBody>
      </p:sp>
    </p:spTree>
    <p:extLst>
      <p:ext uri="{BB962C8B-B14F-4D97-AF65-F5344CB8AC3E}">
        <p14:creationId xmlns:p14="http://schemas.microsoft.com/office/powerpoint/2010/main" val="2822847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ar-MA"/>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MA"/>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A7A23167-C6D6-4D0C-AD95-56D60A9D297D}" type="datetimeFigureOut">
              <a:rPr lang="ar-MA" smtClean="0"/>
              <a:t>01-09-1442</a:t>
            </a:fld>
            <a:endParaRPr lang="ar-MA"/>
          </a:p>
        </p:txBody>
      </p:sp>
      <p:sp>
        <p:nvSpPr>
          <p:cNvPr id="6" name="Espace réservé du pied de page 5"/>
          <p:cNvSpPr>
            <a:spLocks noGrp="1"/>
          </p:cNvSpPr>
          <p:nvPr>
            <p:ph type="ftr" sz="quarter" idx="11"/>
          </p:nvPr>
        </p:nvSpPr>
        <p:spPr/>
        <p:txBody>
          <a:bodyPr/>
          <a:lstStyle/>
          <a:p>
            <a:endParaRPr lang="ar-MA"/>
          </a:p>
        </p:txBody>
      </p:sp>
      <p:sp>
        <p:nvSpPr>
          <p:cNvPr id="7" name="Espace réservé du numéro de diapositive 6"/>
          <p:cNvSpPr>
            <a:spLocks noGrp="1"/>
          </p:cNvSpPr>
          <p:nvPr>
            <p:ph type="sldNum" sz="quarter" idx="12"/>
          </p:nvPr>
        </p:nvSpPr>
        <p:spPr/>
        <p:txBody>
          <a:bodyPr/>
          <a:lstStyle/>
          <a:p>
            <a:fld id="{649315D9-6F43-4881-84E3-57BC930AF6F4}" type="slidenum">
              <a:rPr lang="ar-MA" smtClean="0"/>
              <a:t>‹N°›</a:t>
            </a:fld>
            <a:endParaRPr lang="ar-MA"/>
          </a:p>
        </p:txBody>
      </p:sp>
    </p:spTree>
    <p:extLst>
      <p:ext uri="{BB962C8B-B14F-4D97-AF65-F5344CB8AC3E}">
        <p14:creationId xmlns:p14="http://schemas.microsoft.com/office/powerpoint/2010/main" val="1182972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ar-MA"/>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MA"/>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A7A23167-C6D6-4D0C-AD95-56D60A9D297D}" type="datetimeFigureOut">
              <a:rPr lang="ar-MA" smtClean="0"/>
              <a:t>01-09-1442</a:t>
            </a:fld>
            <a:endParaRPr lang="ar-MA"/>
          </a:p>
        </p:txBody>
      </p:sp>
      <p:sp>
        <p:nvSpPr>
          <p:cNvPr id="6" name="Espace réservé du pied de page 5"/>
          <p:cNvSpPr>
            <a:spLocks noGrp="1"/>
          </p:cNvSpPr>
          <p:nvPr>
            <p:ph type="ftr" sz="quarter" idx="11"/>
          </p:nvPr>
        </p:nvSpPr>
        <p:spPr/>
        <p:txBody>
          <a:bodyPr/>
          <a:lstStyle/>
          <a:p>
            <a:endParaRPr lang="ar-MA"/>
          </a:p>
        </p:txBody>
      </p:sp>
      <p:sp>
        <p:nvSpPr>
          <p:cNvPr id="7" name="Espace réservé du numéro de diapositive 6"/>
          <p:cNvSpPr>
            <a:spLocks noGrp="1"/>
          </p:cNvSpPr>
          <p:nvPr>
            <p:ph type="sldNum" sz="quarter" idx="12"/>
          </p:nvPr>
        </p:nvSpPr>
        <p:spPr/>
        <p:txBody>
          <a:bodyPr/>
          <a:lstStyle/>
          <a:p>
            <a:fld id="{649315D9-6F43-4881-84E3-57BC930AF6F4}" type="slidenum">
              <a:rPr lang="ar-MA" smtClean="0"/>
              <a:t>‹N°›</a:t>
            </a:fld>
            <a:endParaRPr lang="ar-MA"/>
          </a:p>
        </p:txBody>
      </p:sp>
    </p:spTree>
    <p:extLst>
      <p:ext uri="{BB962C8B-B14F-4D97-AF65-F5344CB8AC3E}">
        <p14:creationId xmlns:p14="http://schemas.microsoft.com/office/powerpoint/2010/main" val="995789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ar-MA"/>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MA"/>
          </a:p>
        </p:txBody>
      </p:sp>
      <p:sp>
        <p:nvSpPr>
          <p:cNvPr id="4" name="Espace réservé de la date 3"/>
          <p:cNvSpPr>
            <a:spLocks noGrp="1"/>
          </p:cNvSpPr>
          <p:nvPr>
            <p:ph type="dt" sz="half" idx="10"/>
          </p:nvPr>
        </p:nvSpPr>
        <p:spPr/>
        <p:txBody>
          <a:bodyPr/>
          <a:lstStyle/>
          <a:p>
            <a:fld id="{A7A23167-C6D6-4D0C-AD95-56D60A9D297D}" type="datetimeFigureOut">
              <a:rPr lang="ar-MA" smtClean="0"/>
              <a:t>01-09-1442</a:t>
            </a:fld>
            <a:endParaRPr lang="ar-MA"/>
          </a:p>
        </p:txBody>
      </p:sp>
      <p:sp>
        <p:nvSpPr>
          <p:cNvPr id="5" name="Espace réservé du pied de page 4"/>
          <p:cNvSpPr>
            <a:spLocks noGrp="1"/>
          </p:cNvSpPr>
          <p:nvPr>
            <p:ph type="ftr" sz="quarter" idx="11"/>
          </p:nvPr>
        </p:nvSpPr>
        <p:spPr/>
        <p:txBody>
          <a:bodyPr/>
          <a:lstStyle/>
          <a:p>
            <a:endParaRPr lang="ar-MA"/>
          </a:p>
        </p:txBody>
      </p:sp>
      <p:sp>
        <p:nvSpPr>
          <p:cNvPr id="6" name="Espace réservé du numéro de diapositive 5"/>
          <p:cNvSpPr>
            <a:spLocks noGrp="1"/>
          </p:cNvSpPr>
          <p:nvPr>
            <p:ph type="sldNum" sz="quarter" idx="12"/>
          </p:nvPr>
        </p:nvSpPr>
        <p:spPr/>
        <p:txBody>
          <a:bodyPr/>
          <a:lstStyle/>
          <a:p>
            <a:fld id="{649315D9-6F43-4881-84E3-57BC930AF6F4}" type="slidenum">
              <a:rPr lang="ar-MA" smtClean="0"/>
              <a:t>‹N°›</a:t>
            </a:fld>
            <a:endParaRPr lang="ar-MA"/>
          </a:p>
        </p:txBody>
      </p:sp>
    </p:spTree>
    <p:extLst>
      <p:ext uri="{BB962C8B-B14F-4D97-AF65-F5344CB8AC3E}">
        <p14:creationId xmlns:p14="http://schemas.microsoft.com/office/powerpoint/2010/main" val="3590009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endParaRPr lang="ar-MA"/>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MA"/>
          </a:p>
        </p:txBody>
      </p:sp>
      <p:sp>
        <p:nvSpPr>
          <p:cNvPr id="4" name="Espace réservé de la date 3"/>
          <p:cNvSpPr>
            <a:spLocks noGrp="1"/>
          </p:cNvSpPr>
          <p:nvPr>
            <p:ph type="dt" sz="half" idx="10"/>
          </p:nvPr>
        </p:nvSpPr>
        <p:spPr/>
        <p:txBody>
          <a:bodyPr/>
          <a:lstStyle/>
          <a:p>
            <a:fld id="{A7A23167-C6D6-4D0C-AD95-56D60A9D297D}" type="datetimeFigureOut">
              <a:rPr lang="ar-MA" smtClean="0"/>
              <a:t>01-09-1442</a:t>
            </a:fld>
            <a:endParaRPr lang="ar-MA"/>
          </a:p>
        </p:txBody>
      </p:sp>
      <p:sp>
        <p:nvSpPr>
          <p:cNvPr id="5" name="Espace réservé du pied de page 4"/>
          <p:cNvSpPr>
            <a:spLocks noGrp="1"/>
          </p:cNvSpPr>
          <p:nvPr>
            <p:ph type="ftr" sz="quarter" idx="11"/>
          </p:nvPr>
        </p:nvSpPr>
        <p:spPr/>
        <p:txBody>
          <a:bodyPr/>
          <a:lstStyle/>
          <a:p>
            <a:endParaRPr lang="ar-MA"/>
          </a:p>
        </p:txBody>
      </p:sp>
      <p:sp>
        <p:nvSpPr>
          <p:cNvPr id="6" name="Espace réservé du numéro de diapositive 5"/>
          <p:cNvSpPr>
            <a:spLocks noGrp="1"/>
          </p:cNvSpPr>
          <p:nvPr>
            <p:ph type="sldNum" sz="quarter" idx="12"/>
          </p:nvPr>
        </p:nvSpPr>
        <p:spPr/>
        <p:txBody>
          <a:bodyPr/>
          <a:lstStyle/>
          <a:p>
            <a:fld id="{649315D9-6F43-4881-84E3-57BC930AF6F4}" type="slidenum">
              <a:rPr lang="ar-MA" smtClean="0"/>
              <a:t>‹N°›</a:t>
            </a:fld>
            <a:endParaRPr lang="ar-MA"/>
          </a:p>
        </p:txBody>
      </p:sp>
    </p:spTree>
    <p:extLst>
      <p:ext uri="{BB962C8B-B14F-4D97-AF65-F5344CB8AC3E}">
        <p14:creationId xmlns:p14="http://schemas.microsoft.com/office/powerpoint/2010/main" val="3496032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fr-FR"/>
              <a:t>Modifiez le style du titre</a:t>
            </a:r>
            <a:endParaRPr lang="ar-MA"/>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MA"/>
          </a:p>
        </p:txBody>
      </p:sp>
      <p:sp>
        <p:nvSpPr>
          <p:cNvPr id="4" name="Espace réservé de la date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7A23167-C6D6-4D0C-AD95-56D60A9D297D}" type="datetimeFigureOut">
              <a:rPr lang="ar-MA" smtClean="0"/>
              <a:t>01-09-1442</a:t>
            </a:fld>
            <a:endParaRPr lang="ar-MA"/>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MA"/>
          </a:p>
        </p:txBody>
      </p:sp>
      <p:sp>
        <p:nvSpPr>
          <p:cNvPr id="6" name="Espace réservé du numéro de diapositive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49315D9-6F43-4881-84E3-57BC930AF6F4}" type="slidenum">
              <a:rPr lang="ar-MA" smtClean="0"/>
              <a:t>‹N°›</a:t>
            </a:fld>
            <a:endParaRPr lang="ar-MA"/>
          </a:p>
        </p:txBody>
      </p:sp>
    </p:spTree>
    <p:extLst>
      <p:ext uri="{BB962C8B-B14F-4D97-AF65-F5344CB8AC3E}">
        <p14:creationId xmlns:p14="http://schemas.microsoft.com/office/powerpoint/2010/main" val="11469680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M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ADEAE5-B080-4DEC-819A-00E41A93F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9FB580A-BA0E-4D5E-90F4-C42767A783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4" name="Picture 8" descr="شعار وزارة التربية الوطنية والتكوين المهني والتعليم العالي والبحث العلمي">
            <a:extLst>
              <a:ext uri="{FF2B5EF4-FFF2-40B4-BE49-F238E27FC236}">
                <a16:creationId xmlns:a16="http://schemas.microsoft.com/office/drawing/2014/main" id="{B0D4328C-2BD7-487B-BA4A-F7AE0099E7C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4233" y="1166586"/>
            <a:ext cx="11451101" cy="3405413"/>
          </a:xfrm>
          <a:prstGeom prst="rect">
            <a:avLst/>
          </a:prstGeom>
          <a:solidFill>
            <a:schemeClr val="accent2">
              <a:lumMod val="40000"/>
              <a:lumOff val="60000"/>
            </a:schemeClr>
          </a:solidFill>
        </p:spPr>
      </p:pic>
    </p:spTree>
    <p:extLst>
      <p:ext uri="{BB962C8B-B14F-4D97-AF65-F5344CB8AC3E}">
        <p14:creationId xmlns:p14="http://schemas.microsoft.com/office/powerpoint/2010/main" val="31145944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0B552B-6DCC-4C19-8530-4CE66E9103CB}"/>
              </a:ext>
            </a:extLst>
          </p:cNvPr>
          <p:cNvSpPr>
            <a:spLocks noGrp="1"/>
          </p:cNvSpPr>
          <p:nvPr>
            <p:ph type="title"/>
          </p:nvPr>
        </p:nvSpPr>
        <p:spPr>
          <a:xfrm>
            <a:off x="365759" y="365125"/>
            <a:ext cx="11577711" cy="5402629"/>
          </a:xfrm>
          <a:solidFill>
            <a:srgbClr val="D5A5ED"/>
          </a:solidFill>
        </p:spPr>
        <p:txBody>
          <a:bodyPr>
            <a:normAutofit/>
          </a:bodyPr>
          <a:lstStyle/>
          <a:p>
            <a:pPr marL="0" indent="0" algn="ctr" rtl="1"/>
            <a:br>
              <a:rPr lang="ar-MA" dirty="0">
                <a:latin typeface="ae_AlMohanad" panose="02060603050605020204" pitchFamily="18" charset="-78"/>
                <a:cs typeface="ae_AlMohanad" panose="02060603050605020204" pitchFamily="18" charset="-78"/>
              </a:rPr>
            </a:br>
            <a:r>
              <a:rPr lang="ar-MA" dirty="0">
                <a:latin typeface="ae_AlMohanad" panose="02060603050605020204" pitchFamily="18" charset="-78"/>
                <a:cs typeface="ae_AlMohanad" panose="02060603050605020204" pitchFamily="18" charset="-78"/>
              </a:rPr>
              <a:t>            </a:t>
            </a:r>
            <a:r>
              <a:rPr lang="ar-MA" sz="4400" dirty="0">
                <a:latin typeface="ae_AlMohanad" panose="02060603050605020204" pitchFamily="18" charset="-78"/>
                <a:cs typeface="ae_AlMohanad" panose="02060603050605020204" pitchFamily="18" charset="-78"/>
              </a:rPr>
              <a:t>التعليم الثانوي التأهيلي</a:t>
            </a:r>
            <a:br>
              <a:rPr lang="ar-MA" sz="4400" dirty="0">
                <a:latin typeface="ae_AlMohanad" panose="02060603050605020204" pitchFamily="18" charset="-78"/>
                <a:cs typeface="ae_AlMohanad" panose="02060603050605020204" pitchFamily="18" charset="-78"/>
              </a:rPr>
            </a:br>
            <a:r>
              <a:rPr lang="ar-MA" sz="4400" dirty="0">
                <a:latin typeface="ae_AlMohanad" panose="02060603050605020204" pitchFamily="18" charset="-78"/>
                <a:cs typeface="ae_AlMohanad" panose="02060603050605020204" pitchFamily="18" charset="-78"/>
              </a:rPr>
              <a:t>           الشعبة: التعليم الأصيل</a:t>
            </a:r>
            <a:br>
              <a:rPr lang="ar-MA" sz="4400" dirty="0">
                <a:latin typeface="ae_AlMohanad" panose="02060603050605020204" pitchFamily="18" charset="-78"/>
                <a:cs typeface="ae_AlMohanad" panose="02060603050605020204" pitchFamily="18" charset="-78"/>
              </a:rPr>
            </a:br>
            <a:r>
              <a:rPr lang="ar-MA" sz="4400" dirty="0">
                <a:latin typeface="ae_AlMohanad" panose="02060603050605020204" pitchFamily="18" charset="-78"/>
                <a:cs typeface="ae_AlMohanad" panose="02060603050605020204" pitchFamily="18" charset="-78"/>
              </a:rPr>
              <a:t>           المسلك: اللغة العربية</a:t>
            </a:r>
            <a:br>
              <a:rPr lang="ar-MA" sz="4400" dirty="0">
                <a:latin typeface="ae_AlMohanad" panose="02060603050605020204" pitchFamily="18" charset="-78"/>
                <a:cs typeface="ae_AlMohanad" panose="02060603050605020204" pitchFamily="18" charset="-78"/>
              </a:rPr>
            </a:br>
            <a:r>
              <a:rPr lang="ar-MA" sz="4400" dirty="0">
                <a:latin typeface="ae_AlMohanad" panose="02060603050605020204" pitchFamily="18" charset="-78"/>
                <a:cs typeface="ae_AlMohanad" panose="02060603050605020204" pitchFamily="18" charset="-78"/>
              </a:rPr>
              <a:t>                     المستوى: السنة الثانية بكالوريا </a:t>
            </a:r>
            <a:br>
              <a:rPr lang="ar-MA" sz="4400" dirty="0">
                <a:latin typeface="ae_AlMohanad" panose="02060603050605020204" pitchFamily="18" charset="-78"/>
                <a:cs typeface="ae_AlMohanad" panose="02060603050605020204" pitchFamily="18" charset="-78"/>
              </a:rPr>
            </a:br>
            <a:r>
              <a:rPr lang="ar-MA" sz="4400" dirty="0">
                <a:latin typeface="ae_AlMohanad" panose="02060603050605020204" pitchFamily="18" charset="-78"/>
                <a:cs typeface="ae_AlMohanad" panose="02060603050605020204" pitchFamily="18" charset="-78"/>
              </a:rPr>
              <a:t>         المادة: اللغة العربية  </a:t>
            </a:r>
            <a:br>
              <a:rPr lang="ar-MA" sz="4400" dirty="0">
                <a:latin typeface="ae_AlMohanad" panose="02060603050605020204" pitchFamily="18" charset="-78"/>
                <a:cs typeface="ae_AlMohanad" panose="02060603050605020204" pitchFamily="18" charset="-78"/>
              </a:rPr>
            </a:br>
            <a:r>
              <a:rPr lang="ar-MA" sz="4400" dirty="0">
                <a:latin typeface="ae_AlMohanad" panose="02060603050605020204" pitchFamily="18" charset="-78"/>
                <a:cs typeface="ae_AlMohanad" panose="02060603050605020204" pitchFamily="18" charset="-78"/>
              </a:rPr>
              <a:t>        المكون: علوم اللغة </a:t>
            </a:r>
            <a:br>
              <a:rPr lang="fr-FR" sz="4400" dirty="0">
                <a:latin typeface="ae_AlMohanad" panose="02060603050605020204" pitchFamily="18" charset="-78"/>
                <a:cs typeface="ae_AlMohanad" panose="02060603050605020204" pitchFamily="18" charset="-78"/>
              </a:rPr>
            </a:br>
            <a:r>
              <a:rPr lang="fr-FR" sz="4400" dirty="0">
                <a:latin typeface="ae_AlMohanad" panose="02060603050605020204" pitchFamily="18" charset="-78"/>
                <a:cs typeface="ae_AlMohanad" panose="02060603050605020204" pitchFamily="18" charset="-78"/>
              </a:rPr>
              <a:t> </a:t>
            </a:r>
            <a:r>
              <a:rPr lang="ar-MA" sz="4400" dirty="0">
                <a:latin typeface="ae_AlMohanad" panose="02060603050605020204" pitchFamily="18" charset="-78"/>
                <a:cs typeface="ae_AlMohanad" panose="02060603050605020204" pitchFamily="18" charset="-78"/>
              </a:rPr>
              <a:t> </a:t>
            </a:r>
            <a:r>
              <a:rPr lang="fr-FR" sz="4400" dirty="0">
                <a:latin typeface="ae_AlMohanad" panose="02060603050605020204" pitchFamily="18" charset="-78"/>
                <a:cs typeface="ae_AlMohanad" panose="02060603050605020204" pitchFamily="18" charset="-78"/>
              </a:rPr>
              <a:t>  </a:t>
            </a:r>
            <a:r>
              <a:rPr lang="ar-MA" sz="4400" dirty="0">
                <a:latin typeface="ae_AlMohanad" panose="02060603050605020204" pitchFamily="18" charset="-78"/>
                <a:cs typeface="ae_AlMohanad" panose="02060603050605020204" pitchFamily="18" charset="-78"/>
              </a:rPr>
              <a:t>المحور: البلاغة</a:t>
            </a:r>
            <a:endParaRPr lang="fr-FR" dirty="0"/>
          </a:p>
        </p:txBody>
      </p:sp>
      <p:cxnSp>
        <p:nvCxnSpPr>
          <p:cNvPr id="5" name="Connecteur droit 4">
            <a:extLst>
              <a:ext uri="{FF2B5EF4-FFF2-40B4-BE49-F238E27FC236}">
                <a16:creationId xmlns:a16="http://schemas.microsoft.com/office/drawing/2014/main" id="{4477C714-D181-4FF5-B401-DC14367EE654}"/>
              </a:ext>
            </a:extLst>
          </p:cNvPr>
          <p:cNvCxnSpPr/>
          <p:nvPr/>
        </p:nvCxnSpPr>
        <p:spPr>
          <a:xfrm>
            <a:off x="7540283" y="1674055"/>
            <a:ext cx="1814732" cy="0"/>
          </a:xfrm>
          <a:prstGeom prst="line">
            <a:avLst/>
          </a:prstGeom>
          <a:ln w="63500">
            <a:solidFill>
              <a:schemeClr val="dk1">
                <a:alpha val="70000"/>
              </a:schemeClr>
            </a:solidFill>
          </a:ln>
        </p:spPr>
        <p:style>
          <a:lnRef idx="3">
            <a:schemeClr val="dk1"/>
          </a:lnRef>
          <a:fillRef idx="0">
            <a:schemeClr val="dk1"/>
          </a:fillRef>
          <a:effectRef idx="2">
            <a:schemeClr val="dk1"/>
          </a:effectRef>
          <a:fontRef idx="minor">
            <a:schemeClr val="tx1"/>
          </a:fontRef>
        </p:style>
      </p:cxnSp>
      <p:cxnSp>
        <p:nvCxnSpPr>
          <p:cNvPr id="6" name="Connecteur droit 5">
            <a:extLst>
              <a:ext uri="{FF2B5EF4-FFF2-40B4-BE49-F238E27FC236}">
                <a16:creationId xmlns:a16="http://schemas.microsoft.com/office/drawing/2014/main" id="{E12D037F-E620-4679-BC5F-C0A3FAC86D30}"/>
              </a:ext>
            </a:extLst>
          </p:cNvPr>
          <p:cNvCxnSpPr>
            <a:cxnSpLocks/>
          </p:cNvCxnSpPr>
          <p:nvPr/>
        </p:nvCxnSpPr>
        <p:spPr>
          <a:xfrm>
            <a:off x="9355015" y="1826456"/>
            <a:ext cx="0" cy="3561470"/>
          </a:xfrm>
          <a:prstGeom prst="line">
            <a:avLst/>
          </a:prstGeom>
          <a:ln w="635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B40F513B-74AA-42AA-8E90-52C60FE3498D}"/>
              </a:ext>
            </a:extLst>
          </p:cNvPr>
          <p:cNvCxnSpPr>
            <a:cxnSpLocks/>
          </p:cNvCxnSpPr>
          <p:nvPr/>
        </p:nvCxnSpPr>
        <p:spPr>
          <a:xfrm flipH="1">
            <a:off x="7427744" y="5387926"/>
            <a:ext cx="1814731" cy="0"/>
          </a:xfrm>
          <a:prstGeom prst="line">
            <a:avLst/>
          </a:prstGeom>
          <a:ln w="635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6E604D22-D5AA-4731-82D5-FC4A7D1C682B}"/>
              </a:ext>
            </a:extLst>
          </p:cNvPr>
          <p:cNvCxnSpPr>
            <a:cxnSpLocks/>
          </p:cNvCxnSpPr>
          <p:nvPr/>
        </p:nvCxnSpPr>
        <p:spPr>
          <a:xfrm flipH="1" flipV="1">
            <a:off x="520507" y="1826458"/>
            <a:ext cx="2194559" cy="1"/>
          </a:xfrm>
          <a:prstGeom prst="line">
            <a:avLst/>
          </a:prstGeom>
          <a:ln w="635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7DBB388F-36A5-45C6-979D-05BF81369D51}"/>
              </a:ext>
            </a:extLst>
          </p:cNvPr>
          <p:cNvCxnSpPr>
            <a:cxnSpLocks/>
          </p:cNvCxnSpPr>
          <p:nvPr/>
        </p:nvCxnSpPr>
        <p:spPr>
          <a:xfrm flipV="1">
            <a:off x="520513" y="1978860"/>
            <a:ext cx="0" cy="3409066"/>
          </a:xfrm>
          <a:prstGeom prst="line">
            <a:avLst/>
          </a:prstGeom>
          <a:ln w="635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7CF60AB1-02BB-4E1A-990A-A8E24A99D760}"/>
              </a:ext>
            </a:extLst>
          </p:cNvPr>
          <p:cNvCxnSpPr>
            <a:cxnSpLocks/>
          </p:cNvCxnSpPr>
          <p:nvPr/>
        </p:nvCxnSpPr>
        <p:spPr>
          <a:xfrm flipH="1" flipV="1">
            <a:off x="633054" y="5387926"/>
            <a:ext cx="3305900" cy="1"/>
          </a:xfrm>
          <a:prstGeom prst="line">
            <a:avLst/>
          </a:prstGeom>
          <a:ln w="635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9" name="TextBox 7">
            <a:extLst>
              <a:ext uri="{FF2B5EF4-FFF2-40B4-BE49-F238E27FC236}">
                <a16:creationId xmlns:a16="http://schemas.microsoft.com/office/drawing/2014/main" id="{E8C71E1E-FB49-4C5C-823F-78FC02A7FC63}"/>
              </a:ext>
            </a:extLst>
          </p:cNvPr>
          <p:cNvSpPr txBox="1"/>
          <p:nvPr/>
        </p:nvSpPr>
        <p:spPr>
          <a:xfrm>
            <a:off x="7996995" y="5767754"/>
            <a:ext cx="4054328" cy="483989"/>
          </a:xfrm>
          <a:prstGeom prst="snipRoundRect">
            <a:avLst/>
          </a:prstGeom>
          <a:solidFill>
            <a:srgbClr val="387AB6"/>
          </a:solidFill>
        </p:spPr>
        <p:txBody>
          <a:bodyPr wrap="square" rtlCol="0">
            <a:spAutoFit/>
          </a:bodyPr>
          <a:lstStyle/>
          <a:p>
            <a:pPr algn="r" rtl="1"/>
            <a:r>
              <a:rPr lang="ar-MA" sz="2400" b="1" dirty="0">
                <a:latin typeface="Sakkal Majalla" panose="02000000000000000000" pitchFamily="2" charset="-78"/>
                <a:cs typeface="Sakkal Majalla" panose="02000000000000000000" pitchFamily="2" charset="-78"/>
              </a:rPr>
              <a:t>الأستاذ: محمد </a:t>
            </a:r>
            <a:r>
              <a:rPr lang="ar-MA" sz="2400" b="1" dirty="0" err="1">
                <a:latin typeface="Sakkal Majalla" panose="02000000000000000000" pitchFamily="2" charset="-78"/>
                <a:cs typeface="Sakkal Majalla" panose="02000000000000000000" pitchFamily="2" charset="-78"/>
              </a:rPr>
              <a:t>أيت</a:t>
            </a:r>
            <a:r>
              <a:rPr lang="ar-MA" sz="2400" b="1" dirty="0">
                <a:latin typeface="Sakkal Majalla" panose="02000000000000000000" pitchFamily="2" charset="-78"/>
                <a:cs typeface="Sakkal Majalla" panose="02000000000000000000" pitchFamily="2" charset="-78"/>
              </a:rPr>
              <a:t> أحمد</a:t>
            </a:r>
            <a:endParaRPr lang="fr-FR" sz="2400" b="1" dirty="0">
              <a:latin typeface="Sakkal Majalla" panose="02000000000000000000" pitchFamily="2" charset="-78"/>
              <a:cs typeface="Sakkal Majalla" panose="02000000000000000000" pitchFamily="2" charset="-78"/>
            </a:endParaRPr>
          </a:p>
        </p:txBody>
      </p:sp>
      <p:sp>
        <p:nvSpPr>
          <p:cNvPr id="11" name="Rectangle 10">
            <a:extLst>
              <a:ext uri="{FF2B5EF4-FFF2-40B4-BE49-F238E27FC236}">
                <a16:creationId xmlns:a16="http://schemas.microsoft.com/office/drawing/2014/main" id="{3D8791D6-FD9E-45DB-A9C8-53EC224C0911}"/>
              </a:ext>
            </a:extLst>
          </p:cNvPr>
          <p:cNvSpPr/>
          <p:nvPr/>
        </p:nvSpPr>
        <p:spPr>
          <a:xfrm flipV="1">
            <a:off x="0" y="6175718"/>
            <a:ext cx="12192000" cy="682282"/>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fr-FR"/>
          </a:p>
        </p:txBody>
      </p:sp>
      <p:sp>
        <p:nvSpPr>
          <p:cNvPr id="12" name="TextBox 1">
            <a:extLst>
              <a:ext uri="{FF2B5EF4-FFF2-40B4-BE49-F238E27FC236}">
                <a16:creationId xmlns:a16="http://schemas.microsoft.com/office/drawing/2014/main" id="{32AE9B88-A108-4523-9EB6-DAE095721ED8}"/>
              </a:ext>
            </a:extLst>
          </p:cNvPr>
          <p:cNvSpPr txBox="1"/>
          <p:nvPr/>
        </p:nvSpPr>
        <p:spPr>
          <a:xfrm>
            <a:off x="8356209" y="6320210"/>
            <a:ext cx="3750297" cy="461665"/>
          </a:xfrm>
          <a:prstGeom prst="rect">
            <a:avLst/>
          </a:prstGeom>
          <a:noFill/>
        </p:spPr>
        <p:txBody>
          <a:bodyPr wrap="square" rtlCol="0">
            <a:spAutoFit/>
          </a:bodyPr>
          <a:lstStyle/>
          <a:p>
            <a:pPr algn="r" rtl="1"/>
            <a:r>
              <a:rPr lang="ar-MA" sz="2400" b="1" dirty="0">
                <a:solidFill>
                  <a:schemeClr val="accent1">
                    <a:lumMod val="75000"/>
                  </a:schemeClr>
                </a:solidFill>
                <a:latin typeface="Sakkal Majalla" panose="02000000000000000000" pitchFamily="2" charset="-78"/>
                <a:cs typeface="Sakkal Majalla" panose="02000000000000000000" pitchFamily="2" charset="-78"/>
              </a:rPr>
              <a:t>المادة والمكون: اللغة العربية/ علوم اللغة</a:t>
            </a:r>
            <a:endParaRPr lang="fr-FR" sz="2400" dirty="0">
              <a:latin typeface="Sakkal Majalla" panose="02000000000000000000" pitchFamily="2" charset="-78"/>
              <a:cs typeface="Sakkal Majalla" panose="02000000000000000000" pitchFamily="2" charset="-78"/>
            </a:endParaRPr>
          </a:p>
        </p:txBody>
      </p:sp>
      <p:sp>
        <p:nvSpPr>
          <p:cNvPr id="13" name="TextBox 5">
            <a:extLst>
              <a:ext uri="{FF2B5EF4-FFF2-40B4-BE49-F238E27FC236}">
                <a16:creationId xmlns:a16="http://schemas.microsoft.com/office/drawing/2014/main" id="{9DBCAA24-5D95-423E-80EF-079D33780B87}"/>
              </a:ext>
            </a:extLst>
          </p:cNvPr>
          <p:cNvSpPr txBox="1"/>
          <p:nvPr/>
        </p:nvSpPr>
        <p:spPr>
          <a:xfrm>
            <a:off x="4051495" y="6320210"/>
            <a:ext cx="3947646" cy="461665"/>
          </a:xfrm>
          <a:prstGeom prst="rect">
            <a:avLst/>
          </a:prstGeom>
          <a:noFill/>
        </p:spPr>
        <p:txBody>
          <a:bodyPr wrap="square" rtlCol="0">
            <a:spAutoFit/>
          </a:bodyPr>
          <a:lstStyle/>
          <a:p>
            <a:pPr algn="r" rtl="1"/>
            <a:r>
              <a:rPr lang="ar-MA" sz="2400" b="1" dirty="0">
                <a:solidFill>
                  <a:schemeClr val="accent1">
                    <a:lumMod val="75000"/>
                  </a:schemeClr>
                </a:solidFill>
                <a:latin typeface="Sakkal Majalla" panose="02000000000000000000" pitchFamily="2" charset="-78"/>
                <a:cs typeface="Sakkal Majalla" panose="02000000000000000000" pitchFamily="2" charset="-78"/>
              </a:rPr>
              <a:t>المستوى: </a:t>
            </a:r>
            <a:r>
              <a:rPr lang="ar-MA" sz="2400" dirty="0">
                <a:solidFill>
                  <a:schemeClr val="accent1">
                    <a:lumMod val="75000"/>
                  </a:schemeClr>
                </a:solidFill>
                <a:latin typeface="Sakkal Majalla" panose="02000000000000000000" pitchFamily="2" charset="-78"/>
                <a:cs typeface="Sakkal Majalla" panose="02000000000000000000" pitchFamily="2" charset="-78"/>
              </a:rPr>
              <a:t>السنة الثانية بكالوريا تعليم أصيل</a:t>
            </a:r>
            <a:endParaRPr lang="fr-FR" sz="2400" dirty="0">
              <a:solidFill>
                <a:schemeClr val="accent1">
                  <a:lumMod val="75000"/>
                </a:schemeClr>
              </a:solidFill>
              <a:latin typeface="Sakkal Majalla" panose="02000000000000000000" pitchFamily="2" charset="-78"/>
              <a:cs typeface="Sakkal Majalla" panose="02000000000000000000" pitchFamily="2" charset="-78"/>
            </a:endParaRPr>
          </a:p>
        </p:txBody>
      </p:sp>
      <p:sp>
        <p:nvSpPr>
          <p:cNvPr id="15" name="TextBox 6">
            <a:extLst>
              <a:ext uri="{FF2B5EF4-FFF2-40B4-BE49-F238E27FC236}">
                <a16:creationId xmlns:a16="http://schemas.microsoft.com/office/drawing/2014/main" id="{EF27AA5A-0F56-442A-8B75-3F64C4643E80}"/>
              </a:ext>
            </a:extLst>
          </p:cNvPr>
          <p:cNvSpPr txBox="1"/>
          <p:nvPr/>
        </p:nvSpPr>
        <p:spPr>
          <a:xfrm>
            <a:off x="0" y="6320209"/>
            <a:ext cx="3305908" cy="461665"/>
          </a:xfrm>
          <a:prstGeom prst="rect">
            <a:avLst/>
          </a:prstGeom>
          <a:noFill/>
        </p:spPr>
        <p:txBody>
          <a:bodyPr wrap="square" rtlCol="0">
            <a:spAutoFit/>
          </a:bodyPr>
          <a:lstStyle/>
          <a:p>
            <a:pPr algn="r" rtl="1"/>
            <a:r>
              <a:rPr lang="ar-MA" sz="2400" b="1" dirty="0">
                <a:solidFill>
                  <a:schemeClr val="accent1">
                    <a:lumMod val="75000"/>
                  </a:schemeClr>
                </a:solidFill>
                <a:latin typeface="Sakkal Majalla" panose="02000000000000000000" pitchFamily="2" charset="-78"/>
                <a:cs typeface="Sakkal Majalla" panose="02000000000000000000" pitchFamily="2" charset="-78"/>
              </a:rPr>
              <a:t>المسلك: اللغة العربية</a:t>
            </a:r>
            <a:endParaRPr lang="fr-FR" sz="24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80244973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E911C909-5469-4E6E-B108-1F902BB8336B}"/>
              </a:ext>
            </a:extLst>
          </p:cNvPr>
          <p:cNvSpPr>
            <a:spLocks noGrp="1"/>
          </p:cNvSpPr>
          <p:nvPr>
            <p:ph type="title"/>
          </p:nvPr>
        </p:nvSpPr>
        <p:spPr>
          <a:xfrm>
            <a:off x="98473" y="76125"/>
            <a:ext cx="12008033" cy="5471112"/>
          </a:xfrm>
          <a:prstGeom prst="rect">
            <a:avLst/>
          </a:prstGeom>
          <a:solidFill>
            <a:srgbClr val="D5A5ED"/>
          </a:solidFill>
          <a:ln w="127000">
            <a:solidFill>
              <a:schemeClr val="accent1">
                <a:lumMod val="75000"/>
                <a:alpha val="66000"/>
              </a:schemeClr>
            </a:solidFill>
          </a:ln>
          <a:scene3d>
            <a:camera prst="orthographicFront"/>
            <a:lightRig rig="threePt" dir="t"/>
          </a:scene3d>
          <a:sp3d contourW="120650">
            <a:bevelT w="2921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ar-MA" sz="5400" dirty="0">
                <a:solidFill>
                  <a:schemeClr val="tx1"/>
                </a:solidFill>
                <a:latin typeface="Calibri" panose="020F0502020204030204" pitchFamily="34" charset="0"/>
                <a:cs typeface="Calibri" panose="020F0502020204030204" pitchFamily="34" charset="0"/>
              </a:rPr>
              <a:t>عنوان الدرس: </a:t>
            </a:r>
            <a:r>
              <a:rPr lang="ar-MA" sz="5400" dirty="0" err="1">
                <a:solidFill>
                  <a:schemeClr val="tx1"/>
                </a:solidFill>
                <a:latin typeface="Calibri" panose="020F0502020204030204" pitchFamily="34" charset="0"/>
                <a:cs typeface="Calibri" panose="020F0502020204030204" pitchFamily="34" charset="0"/>
              </a:rPr>
              <a:t>التناص</a:t>
            </a:r>
            <a:r>
              <a:rPr lang="ar-MA" sz="5400" dirty="0">
                <a:solidFill>
                  <a:schemeClr val="tx1"/>
                </a:solidFill>
                <a:latin typeface="Calibri" panose="020F0502020204030204" pitchFamily="34" charset="0"/>
                <a:cs typeface="Calibri" panose="020F0502020204030204" pitchFamily="34" charset="0"/>
              </a:rPr>
              <a:t> </a:t>
            </a:r>
            <a:br>
              <a:rPr lang="ar-MA" sz="5400" dirty="0">
                <a:solidFill>
                  <a:schemeClr val="tx1"/>
                </a:solidFill>
                <a:latin typeface="Calibri" panose="020F0502020204030204" pitchFamily="34" charset="0"/>
                <a:cs typeface="Calibri" panose="020F0502020204030204" pitchFamily="34" charset="0"/>
              </a:rPr>
            </a:br>
            <a:r>
              <a:rPr lang="ar-MA" sz="5400" dirty="0">
                <a:solidFill>
                  <a:schemeClr val="tx1"/>
                </a:solidFill>
                <a:latin typeface="Calibri" panose="020F0502020204030204" pitchFamily="34" charset="0"/>
                <a:cs typeface="Calibri" panose="020F0502020204030204" pitchFamily="34" charset="0"/>
              </a:rPr>
              <a:t>ــ الجزء الأول ــ</a:t>
            </a:r>
            <a:endParaRPr lang="fr-FR" sz="5400" dirty="0">
              <a:solidFill>
                <a:schemeClr val="tx1"/>
              </a:solidFill>
              <a:latin typeface="Calibri" panose="020F0502020204030204" pitchFamily="34" charset="0"/>
              <a:cs typeface="Calibri" panose="020F0502020204030204" pitchFamily="34" charset="0"/>
            </a:endParaRPr>
          </a:p>
        </p:txBody>
      </p:sp>
      <p:sp>
        <p:nvSpPr>
          <p:cNvPr id="5" name="TextBox 7">
            <a:extLst>
              <a:ext uri="{FF2B5EF4-FFF2-40B4-BE49-F238E27FC236}">
                <a16:creationId xmlns:a16="http://schemas.microsoft.com/office/drawing/2014/main" id="{6B09D04D-45B9-4A27-8470-E607276ED612}"/>
              </a:ext>
            </a:extLst>
          </p:cNvPr>
          <p:cNvSpPr txBox="1"/>
          <p:nvPr/>
        </p:nvSpPr>
        <p:spPr>
          <a:xfrm>
            <a:off x="8137672" y="5691729"/>
            <a:ext cx="4054328" cy="483989"/>
          </a:xfrm>
          <a:prstGeom prst="snipRoundRect">
            <a:avLst/>
          </a:prstGeom>
          <a:solidFill>
            <a:srgbClr val="387AB6"/>
          </a:solidFill>
        </p:spPr>
        <p:txBody>
          <a:bodyPr wrap="square" rtlCol="0">
            <a:spAutoFit/>
          </a:bodyPr>
          <a:lstStyle/>
          <a:p>
            <a:pPr algn="r" rtl="1"/>
            <a:r>
              <a:rPr lang="ar-MA" sz="2400" b="1" dirty="0">
                <a:latin typeface="Sakkal Majalla" panose="02000000000000000000" pitchFamily="2" charset="-78"/>
                <a:cs typeface="Sakkal Majalla" panose="02000000000000000000" pitchFamily="2" charset="-78"/>
              </a:rPr>
              <a:t>الأستاذ: محمد </a:t>
            </a:r>
            <a:r>
              <a:rPr lang="ar-MA" sz="2400" b="1" dirty="0" err="1">
                <a:latin typeface="Sakkal Majalla" panose="02000000000000000000" pitchFamily="2" charset="-78"/>
                <a:cs typeface="Sakkal Majalla" panose="02000000000000000000" pitchFamily="2" charset="-78"/>
              </a:rPr>
              <a:t>أيت</a:t>
            </a:r>
            <a:r>
              <a:rPr lang="ar-MA" sz="2400" b="1" dirty="0">
                <a:latin typeface="Sakkal Majalla" panose="02000000000000000000" pitchFamily="2" charset="-78"/>
                <a:cs typeface="Sakkal Majalla" panose="02000000000000000000" pitchFamily="2" charset="-78"/>
              </a:rPr>
              <a:t> أحمد</a:t>
            </a:r>
            <a:endParaRPr lang="fr-FR" sz="2400" b="1" dirty="0">
              <a:latin typeface="Sakkal Majalla" panose="02000000000000000000" pitchFamily="2" charset="-78"/>
              <a:cs typeface="Sakkal Majalla" panose="02000000000000000000" pitchFamily="2" charset="-78"/>
            </a:endParaRPr>
          </a:p>
        </p:txBody>
      </p:sp>
      <p:sp>
        <p:nvSpPr>
          <p:cNvPr id="6" name="Rectangle 5">
            <a:extLst>
              <a:ext uri="{FF2B5EF4-FFF2-40B4-BE49-F238E27FC236}">
                <a16:creationId xmlns:a16="http://schemas.microsoft.com/office/drawing/2014/main" id="{3D084FAA-1EB9-4A1A-8E3A-3D62CEC183C3}"/>
              </a:ext>
            </a:extLst>
          </p:cNvPr>
          <p:cNvSpPr/>
          <p:nvPr/>
        </p:nvSpPr>
        <p:spPr>
          <a:xfrm flipV="1">
            <a:off x="0" y="6175718"/>
            <a:ext cx="12192000" cy="682282"/>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fr-FR"/>
          </a:p>
        </p:txBody>
      </p:sp>
      <p:sp>
        <p:nvSpPr>
          <p:cNvPr id="7" name="TextBox 1">
            <a:extLst>
              <a:ext uri="{FF2B5EF4-FFF2-40B4-BE49-F238E27FC236}">
                <a16:creationId xmlns:a16="http://schemas.microsoft.com/office/drawing/2014/main" id="{D17005AB-3293-43B1-9206-F2F461DEDC0F}"/>
              </a:ext>
            </a:extLst>
          </p:cNvPr>
          <p:cNvSpPr txBox="1"/>
          <p:nvPr/>
        </p:nvSpPr>
        <p:spPr>
          <a:xfrm>
            <a:off x="8356209" y="6320210"/>
            <a:ext cx="3750297" cy="461665"/>
          </a:xfrm>
          <a:prstGeom prst="rect">
            <a:avLst/>
          </a:prstGeom>
          <a:noFill/>
        </p:spPr>
        <p:txBody>
          <a:bodyPr wrap="square" rtlCol="0">
            <a:spAutoFit/>
          </a:bodyPr>
          <a:lstStyle/>
          <a:p>
            <a:pPr algn="r" rtl="1"/>
            <a:r>
              <a:rPr lang="ar-MA" sz="2400" b="1" dirty="0">
                <a:solidFill>
                  <a:schemeClr val="accent1">
                    <a:lumMod val="75000"/>
                  </a:schemeClr>
                </a:solidFill>
                <a:latin typeface="Sakkal Majalla" panose="02000000000000000000" pitchFamily="2" charset="-78"/>
                <a:cs typeface="Sakkal Majalla" panose="02000000000000000000" pitchFamily="2" charset="-78"/>
              </a:rPr>
              <a:t>المادة والمكون: اللغة العربية/ علوم اللغة</a:t>
            </a:r>
            <a:endParaRPr lang="fr-FR" sz="2400" dirty="0">
              <a:latin typeface="Sakkal Majalla" panose="02000000000000000000" pitchFamily="2" charset="-78"/>
              <a:cs typeface="Sakkal Majalla" panose="02000000000000000000" pitchFamily="2" charset="-78"/>
            </a:endParaRPr>
          </a:p>
        </p:txBody>
      </p:sp>
      <p:sp>
        <p:nvSpPr>
          <p:cNvPr id="8" name="TextBox 5">
            <a:extLst>
              <a:ext uri="{FF2B5EF4-FFF2-40B4-BE49-F238E27FC236}">
                <a16:creationId xmlns:a16="http://schemas.microsoft.com/office/drawing/2014/main" id="{619ED48F-7F59-42A0-BA16-06A27267782B}"/>
              </a:ext>
            </a:extLst>
          </p:cNvPr>
          <p:cNvSpPr txBox="1"/>
          <p:nvPr/>
        </p:nvSpPr>
        <p:spPr>
          <a:xfrm>
            <a:off x="4051495" y="6320210"/>
            <a:ext cx="3947646" cy="461665"/>
          </a:xfrm>
          <a:prstGeom prst="rect">
            <a:avLst/>
          </a:prstGeom>
          <a:noFill/>
        </p:spPr>
        <p:txBody>
          <a:bodyPr wrap="square" rtlCol="0">
            <a:spAutoFit/>
          </a:bodyPr>
          <a:lstStyle/>
          <a:p>
            <a:pPr algn="r" rtl="1"/>
            <a:r>
              <a:rPr lang="ar-MA" sz="2400" b="1" dirty="0">
                <a:solidFill>
                  <a:schemeClr val="accent1">
                    <a:lumMod val="75000"/>
                  </a:schemeClr>
                </a:solidFill>
                <a:latin typeface="Sakkal Majalla" panose="02000000000000000000" pitchFamily="2" charset="-78"/>
                <a:cs typeface="Sakkal Majalla" panose="02000000000000000000" pitchFamily="2" charset="-78"/>
              </a:rPr>
              <a:t>المستوى: </a:t>
            </a:r>
            <a:r>
              <a:rPr lang="ar-MA" sz="2400" dirty="0">
                <a:solidFill>
                  <a:schemeClr val="accent1">
                    <a:lumMod val="75000"/>
                  </a:schemeClr>
                </a:solidFill>
                <a:latin typeface="Sakkal Majalla" panose="02000000000000000000" pitchFamily="2" charset="-78"/>
                <a:cs typeface="Sakkal Majalla" panose="02000000000000000000" pitchFamily="2" charset="-78"/>
              </a:rPr>
              <a:t>السنة الثانية بكالوريا تعليم أصيل</a:t>
            </a:r>
            <a:endParaRPr lang="fr-FR" sz="2400" dirty="0">
              <a:solidFill>
                <a:schemeClr val="accent1">
                  <a:lumMod val="75000"/>
                </a:schemeClr>
              </a:solidFill>
              <a:latin typeface="Sakkal Majalla" panose="02000000000000000000" pitchFamily="2" charset="-78"/>
              <a:cs typeface="Sakkal Majalla" panose="02000000000000000000" pitchFamily="2" charset="-78"/>
            </a:endParaRPr>
          </a:p>
        </p:txBody>
      </p:sp>
      <p:sp>
        <p:nvSpPr>
          <p:cNvPr id="9" name="TextBox 6">
            <a:extLst>
              <a:ext uri="{FF2B5EF4-FFF2-40B4-BE49-F238E27FC236}">
                <a16:creationId xmlns:a16="http://schemas.microsoft.com/office/drawing/2014/main" id="{D85C3EBC-F9E1-4AFE-8D2F-7025D61EDF08}"/>
              </a:ext>
            </a:extLst>
          </p:cNvPr>
          <p:cNvSpPr txBox="1"/>
          <p:nvPr/>
        </p:nvSpPr>
        <p:spPr>
          <a:xfrm>
            <a:off x="0" y="6320209"/>
            <a:ext cx="3305908" cy="461665"/>
          </a:xfrm>
          <a:prstGeom prst="rect">
            <a:avLst/>
          </a:prstGeom>
          <a:noFill/>
        </p:spPr>
        <p:txBody>
          <a:bodyPr wrap="square" rtlCol="0">
            <a:spAutoFit/>
          </a:bodyPr>
          <a:lstStyle/>
          <a:p>
            <a:pPr algn="r" rtl="1"/>
            <a:r>
              <a:rPr lang="ar-MA" sz="2400" b="1" dirty="0">
                <a:solidFill>
                  <a:schemeClr val="accent1">
                    <a:lumMod val="75000"/>
                  </a:schemeClr>
                </a:solidFill>
                <a:latin typeface="Sakkal Majalla" panose="02000000000000000000" pitchFamily="2" charset="-78"/>
                <a:cs typeface="Sakkal Majalla" panose="02000000000000000000" pitchFamily="2" charset="-78"/>
              </a:rPr>
              <a:t>المسلك: اللغة العربية</a:t>
            </a:r>
            <a:endParaRPr lang="fr-FR" sz="24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40973192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980BFD-3463-4FBF-93BF-48BACA8C9642}"/>
              </a:ext>
            </a:extLst>
          </p:cNvPr>
          <p:cNvSpPr>
            <a:spLocks noGrp="1"/>
          </p:cNvSpPr>
          <p:nvPr>
            <p:ph type="title"/>
          </p:nvPr>
        </p:nvSpPr>
        <p:spPr>
          <a:solidFill>
            <a:srgbClr val="D5A5ED"/>
          </a:solidFill>
        </p:spPr>
        <p:txBody>
          <a:bodyPr/>
          <a:lstStyle/>
          <a:p>
            <a:r>
              <a:rPr lang="ar-MA" dirty="0"/>
              <a:t>التقويم التشخيصي:</a:t>
            </a:r>
            <a:endParaRPr lang="fr-FR" dirty="0"/>
          </a:p>
        </p:txBody>
      </p:sp>
      <p:sp>
        <p:nvSpPr>
          <p:cNvPr id="3" name="Espace réservé du contenu 2">
            <a:extLst>
              <a:ext uri="{FF2B5EF4-FFF2-40B4-BE49-F238E27FC236}">
                <a16:creationId xmlns:a16="http://schemas.microsoft.com/office/drawing/2014/main" id="{6AB83128-BEB5-4301-9BE4-233666945D16}"/>
              </a:ext>
            </a:extLst>
          </p:cNvPr>
          <p:cNvSpPr>
            <a:spLocks noGrp="1"/>
          </p:cNvSpPr>
          <p:nvPr>
            <p:ph idx="1"/>
          </p:nvPr>
        </p:nvSpPr>
        <p:spPr>
          <a:xfrm>
            <a:off x="140676" y="1825625"/>
            <a:ext cx="11868443" cy="4898732"/>
          </a:xfrm>
          <a:solidFill>
            <a:srgbClr val="D5A5ED"/>
          </a:solidFill>
        </p:spPr>
        <p:txBody>
          <a:bodyPr>
            <a:normAutofit/>
          </a:bodyPr>
          <a:lstStyle/>
          <a:p>
            <a:pPr marL="0" indent="0">
              <a:buNone/>
            </a:pPr>
            <a:r>
              <a:rPr lang="ar-MA" dirty="0">
                <a:latin typeface="Calibri" panose="020F0502020204030204" pitchFamily="34" charset="0"/>
                <a:cs typeface="Calibri" panose="020F0502020204030204" pitchFamily="34" charset="0"/>
              </a:rPr>
              <a:t>ـــ التذكير بالمكتسبات العامة السابقة:</a:t>
            </a:r>
          </a:p>
          <a:p>
            <a:pPr marL="0" indent="0">
              <a:buNone/>
            </a:pPr>
            <a:r>
              <a:rPr lang="ar-MA" dirty="0">
                <a:latin typeface="Calibri" panose="020F0502020204030204" pitchFamily="34" charset="0"/>
                <a:cs typeface="Calibri" panose="020F0502020204030204" pitchFamily="34" charset="0"/>
              </a:rPr>
              <a:t>          ـــ حدد ماهية علم البلاغة.</a:t>
            </a:r>
          </a:p>
          <a:p>
            <a:pPr marL="0" indent="0">
              <a:buNone/>
            </a:pPr>
            <a:r>
              <a:rPr lang="ar-MA" dirty="0">
                <a:latin typeface="Calibri" panose="020F0502020204030204" pitchFamily="34" charset="0"/>
                <a:cs typeface="Calibri" panose="020F0502020204030204" pitchFamily="34" charset="0"/>
              </a:rPr>
              <a:t>            مبحث لغوي قائم على تحديد وجوه إنشاء </a:t>
            </a:r>
            <a:r>
              <a:rPr lang="ar-MA">
                <a:latin typeface="Calibri" panose="020F0502020204030204" pitchFamily="34" charset="0"/>
                <a:cs typeface="Calibri" panose="020F0502020204030204" pitchFamily="34" charset="0"/>
              </a:rPr>
              <a:t>الكلام وتحسينه </a:t>
            </a:r>
            <a:r>
              <a:rPr lang="ar-MA" dirty="0">
                <a:latin typeface="Calibri" panose="020F0502020204030204" pitchFamily="34" charset="0"/>
                <a:cs typeface="Calibri" panose="020F0502020204030204" pitchFamily="34" charset="0"/>
              </a:rPr>
              <a:t>بمراعاة مطابقته لمقتضى الحال.</a:t>
            </a:r>
          </a:p>
          <a:p>
            <a:pPr marL="0" indent="0">
              <a:buNone/>
            </a:pPr>
            <a:r>
              <a:rPr lang="ar-MA" dirty="0">
                <a:latin typeface="Calibri" panose="020F0502020204030204" pitchFamily="34" charset="0"/>
                <a:cs typeface="Calibri" panose="020F0502020204030204" pitchFamily="34" charset="0"/>
              </a:rPr>
              <a:t>          ـــ ما هي شروط بلاغة الكلام العربي؟</a:t>
            </a:r>
          </a:p>
          <a:p>
            <a:pPr marL="0" indent="0">
              <a:buNone/>
            </a:pPr>
            <a:r>
              <a:rPr lang="ar-MA" dirty="0">
                <a:latin typeface="Calibri" panose="020F0502020204030204" pitchFamily="34" charset="0"/>
                <a:cs typeface="Calibri" panose="020F0502020204030204" pitchFamily="34" charset="0"/>
              </a:rPr>
              <a:t>                     انتقاء اللفظ المناسب/دقة المعنى وصوابه/حسن التأليف/مراعاة سياق الكلام.</a:t>
            </a:r>
          </a:p>
          <a:p>
            <a:pPr marL="0" indent="0">
              <a:buNone/>
            </a:pPr>
            <a:r>
              <a:rPr lang="ar-MA" dirty="0">
                <a:latin typeface="Calibri" panose="020F0502020204030204" pitchFamily="34" charset="0"/>
                <a:cs typeface="Calibri" panose="020F0502020204030204" pitchFamily="34" charset="0"/>
              </a:rPr>
              <a:t>          ــ ما هي فروع علم البلاغة العربي؟ </a:t>
            </a:r>
          </a:p>
          <a:p>
            <a:pPr marL="0" indent="0">
              <a:buNone/>
            </a:pPr>
            <a:r>
              <a:rPr lang="ar-MA" dirty="0">
                <a:latin typeface="Calibri" panose="020F0502020204030204" pitchFamily="34" charset="0"/>
                <a:cs typeface="Calibri" panose="020F0502020204030204" pitchFamily="34" charset="0"/>
              </a:rPr>
              <a:t>                     علم البيان/ علم المعاني/علم البديع</a:t>
            </a:r>
          </a:p>
          <a:p>
            <a:pPr marL="0" indent="0">
              <a:buNone/>
            </a:pPr>
            <a:r>
              <a:rPr lang="ar-MA" dirty="0">
                <a:latin typeface="Calibri" panose="020F0502020204030204" pitchFamily="34" charset="0"/>
                <a:cs typeface="Calibri" panose="020F0502020204030204" pitchFamily="34" charset="0"/>
              </a:rPr>
              <a:t>          ــ اذكر بعضا من المحسنات اللفظية والمعنوية التي درستها في علم البديع.</a:t>
            </a:r>
          </a:p>
          <a:p>
            <a:pPr marL="0" indent="0">
              <a:buNone/>
            </a:pPr>
            <a:r>
              <a:rPr lang="ar-MA" dirty="0">
                <a:latin typeface="Calibri" panose="020F0502020204030204" pitchFamily="34" charset="0"/>
                <a:cs typeface="Calibri" panose="020F0502020204030204" pitchFamily="34" charset="0"/>
              </a:rPr>
              <a:t>                          الجناس/ الطباق/التورية/حسن التعليل     </a:t>
            </a:r>
            <a:endParaRPr lang="fr-F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55485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wipe(down)">
                                      <p:cBhvr>
                                        <p:cTn id="20" dur="580">
                                          <p:stCondLst>
                                            <p:cond delay="0"/>
                                          </p:stCondLst>
                                        </p:cTn>
                                        <p:tgtEl>
                                          <p:spTgt spid="3">
                                            <p:txEl>
                                              <p:pRg st="1" end="1"/>
                                            </p:txEl>
                                          </p:spTgt>
                                        </p:tgtEl>
                                      </p:cBhvr>
                                    </p:animEffect>
                                    <p:anim calcmode="lin" valueType="num">
                                      <p:cBhvr>
                                        <p:cTn id="21"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6" dur="26">
                                          <p:stCondLst>
                                            <p:cond delay="650"/>
                                          </p:stCondLst>
                                        </p:cTn>
                                        <p:tgtEl>
                                          <p:spTgt spid="3">
                                            <p:txEl>
                                              <p:pRg st="1" end="1"/>
                                            </p:txEl>
                                          </p:spTgt>
                                        </p:tgtEl>
                                      </p:cBhvr>
                                      <p:to x="100000" y="60000"/>
                                    </p:animScale>
                                    <p:animScale>
                                      <p:cBhvr>
                                        <p:cTn id="27" dur="166" decel="50000">
                                          <p:stCondLst>
                                            <p:cond delay="676"/>
                                          </p:stCondLst>
                                        </p:cTn>
                                        <p:tgtEl>
                                          <p:spTgt spid="3">
                                            <p:txEl>
                                              <p:pRg st="1" end="1"/>
                                            </p:txEl>
                                          </p:spTgt>
                                        </p:tgtEl>
                                      </p:cBhvr>
                                      <p:to x="100000" y="100000"/>
                                    </p:animScale>
                                    <p:animScale>
                                      <p:cBhvr>
                                        <p:cTn id="28" dur="26">
                                          <p:stCondLst>
                                            <p:cond delay="1312"/>
                                          </p:stCondLst>
                                        </p:cTn>
                                        <p:tgtEl>
                                          <p:spTgt spid="3">
                                            <p:txEl>
                                              <p:pRg st="1" end="1"/>
                                            </p:txEl>
                                          </p:spTgt>
                                        </p:tgtEl>
                                      </p:cBhvr>
                                      <p:to x="100000" y="80000"/>
                                    </p:animScale>
                                    <p:animScale>
                                      <p:cBhvr>
                                        <p:cTn id="29" dur="166" decel="50000">
                                          <p:stCondLst>
                                            <p:cond delay="1338"/>
                                          </p:stCondLst>
                                        </p:cTn>
                                        <p:tgtEl>
                                          <p:spTgt spid="3">
                                            <p:txEl>
                                              <p:pRg st="1" end="1"/>
                                            </p:txEl>
                                          </p:spTgt>
                                        </p:tgtEl>
                                      </p:cBhvr>
                                      <p:to x="100000" y="100000"/>
                                    </p:animScale>
                                    <p:animScale>
                                      <p:cBhvr>
                                        <p:cTn id="30" dur="26">
                                          <p:stCondLst>
                                            <p:cond delay="1642"/>
                                          </p:stCondLst>
                                        </p:cTn>
                                        <p:tgtEl>
                                          <p:spTgt spid="3">
                                            <p:txEl>
                                              <p:pRg st="1" end="1"/>
                                            </p:txEl>
                                          </p:spTgt>
                                        </p:tgtEl>
                                      </p:cBhvr>
                                      <p:to x="100000" y="90000"/>
                                    </p:animScale>
                                    <p:animScale>
                                      <p:cBhvr>
                                        <p:cTn id="31" dur="166" decel="50000">
                                          <p:stCondLst>
                                            <p:cond delay="1668"/>
                                          </p:stCondLst>
                                        </p:cTn>
                                        <p:tgtEl>
                                          <p:spTgt spid="3">
                                            <p:txEl>
                                              <p:pRg st="1" end="1"/>
                                            </p:txEl>
                                          </p:spTgt>
                                        </p:tgtEl>
                                      </p:cBhvr>
                                      <p:to x="100000" y="100000"/>
                                    </p:animScale>
                                    <p:animScale>
                                      <p:cBhvr>
                                        <p:cTn id="32" dur="26">
                                          <p:stCondLst>
                                            <p:cond delay="1808"/>
                                          </p:stCondLst>
                                        </p:cTn>
                                        <p:tgtEl>
                                          <p:spTgt spid="3">
                                            <p:txEl>
                                              <p:pRg st="1" end="1"/>
                                            </p:txEl>
                                          </p:spTgt>
                                        </p:tgtEl>
                                      </p:cBhvr>
                                      <p:to x="100000" y="95000"/>
                                    </p:animScale>
                                    <p:animScale>
                                      <p:cBhvr>
                                        <p:cTn id="33" dur="166" decel="50000">
                                          <p:stCondLst>
                                            <p:cond delay="1834"/>
                                          </p:stCondLst>
                                        </p:cTn>
                                        <p:tgtEl>
                                          <p:spTgt spid="3">
                                            <p:txEl>
                                              <p:pRg st="1" end="1"/>
                                            </p:txEl>
                                          </p:spTgt>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nodeType="clickEffect">
                                  <p:stCondLst>
                                    <p:cond delay="0"/>
                                  </p:stCondLst>
                                  <p:childTnLst>
                                    <p:set>
                                      <p:cBhvr>
                                        <p:cTn id="37" dur="1" fill="hold">
                                          <p:stCondLst>
                                            <p:cond delay="0"/>
                                          </p:stCondLst>
                                        </p:cTn>
                                        <p:tgtEl>
                                          <p:spTgt spid="3">
                                            <p:txEl>
                                              <p:pRg st="2" end="2"/>
                                            </p:txEl>
                                          </p:spTgt>
                                        </p:tgtEl>
                                        <p:attrNameLst>
                                          <p:attrName>style.visibility</p:attrName>
                                        </p:attrNameLst>
                                      </p:cBhvr>
                                      <p:to>
                                        <p:strVal val="visible"/>
                                      </p:to>
                                    </p:set>
                                    <p:animEffect transition="in" filter="wheel(1)">
                                      <p:cBhvr>
                                        <p:cTn id="38" dur="2000"/>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wipe(down)">
                                      <p:cBhvr>
                                        <p:cTn id="43" dur="580">
                                          <p:stCondLst>
                                            <p:cond delay="0"/>
                                          </p:stCondLst>
                                        </p:cTn>
                                        <p:tgtEl>
                                          <p:spTgt spid="3">
                                            <p:txEl>
                                              <p:pRg st="3" end="3"/>
                                            </p:txEl>
                                          </p:spTgt>
                                        </p:tgtEl>
                                      </p:cBhvr>
                                    </p:animEffect>
                                    <p:anim calcmode="lin" valueType="num">
                                      <p:cBhvr>
                                        <p:cTn id="4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3" end="3"/>
                                            </p:txEl>
                                          </p:spTgt>
                                        </p:tgtEl>
                                      </p:cBhvr>
                                      <p:to x="100000" y="60000"/>
                                    </p:animScale>
                                    <p:animScale>
                                      <p:cBhvr>
                                        <p:cTn id="50" dur="166" decel="50000">
                                          <p:stCondLst>
                                            <p:cond delay="676"/>
                                          </p:stCondLst>
                                        </p:cTn>
                                        <p:tgtEl>
                                          <p:spTgt spid="3">
                                            <p:txEl>
                                              <p:pRg st="3" end="3"/>
                                            </p:txEl>
                                          </p:spTgt>
                                        </p:tgtEl>
                                      </p:cBhvr>
                                      <p:to x="100000" y="100000"/>
                                    </p:animScale>
                                    <p:animScale>
                                      <p:cBhvr>
                                        <p:cTn id="51" dur="26">
                                          <p:stCondLst>
                                            <p:cond delay="1312"/>
                                          </p:stCondLst>
                                        </p:cTn>
                                        <p:tgtEl>
                                          <p:spTgt spid="3">
                                            <p:txEl>
                                              <p:pRg st="3" end="3"/>
                                            </p:txEl>
                                          </p:spTgt>
                                        </p:tgtEl>
                                      </p:cBhvr>
                                      <p:to x="100000" y="80000"/>
                                    </p:animScale>
                                    <p:animScale>
                                      <p:cBhvr>
                                        <p:cTn id="52" dur="166" decel="50000">
                                          <p:stCondLst>
                                            <p:cond delay="1338"/>
                                          </p:stCondLst>
                                        </p:cTn>
                                        <p:tgtEl>
                                          <p:spTgt spid="3">
                                            <p:txEl>
                                              <p:pRg st="3" end="3"/>
                                            </p:txEl>
                                          </p:spTgt>
                                        </p:tgtEl>
                                      </p:cBhvr>
                                      <p:to x="100000" y="100000"/>
                                    </p:animScale>
                                    <p:animScale>
                                      <p:cBhvr>
                                        <p:cTn id="53" dur="26">
                                          <p:stCondLst>
                                            <p:cond delay="1642"/>
                                          </p:stCondLst>
                                        </p:cTn>
                                        <p:tgtEl>
                                          <p:spTgt spid="3">
                                            <p:txEl>
                                              <p:pRg st="3" end="3"/>
                                            </p:txEl>
                                          </p:spTgt>
                                        </p:tgtEl>
                                      </p:cBhvr>
                                      <p:to x="100000" y="90000"/>
                                    </p:animScale>
                                    <p:animScale>
                                      <p:cBhvr>
                                        <p:cTn id="54" dur="166" decel="50000">
                                          <p:stCondLst>
                                            <p:cond delay="1668"/>
                                          </p:stCondLst>
                                        </p:cTn>
                                        <p:tgtEl>
                                          <p:spTgt spid="3">
                                            <p:txEl>
                                              <p:pRg st="3" end="3"/>
                                            </p:txEl>
                                          </p:spTgt>
                                        </p:tgtEl>
                                      </p:cBhvr>
                                      <p:to x="100000" y="100000"/>
                                    </p:animScale>
                                    <p:animScale>
                                      <p:cBhvr>
                                        <p:cTn id="55" dur="26">
                                          <p:stCondLst>
                                            <p:cond delay="1808"/>
                                          </p:stCondLst>
                                        </p:cTn>
                                        <p:tgtEl>
                                          <p:spTgt spid="3">
                                            <p:txEl>
                                              <p:pRg st="3" end="3"/>
                                            </p:txEl>
                                          </p:spTgt>
                                        </p:tgtEl>
                                      </p:cBhvr>
                                      <p:to x="100000" y="95000"/>
                                    </p:animScale>
                                    <p:animScale>
                                      <p:cBhvr>
                                        <p:cTn id="56" dur="166" decel="50000">
                                          <p:stCondLst>
                                            <p:cond delay="1834"/>
                                          </p:stCondLst>
                                        </p:cTn>
                                        <p:tgtEl>
                                          <p:spTgt spid="3">
                                            <p:txEl>
                                              <p:pRg st="3" end="3"/>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1" presetClass="entr" presetSubtype="1" fill="hold" nodeType="click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animEffect transition="in" filter="wheel(1)">
                                      <p:cBhvr>
                                        <p:cTn id="61" dur="2000"/>
                                        <p:tgtEl>
                                          <p:spTgt spid="3">
                                            <p:txEl>
                                              <p:pRg st="4" end="4"/>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6" presetClass="entr" presetSubtype="0" fill="hold" nodeType="clickEffect">
                                  <p:stCondLst>
                                    <p:cond delay="0"/>
                                  </p:stCondLst>
                                  <p:childTnLst>
                                    <p:set>
                                      <p:cBhvr>
                                        <p:cTn id="65" dur="1" fill="hold">
                                          <p:stCondLst>
                                            <p:cond delay="0"/>
                                          </p:stCondLst>
                                        </p:cTn>
                                        <p:tgtEl>
                                          <p:spTgt spid="3">
                                            <p:txEl>
                                              <p:pRg st="5" end="5"/>
                                            </p:txEl>
                                          </p:spTgt>
                                        </p:tgtEl>
                                        <p:attrNameLst>
                                          <p:attrName>style.visibility</p:attrName>
                                        </p:attrNameLst>
                                      </p:cBhvr>
                                      <p:to>
                                        <p:strVal val="visible"/>
                                      </p:to>
                                    </p:set>
                                    <p:animEffect transition="in" filter="wipe(down)">
                                      <p:cBhvr>
                                        <p:cTn id="66" dur="580">
                                          <p:stCondLst>
                                            <p:cond delay="0"/>
                                          </p:stCondLst>
                                        </p:cTn>
                                        <p:tgtEl>
                                          <p:spTgt spid="3">
                                            <p:txEl>
                                              <p:pRg st="5" end="5"/>
                                            </p:txEl>
                                          </p:spTgt>
                                        </p:tgtEl>
                                      </p:cBhvr>
                                    </p:animEffect>
                                    <p:anim calcmode="lin" valueType="num">
                                      <p:cBhvr>
                                        <p:cTn id="67"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72" dur="26">
                                          <p:stCondLst>
                                            <p:cond delay="650"/>
                                          </p:stCondLst>
                                        </p:cTn>
                                        <p:tgtEl>
                                          <p:spTgt spid="3">
                                            <p:txEl>
                                              <p:pRg st="5" end="5"/>
                                            </p:txEl>
                                          </p:spTgt>
                                        </p:tgtEl>
                                      </p:cBhvr>
                                      <p:to x="100000" y="60000"/>
                                    </p:animScale>
                                    <p:animScale>
                                      <p:cBhvr>
                                        <p:cTn id="73" dur="166" decel="50000">
                                          <p:stCondLst>
                                            <p:cond delay="676"/>
                                          </p:stCondLst>
                                        </p:cTn>
                                        <p:tgtEl>
                                          <p:spTgt spid="3">
                                            <p:txEl>
                                              <p:pRg st="5" end="5"/>
                                            </p:txEl>
                                          </p:spTgt>
                                        </p:tgtEl>
                                      </p:cBhvr>
                                      <p:to x="100000" y="100000"/>
                                    </p:animScale>
                                    <p:animScale>
                                      <p:cBhvr>
                                        <p:cTn id="74" dur="26">
                                          <p:stCondLst>
                                            <p:cond delay="1312"/>
                                          </p:stCondLst>
                                        </p:cTn>
                                        <p:tgtEl>
                                          <p:spTgt spid="3">
                                            <p:txEl>
                                              <p:pRg st="5" end="5"/>
                                            </p:txEl>
                                          </p:spTgt>
                                        </p:tgtEl>
                                      </p:cBhvr>
                                      <p:to x="100000" y="80000"/>
                                    </p:animScale>
                                    <p:animScale>
                                      <p:cBhvr>
                                        <p:cTn id="75" dur="166" decel="50000">
                                          <p:stCondLst>
                                            <p:cond delay="1338"/>
                                          </p:stCondLst>
                                        </p:cTn>
                                        <p:tgtEl>
                                          <p:spTgt spid="3">
                                            <p:txEl>
                                              <p:pRg st="5" end="5"/>
                                            </p:txEl>
                                          </p:spTgt>
                                        </p:tgtEl>
                                      </p:cBhvr>
                                      <p:to x="100000" y="100000"/>
                                    </p:animScale>
                                    <p:animScale>
                                      <p:cBhvr>
                                        <p:cTn id="76" dur="26">
                                          <p:stCondLst>
                                            <p:cond delay="1642"/>
                                          </p:stCondLst>
                                        </p:cTn>
                                        <p:tgtEl>
                                          <p:spTgt spid="3">
                                            <p:txEl>
                                              <p:pRg st="5" end="5"/>
                                            </p:txEl>
                                          </p:spTgt>
                                        </p:tgtEl>
                                      </p:cBhvr>
                                      <p:to x="100000" y="90000"/>
                                    </p:animScale>
                                    <p:animScale>
                                      <p:cBhvr>
                                        <p:cTn id="77" dur="166" decel="50000">
                                          <p:stCondLst>
                                            <p:cond delay="1668"/>
                                          </p:stCondLst>
                                        </p:cTn>
                                        <p:tgtEl>
                                          <p:spTgt spid="3">
                                            <p:txEl>
                                              <p:pRg st="5" end="5"/>
                                            </p:txEl>
                                          </p:spTgt>
                                        </p:tgtEl>
                                      </p:cBhvr>
                                      <p:to x="100000" y="100000"/>
                                    </p:animScale>
                                    <p:animScale>
                                      <p:cBhvr>
                                        <p:cTn id="78" dur="26">
                                          <p:stCondLst>
                                            <p:cond delay="1808"/>
                                          </p:stCondLst>
                                        </p:cTn>
                                        <p:tgtEl>
                                          <p:spTgt spid="3">
                                            <p:txEl>
                                              <p:pRg st="5" end="5"/>
                                            </p:txEl>
                                          </p:spTgt>
                                        </p:tgtEl>
                                      </p:cBhvr>
                                      <p:to x="100000" y="95000"/>
                                    </p:animScale>
                                    <p:animScale>
                                      <p:cBhvr>
                                        <p:cTn id="79" dur="166" decel="50000">
                                          <p:stCondLst>
                                            <p:cond delay="1834"/>
                                          </p:stCondLst>
                                        </p:cTn>
                                        <p:tgtEl>
                                          <p:spTgt spid="3">
                                            <p:txEl>
                                              <p:pRg st="5" end="5"/>
                                            </p:txEl>
                                          </p:spTgt>
                                        </p:tgtEl>
                                      </p:cBhvr>
                                      <p:to x="100000" y="100000"/>
                                    </p:animScale>
                                  </p:childTnLst>
                                </p:cTn>
                              </p:par>
                            </p:childTnLst>
                          </p:cTn>
                        </p:par>
                      </p:childTnLst>
                    </p:cTn>
                  </p:par>
                  <p:par>
                    <p:cTn id="80" fill="hold">
                      <p:stCondLst>
                        <p:cond delay="indefinite"/>
                      </p:stCondLst>
                      <p:childTnLst>
                        <p:par>
                          <p:cTn id="81" fill="hold">
                            <p:stCondLst>
                              <p:cond delay="0"/>
                            </p:stCondLst>
                            <p:childTnLst>
                              <p:par>
                                <p:cTn id="82" presetID="21" presetClass="entr" presetSubtype="1" fill="hold" nodeType="clickEffect">
                                  <p:stCondLst>
                                    <p:cond delay="0"/>
                                  </p:stCondLst>
                                  <p:childTnLst>
                                    <p:set>
                                      <p:cBhvr>
                                        <p:cTn id="83" dur="1" fill="hold">
                                          <p:stCondLst>
                                            <p:cond delay="0"/>
                                          </p:stCondLst>
                                        </p:cTn>
                                        <p:tgtEl>
                                          <p:spTgt spid="3">
                                            <p:txEl>
                                              <p:pRg st="6" end="6"/>
                                            </p:txEl>
                                          </p:spTgt>
                                        </p:tgtEl>
                                        <p:attrNameLst>
                                          <p:attrName>style.visibility</p:attrName>
                                        </p:attrNameLst>
                                      </p:cBhvr>
                                      <p:to>
                                        <p:strVal val="visible"/>
                                      </p:to>
                                    </p:set>
                                    <p:animEffect transition="in" filter="wheel(1)">
                                      <p:cBhvr>
                                        <p:cTn id="84" dur="2000"/>
                                        <p:tgtEl>
                                          <p:spTgt spid="3">
                                            <p:txEl>
                                              <p:pRg st="6" end="6"/>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26" presetClass="entr" presetSubtype="0" fill="hold" nodeType="clickEffect">
                                  <p:stCondLst>
                                    <p:cond delay="0"/>
                                  </p:stCondLst>
                                  <p:childTnLst>
                                    <p:set>
                                      <p:cBhvr>
                                        <p:cTn id="88" dur="1" fill="hold">
                                          <p:stCondLst>
                                            <p:cond delay="0"/>
                                          </p:stCondLst>
                                        </p:cTn>
                                        <p:tgtEl>
                                          <p:spTgt spid="3">
                                            <p:txEl>
                                              <p:pRg st="7" end="7"/>
                                            </p:txEl>
                                          </p:spTgt>
                                        </p:tgtEl>
                                        <p:attrNameLst>
                                          <p:attrName>style.visibility</p:attrName>
                                        </p:attrNameLst>
                                      </p:cBhvr>
                                      <p:to>
                                        <p:strVal val="visible"/>
                                      </p:to>
                                    </p:set>
                                    <p:animEffect transition="in" filter="wipe(down)">
                                      <p:cBhvr>
                                        <p:cTn id="89" dur="580">
                                          <p:stCondLst>
                                            <p:cond delay="0"/>
                                          </p:stCondLst>
                                        </p:cTn>
                                        <p:tgtEl>
                                          <p:spTgt spid="3">
                                            <p:txEl>
                                              <p:pRg st="7" end="7"/>
                                            </p:txEl>
                                          </p:spTgt>
                                        </p:tgtEl>
                                      </p:cBhvr>
                                    </p:animEffect>
                                    <p:anim calcmode="lin" valueType="num">
                                      <p:cBhvr>
                                        <p:cTn id="90"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95" dur="26">
                                          <p:stCondLst>
                                            <p:cond delay="650"/>
                                          </p:stCondLst>
                                        </p:cTn>
                                        <p:tgtEl>
                                          <p:spTgt spid="3">
                                            <p:txEl>
                                              <p:pRg st="7" end="7"/>
                                            </p:txEl>
                                          </p:spTgt>
                                        </p:tgtEl>
                                      </p:cBhvr>
                                      <p:to x="100000" y="60000"/>
                                    </p:animScale>
                                    <p:animScale>
                                      <p:cBhvr>
                                        <p:cTn id="96" dur="166" decel="50000">
                                          <p:stCondLst>
                                            <p:cond delay="676"/>
                                          </p:stCondLst>
                                        </p:cTn>
                                        <p:tgtEl>
                                          <p:spTgt spid="3">
                                            <p:txEl>
                                              <p:pRg st="7" end="7"/>
                                            </p:txEl>
                                          </p:spTgt>
                                        </p:tgtEl>
                                      </p:cBhvr>
                                      <p:to x="100000" y="100000"/>
                                    </p:animScale>
                                    <p:animScale>
                                      <p:cBhvr>
                                        <p:cTn id="97" dur="26">
                                          <p:stCondLst>
                                            <p:cond delay="1312"/>
                                          </p:stCondLst>
                                        </p:cTn>
                                        <p:tgtEl>
                                          <p:spTgt spid="3">
                                            <p:txEl>
                                              <p:pRg st="7" end="7"/>
                                            </p:txEl>
                                          </p:spTgt>
                                        </p:tgtEl>
                                      </p:cBhvr>
                                      <p:to x="100000" y="80000"/>
                                    </p:animScale>
                                    <p:animScale>
                                      <p:cBhvr>
                                        <p:cTn id="98" dur="166" decel="50000">
                                          <p:stCondLst>
                                            <p:cond delay="1338"/>
                                          </p:stCondLst>
                                        </p:cTn>
                                        <p:tgtEl>
                                          <p:spTgt spid="3">
                                            <p:txEl>
                                              <p:pRg st="7" end="7"/>
                                            </p:txEl>
                                          </p:spTgt>
                                        </p:tgtEl>
                                      </p:cBhvr>
                                      <p:to x="100000" y="100000"/>
                                    </p:animScale>
                                    <p:animScale>
                                      <p:cBhvr>
                                        <p:cTn id="99" dur="26">
                                          <p:stCondLst>
                                            <p:cond delay="1642"/>
                                          </p:stCondLst>
                                        </p:cTn>
                                        <p:tgtEl>
                                          <p:spTgt spid="3">
                                            <p:txEl>
                                              <p:pRg st="7" end="7"/>
                                            </p:txEl>
                                          </p:spTgt>
                                        </p:tgtEl>
                                      </p:cBhvr>
                                      <p:to x="100000" y="90000"/>
                                    </p:animScale>
                                    <p:animScale>
                                      <p:cBhvr>
                                        <p:cTn id="100" dur="166" decel="50000">
                                          <p:stCondLst>
                                            <p:cond delay="1668"/>
                                          </p:stCondLst>
                                        </p:cTn>
                                        <p:tgtEl>
                                          <p:spTgt spid="3">
                                            <p:txEl>
                                              <p:pRg st="7" end="7"/>
                                            </p:txEl>
                                          </p:spTgt>
                                        </p:tgtEl>
                                      </p:cBhvr>
                                      <p:to x="100000" y="100000"/>
                                    </p:animScale>
                                    <p:animScale>
                                      <p:cBhvr>
                                        <p:cTn id="101" dur="26">
                                          <p:stCondLst>
                                            <p:cond delay="1808"/>
                                          </p:stCondLst>
                                        </p:cTn>
                                        <p:tgtEl>
                                          <p:spTgt spid="3">
                                            <p:txEl>
                                              <p:pRg st="7" end="7"/>
                                            </p:txEl>
                                          </p:spTgt>
                                        </p:tgtEl>
                                      </p:cBhvr>
                                      <p:to x="100000" y="95000"/>
                                    </p:animScale>
                                    <p:animScale>
                                      <p:cBhvr>
                                        <p:cTn id="102" dur="166" decel="50000">
                                          <p:stCondLst>
                                            <p:cond delay="1834"/>
                                          </p:stCondLst>
                                        </p:cTn>
                                        <p:tgtEl>
                                          <p:spTgt spid="3">
                                            <p:txEl>
                                              <p:pRg st="7" end="7"/>
                                            </p:txEl>
                                          </p:spTgt>
                                        </p:tgtEl>
                                      </p:cBhvr>
                                      <p:to x="100000" y="100000"/>
                                    </p:animScale>
                                  </p:childTnLst>
                                </p:cTn>
                              </p:par>
                            </p:childTnLst>
                          </p:cTn>
                        </p:par>
                      </p:childTnLst>
                    </p:cTn>
                  </p:par>
                  <p:par>
                    <p:cTn id="103" fill="hold">
                      <p:stCondLst>
                        <p:cond delay="indefinite"/>
                      </p:stCondLst>
                      <p:childTnLst>
                        <p:par>
                          <p:cTn id="104" fill="hold">
                            <p:stCondLst>
                              <p:cond delay="0"/>
                            </p:stCondLst>
                            <p:childTnLst>
                              <p:par>
                                <p:cTn id="105" presetID="21" presetClass="entr" presetSubtype="1" fill="hold" nodeType="clickEffect">
                                  <p:stCondLst>
                                    <p:cond delay="0"/>
                                  </p:stCondLst>
                                  <p:childTnLst>
                                    <p:set>
                                      <p:cBhvr>
                                        <p:cTn id="106" dur="1" fill="hold">
                                          <p:stCondLst>
                                            <p:cond delay="0"/>
                                          </p:stCondLst>
                                        </p:cTn>
                                        <p:tgtEl>
                                          <p:spTgt spid="3">
                                            <p:txEl>
                                              <p:pRg st="8" end="8"/>
                                            </p:txEl>
                                          </p:spTgt>
                                        </p:tgtEl>
                                        <p:attrNameLst>
                                          <p:attrName>style.visibility</p:attrName>
                                        </p:attrNameLst>
                                      </p:cBhvr>
                                      <p:to>
                                        <p:strVal val="visible"/>
                                      </p:to>
                                    </p:set>
                                    <p:animEffect transition="in" filter="wheel(1)">
                                      <p:cBhvr>
                                        <p:cTn id="10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612AEF-2737-4B23-90E4-D84F2A4891FB}"/>
              </a:ext>
            </a:extLst>
          </p:cNvPr>
          <p:cNvSpPr>
            <a:spLocks noGrp="1"/>
          </p:cNvSpPr>
          <p:nvPr>
            <p:ph type="title"/>
          </p:nvPr>
        </p:nvSpPr>
        <p:spPr>
          <a:xfrm>
            <a:off x="492369" y="365125"/>
            <a:ext cx="10861431" cy="1027577"/>
          </a:xfrm>
          <a:solidFill>
            <a:srgbClr val="D5A5ED"/>
          </a:solidFill>
        </p:spPr>
        <p:txBody>
          <a:bodyPr/>
          <a:lstStyle/>
          <a:p>
            <a:r>
              <a:rPr lang="ar-MA" dirty="0">
                <a:latin typeface="+mn-lt"/>
              </a:rPr>
              <a:t>تقديم:</a:t>
            </a:r>
            <a:endParaRPr lang="fr-FR" dirty="0">
              <a:latin typeface="+mn-lt"/>
            </a:endParaRPr>
          </a:p>
        </p:txBody>
      </p:sp>
      <p:sp>
        <p:nvSpPr>
          <p:cNvPr id="3" name="Espace réservé du contenu 2">
            <a:extLst>
              <a:ext uri="{FF2B5EF4-FFF2-40B4-BE49-F238E27FC236}">
                <a16:creationId xmlns:a16="http://schemas.microsoft.com/office/drawing/2014/main" id="{D3C71847-45EA-4ADC-89AB-BC2E130A57CC}"/>
              </a:ext>
            </a:extLst>
          </p:cNvPr>
          <p:cNvSpPr>
            <a:spLocks noGrp="1"/>
          </p:cNvSpPr>
          <p:nvPr>
            <p:ph idx="1"/>
          </p:nvPr>
        </p:nvSpPr>
        <p:spPr>
          <a:xfrm>
            <a:off x="365761" y="1690687"/>
            <a:ext cx="11394830" cy="5167313"/>
          </a:xfrm>
          <a:solidFill>
            <a:srgbClr val="D5A5ED"/>
          </a:solidFill>
        </p:spPr>
        <p:txBody>
          <a:bodyPr/>
          <a:lstStyle/>
          <a:p>
            <a:pPr marL="0" indent="0" algn="just">
              <a:buNone/>
            </a:pPr>
            <a:r>
              <a:rPr lang="ar-MA" dirty="0"/>
              <a:t>تجد محاولة تأصيل مفهوم </a:t>
            </a:r>
            <a:r>
              <a:rPr lang="ar-MA" dirty="0" err="1"/>
              <a:t>التناص</a:t>
            </a:r>
            <a:r>
              <a:rPr lang="ar-MA" dirty="0"/>
              <a:t> (تداخل النصوص)وتحديد تجلياته في النقد والبلاغة العربية مشروعيتها في الموقف من تبني الحمولة المفهومية الحديثة  ذاتها في الدرسين الأدبيين بغض النظر عن اختلاف الخلفية </a:t>
            </a:r>
            <a:r>
              <a:rPr lang="ar-MA" dirty="0" err="1"/>
              <a:t>المؤطرة</a:t>
            </a:r>
            <a:r>
              <a:rPr lang="ar-MA" dirty="0"/>
              <a:t> لتشكل المفهوم في الثقافتين</a:t>
            </a:r>
            <a:r>
              <a:rPr lang="fr-FR" dirty="0"/>
              <a:t> </a:t>
            </a:r>
            <a:r>
              <a:rPr lang="ar-MA" dirty="0"/>
              <a:t>العربية والغربية</a:t>
            </a:r>
            <a:r>
              <a:rPr lang="fr-FR" dirty="0"/>
              <a:t> </a:t>
            </a:r>
            <a:r>
              <a:rPr lang="ar-MA" dirty="0"/>
              <a:t>. من هذا المنطلق نجد أنه من الطبيعي الحديث عن مظاهر </a:t>
            </a:r>
            <a:r>
              <a:rPr lang="ar-MA" dirty="0" err="1"/>
              <a:t>التناص</a:t>
            </a:r>
            <a:r>
              <a:rPr lang="ar-MA" dirty="0"/>
              <a:t> في الممارسة </a:t>
            </a:r>
            <a:r>
              <a:rPr lang="ar-MA" dirty="0" err="1"/>
              <a:t>التخاطبية</a:t>
            </a:r>
            <a:r>
              <a:rPr lang="ar-MA" dirty="0"/>
              <a:t> التراثية عموما، خاصة وأن هذا المفهوم لم يكن بعيدا عن الاستخدام في حقل البلاغة العربية القديمة، فقد أورده علي بن عبد العزيز الجرجاني في كتابه الوساطة بقوله: (متى أجهد أحدنا نفسه، وأعمل فكره وأتعب خاطره وذهنه في تحصيل معنى، يظنه غريبا مبتدعا ونظم بيتا، يحسبه فردا مخترعا، ثم تصفح عنه الدواوين لم يخطئه أن يجده بعينه، أو يجد له مثالا يغض من حسنه، ولهذا السبب أحظر على نفسي، ولا أرى لغيري بثّ الحكم على شاعر بالسرقة".                ـالوساطة بين المتنبي وخصومه، الجزء الأول، ص:215ـ  </a:t>
            </a:r>
          </a:p>
          <a:p>
            <a:pPr marL="0" indent="0" algn="just">
              <a:buNone/>
            </a:pPr>
            <a:r>
              <a:rPr lang="ar-MA" dirty="0"/>
              <a:t>  يسمح لنا هذا الاعتبار الموضوعي المجرد من الاعتبارات الأخلاقية والدينية، والقائم على جعل التداخل النصي سمة  طبيعية للإبداع الأدبي باستهلال درس </a:t>
            </a:r>
            <a:r>
              <a:rPr lang="ar-MA" dirty="0" err="1"/>
              <a:t>التناص</a:t>
            </a:r>
            <a:r>
              <a:rPr lang="ar-MA" dirty="0"/>
              <a:t>  بالحديث عن بعض مظاهره في البلاغة العربية. وفيما يلي تفصيل ذلك.</a:t>
            </a:r>
            <a:endParaRPr lang="fr-FR" dirty="0"/>
          </a:p>
        </p:txBody>
      </p:sp>
    </p:spTree>
    <p:extLst>
      <p:ext uri="{BB962C8B-B14F-4D97-AF65-F5344CB8AC3E}">
        <p14:creationId xmlns:p14="http://schemas.microsoft.com/office/powerpoint/2010/main" val="944004494"/>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amond(in)">
                                      <p:cBhvr>
                                        <p:cTn id="13" dur="2000"/>
                                        <p:tgtEl>
                                          <p:spTgt spid="3">
                                            <p:txEl>
                                              <p:pRg st="0" end="0"/>
                                            </p:txEl>
                                          </p:spTgt>
                                        </p:tgtEl>
                                      </p:cBhvr>
                                    </p:animEffect>
                                  </p:childTnLst>
                                </p:cTn>
                              </p:par>
                              <p:par>
                                <p:cTn id="14" presetID="8" presetClass="entr" presetSubtype="16"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diamond(in)">
                                      <p:cBhvr>
                                        <p:cTn id="16"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32263" y="204716"/>
            <a:ext cx="11081981" cy="6653284"/>
          </a:xfrm>
          <a:solidFill>
            <a:srgbClr val="D5A5ED"/>
          </a:solidFill>
        </p:spPr>
        <p:txBody>
          <a:bodyPr>
            <a:normAutofit fontScale="77500" lnSpcReduction="20000"/>
          </a:bodyPr>
          <a:lstStyle/>
          <a:p>
            <a:endParaRPr lang="ar-DZ" sz="3600" b="1" dirty="0">
              <a:solidFill>
                <a:srgbClr val="C00000"/>
              </a:solidFill>
            </a:endParaRPr>
          </a:p>
          <a:p>
            <a:r>
              <a:rPr lang="ar-DZ" sz="3600" b="1" dirty="0">
                <a:solidFill>
                  <a:srgbClr val="C00000"/>
                </a:solidFill>
              </a:rPr>
              <a:t>أولا: أمثلة الانطلاق.</a:t>
            </a:r>
          </a:p>
          <a:p>
            <a:pPr algn="r"/>
            <a:r>
              <a:rPr lang="ar-DZ" b="1" i="1" u="sng" dirty="0"/>
              <a:t>المجموعة الأولى:</a:t>
            </a:r>
          </a:p>
          <a:p>
            <a:pPr algn="r"/>
            <a:r>
              <a:rPr lang="ar-DZ" sz="2500" b="1" dirty="0"/>
              <a:t>1 – </a:t>
            </a:r>
            <a:r>
              <a:rPr lang="ar-DZ" sz="2500" b="1" dirty="0">
                <a:solidFill>
                  <a:srgbClr val="FF0000"/>
                </a:solidFill>
              </a:rPr>
              <a:t>قال أبو الطيب المتنبي.</a:t>
            </a:r>
          </a:p>
          <a:p>
            <a:r>
              <a:rPr lang="ar-DZ" sz="4100" dirty="0">
                <a:latin typeface="Arabic Typesetting" panose="03020402040406030203" pitchFamily="66" charset="-78"/>
                <a:cs typeface="Arabic Typesetting" panose="03020402040406030203" pitchFamily="66" charset="-78"/>
              </a:rPr>
              <a:t>أحبه وأحب فيه ملامة </a:t>
            </a:r>
            <a:r>
              <a:rPr lang="ar-DZ" sz="4100" dirty="0">
                <a:latin typeface="Arabic Typesetting" panose="03020402040406030203" pitchFamily="66" charset="-78"/>
                <a:cs typeface="Arabic Typesetting" panose="03020402040406030203" pitchFamily="66" charset="-78"/>
                <a:sym typeface="Symbol" panose="05050102010706020507" pitchFamily="18" charset="2"/>
              </a:rPr>
              <a:t></a:t>
            </a:r>
            <a:r>
              <a:rPr lang="ar-DZ" sz="4100" dirty="0">
                <a:latin typeface="Arabic Typesetting" panose="03020402040406030203" pitchFamily="66" charset="-78"/>
                <a:cs typeface="Arabic Typesetting" panose="03020402040406030203" pitchFamily="66" charset="-78"/>
              </a:rPr>
              <a:t> إن الملامة فيه من أعدائه</a:t>
            </a:r>
          </a:p>
          <a:p>
            <a:pPr algn="r"/>
            <a:r>
              <a:rPr lang="ar-DZ" sz="2500" b="1" dirty="0"/>
              <a:t>2</a:t>
            </a:r>
            <a:r>
              <a:rPr lang="ar-DZ" sz="2500" b="1" dirty="0">
                <a:solidFill>
                  <a:srgbClr val="FF0000"/>
                </a:solidFill>
              </a:rPr>
              <a:t> </a:t>
            </a:r>
            <a:r>
              <a:rPr lang="ar-DZ" sz="2500" b="1" dirty="0"/>
              <a:t>–</a:t>
            </a:r>
            <a:r>
              <a:rPr lang="ar-DZ" sz="2500" b="1" dirty="0">
                <a:solidFill>
                  <a:srgbClr val="FF0000"/>
                </a:solidFill>
              </a:rPr>
              <a:t> يقول امر</a:t>
            </a:r>
            <a:r>
              <a:rPr lang="ar-MA" sz="2500" b="1" dirty="0">
                <a:solidFill>
                  <a:srgbClr val="FF0000"/>
                </a:solidFill>
              </a:rPr>
              <a:t>ؤ</a:t>
            </a:r>
            <a:r>
              <a:rPr lang="ar-DZ" sz="2500" b="1" dirty="0">
                <a:solidFill>
                  <a:srgbClr val="FF0000"/>
                </a:solidFill>
              </a:rPr>
              <a:t> القيس:</a:t>
            </a:r>
          </a:p>
          <a:p>
            <a:r>
              <a:rPr lang="ar-DZ" sz="4100" dirty="0">
                <a:latin typeface="Arabic Typesetting" panose="03020402040406030203" pitchFamily="66" charset="-78"/>
                <a:cs typeface="Arabic Typesetting" panose="03020402040406030203" pitchFamily="66" charset="-78"/>
              </a:rPr>
              <a:t>وقوفا بها صحبي علي</a:t>
            </a:r>
            <a:r>
              <a:rPr lang="ar-MA" sz="4100" dirty="0">
                <a:latin typeface="Arabic Typesetting" panose="03020402040406030203" pitchFamily="66" charset="-78"/>
                <a:cs typeface="Arabic Typesetting" panose="03020402040406030203" pitchFamily="66" charset="-78"/>
              </a:rPr>
              <a:t>ّ</a:t>
            </a:r>
            <a:r>
              <a:rPr lang="ar-DZ" sz="4100" dirty="0">
                <a:latin typeface="Arabic Typesetting" panose="03020402040406030203" pitchFamily="66" charset="-78"/>
                <a:cs typeface="Arabic Typesetting" panose="03020402040406030203" pitchFamily="66" charset="-78"/>
              </a:rPr>
              <a:t> مطي</a:t>
            </a:r>
            <a:r>
              <a:rPr lang="ar-MA" sz="4100" dirty="0">
                <a:latin typeface="Arabic Typesetting" panose="03020402040406030203" pitchFamily="66" charset="-78"/>
                <a:cs typeface="Arabic Typesetting" panose="03020402040406030203" pitchFamily="66" charset="-78"/>
              </a:rPr>
              <a:t>ّ</a:t>
            </a:r>
            <a:r>
              <a:rPr lang="ar-DZ" sz="4100" dirty="0">
                <a:latin typeface="Arabic Typesetting" panose="03020402040406030203" pitchFamily="66" charset="-78"/>
                <a:cs typeface="Arabic Typesetting" panose="03020402040406030203" pitchFamily="66" charset="-78"/>
              </a:rPr>
              <a:t>هم</a:t>
            </a:r>
            <a:r>
              <a:rPr lang="ar-DZ" sz="4100" dirty="0">
                <a:latin typeface="Arabic Typesetting" panose="03020402040406030203" pitchFamily="66" charset="-78"/>
                <a:cs typeface="Arabic Typesetting" panose="03020402040406030203" pitchFamily="66" charset="-78"/>
                <a:sym typeface="Symbol" panose="05050102010706020507" pitchFamily="18" charset="2"/>
              </a:rPr>
              <a:t> </a:t>
            </a:r>
            <a:r>
              <a:rPr lang="ar-DZ" sz="4100" dirty="0">
                <a:latin typeface="Arabic Typesetting" panose="03020402040406030203" pitchFamily="66" charset="-78"/>
                <a:cs typeface="Arabic Typesetting" panose="03020402040406030203" pitchFamily="66" charset="-78"/>
              </a:rPr>
              <a:t> يقولون لا تهلك أسى وتج</a:t>
            </a:r>
            <a:r>
              <a:rPr lang="ar-MA" sz="4100" dirty="0">
                <a:latin typeface="Arabic Typesetting" panose="03020402040406030203" pitchFamily="66" charset="-78"/>
                <a:cs typeface="Arabic Typesetting" panose="03020402040406030203" pitchFamily="66" charset="-78"/>
              </a:rPr>
              <a:t>مّل</a:t>
            </a:r>
            <a:endParaRPr lang="ar-DZ" sz="4100" dirty="0">
              <a:latin typeface="Arabic Typesetting" panose="03020402040406030203" pitchFamily="66" charset="-78"/>
              <a:cs typeface="Arabic Typesetting" panose="03020402040406030203" pitchFamily="66" charset="-78"/>
            </a:endParaRPr>
          </a:p>
          <a:p>
            <a:pPr algn="r"/>
            <a:r>
              <a:rPr lang="ar-DZ" dirty="0"/>
              <a:t> </a:t>
            </a:r>
            <a:r>
              <a:rPr lang="ar-DZ" b="1" i="1" u="sng" dirty="0"/>
              <a:t>المجموعة الثانية:</a:t>
            </a:r>
          </a:p>
          <a:p>
            <a:pPr algn="r"/>
            <a:r>
              <a:rPr lang="ar-DZ" sz="2500" b="1" dirty="0"/>
              <a:t>1 – </a:t>
            </a:r>
            <a:r>
              <a:rPr lang="ar-DZ" sz="2500" b="1" dirty="0">
                <a:solidFill>
                  <a:srgbClr val="FF0000"/>
                </a:solidFill>
              </a:rPr>
              <a:t>قال عبد المؤمن الأصفهاني:</a:t>
            </a:r>
          </a:p>
          <a:p>
            <a:r>
              <a:rPr lang="ar-DZ" sz="4100" dirty="0">
                <a:latin typeface="Arabic Typesetting" panose="03020402040406030203" pitchFamily="66" charset="-78"/>
                <a:cs typeface="Arabic Typesetting" panose="03020402040406030203" pitchFamily="66" charset="-78"/>
              </a:rPr>
              <a:t>لا </a:t>
            </a:r>
            <a:r>
              <a:rPr lang="ar-DZ" sz="4100" dirty="0" err="1">
                <a:latin typeface="Arabic Typesetting" panose="03020402040406030203" pitchFamily="66" charset="-78"/>
                <a:cs typeface="Arabic Typesetting" panose="03020402040406030203" pitchFamily="66" charset="-78"/>
              </a:rPr>
              <a:t>تغرَنك</a:t>
            </a:r>
            <a:r>
              <a:rPr lang="ar-DZ" sz="4100" dirty="0">
                <a:latin typeface="Arabic Typesetting" panose="03020402040406030203" pitchFamily="66" charset="-78"/>
                <a:cs typeface="Arabic Typesetting" panose="03020402040406030203" pitchFamily="66" charset="-78"/>
              </a:rPr>
              <a:t> من الظَلمة كثرة الجيوش والأنصار «إنما نؤخرهم ليوم تشخص فيه الأبصار».</a:t>
            </a:r>
          </a:p>
          <a:p>
            <a:pPr algn="r"/>
            <a:r>
              <a:rPr lang="ar-DZ" sz="2500" b="1" dirty="0"/>
              <a:t>2 – </a:t>
            </a:r>
            <a:r>
              <a:rPr lang="ar-DZ" sz="2500" b="1" dirty="0">
                <a:solidFill>
                  <a:srgbClr val="FF0000"/>
                </a:solidFill>
              </a:rPr>
              <a:t>قال ابن سناء الملك:</a:t>
            </a:r>
          </a:p>
          <a:p>
            <a:r>
              <a:rPr lang="ar-DZ" sz="4100" dirty="0">
                <a:latin typeface="Arabic Typesetting" panose="03020402040406030203" pitchFamily="66" charset="-78"/>
                <a:cs typeface="Arabic Typesetting" panose="03020402040406030203" pitchFamily="66" charset="-78"/>
              </a:rPr>
              <a:t>رحلوا فلست مسائلا عن دارهم </a:t>
            </a:r>
            <a:r>
              <a:rPr lang="ar-DZ" sz="4100" dirty="0">
                <a:latin typeface="Arabic Typesetting" panose="03020402040406030203" pitchFamily="66" charset="-78"/>
                <a:cs typeface="Arabic Typesetting" panose="03020402040406030203" pitchFamily="66" charset="-78"/>
                <a:sym typeface="Symbol" panose="05050102010706020507" pitchFamily="18" charset="2"/>
              </a:rPr>
              <a:t></a:t>
            </a:r>
            <a:r>
              <a:rPr lang="ar-DZ" sz="4100" dirty="0">
                <a:latin typeface="Arabic Typesetting" panose="03020402040406030203" pitchFamily="66" charset="-78"/>
                <a:cs typeface="Arabic Typesetting" panose="03020402040406030203" pitchFamily="66" charset="-78"/>
              </a:rPr>
              <a:t> أنا «باخع نفسي عل</a:t>
            </a:r>
            <a:r>
              <a:rPr lang="ar-MA" sz="4100" dirty="0">
                <a:latin typeface="Arabic Typesetting" panose="03020402040406030203" pitchFamily="66" charset="-78"/>
                <a:cs typeface="Arabic Typesetting" panose="03020402040406030203" pitchFamily="66" charset="-78"/>
              </a:rPr>
              <a:t>ى</a:t>
            </a:r>
            <a:r>
              <a:rPr lang="ar-DZ" sz="4100" dirty="0">
                <a:latin typeface="Arabic Typesetting" panose="03020402040406030203" pitchFamily="66" charset="-78"/>
                <a:cs typeface="Arabic Typesetting" panose="03020402040406030203" pitchFamily="66" charset="-78"/>
              </a:rPr>
              <a:t> آثارهم»</a:t>
            </a:r>
          </a:p>
          <a:p>
            <a:pPr algn="r"/>
            <a:r>
              <a:rPr lang="ar-DZ" b="1" i="1" u="sng" dirty="0"/>
              <a:t>المجموعة الثالثة:</a:t>
            </a:r>
          </a:p>
          <a:p>
            <a:pPr algn="r"/>
            <a:r>
              <a:rPr lang="ar-DZ" b="1" dirty="0"/>
              <a:t> 1 – </a:t>
            </a:r>
            <a:r>
              <a:rPr lang="ar-DZ" b="1" dirty="0">
                <a:solidFill>
                  <a:srgbClr val="FF0000"/>
                </a:solidFill>
              </a:rPr>
              <a:t>قال </a:t>
            </a:r>
            <a:r>
              <a:rPr lang="ar-MA" b="1" dirty="0">
                <a:solidFill>
                  <a:srgbClr val="FF0000"/>
                </a:solidFill>
              </a:rPr>
              <a:t>الشاعر</a:t>
            </a:r>
            <a:r>
              <a:rPr lang="ar-DZ" b="1" dirty="0">
                <a:solidFill>
                  <a:srgbClr val="FF0000"/>
                </a:solidFill>
              </a:rPr>
              <a:t>:</a:t>
            </a:r>
          </a:p>
          <a:p>
            <a:r>
              <a:rPr lang="ar-DZ" sz="4100" dirty="0">
                <a:latin typeface="Arabic Typesetting" panose="03020402040406030203" pitchFamily="66" charset="-78"/>
                <a:cs typeface="Arabic Typesetting" panose="03020402040406030203" pitchFamily="66" charset="-78"/>
              </a:rPr>
              <a:t>أعذاره الساري العجول ترفقا </a:t>
            </a:r>
            <a:r>
              <a:rPr lang="ar-DZ" sz="4100" dirty="0">
                <a:latin typeface="Arabic Typesetting" panose="03020402040406030203" pitchFamily="66" charset="-78"/>
                <a:cs typeface="Arabic Typesetting" panose="03020402040406030203" pitchFamily="66" charset="-78"/>
                <a:sym typeface="Symbol" panose="05050102010706020507" pitchFamily="18" charset="2"/>
              </a:rPr>
              <a:t></a:t>
            </a:r>
            <a:r>
              <a:rPr lang="ar-DZ" sz="4100" dirty="0">
                <a:latin typeface="Arabic Typesetting" panose="03020402040406030203" pitchFamily="66" charset="-78"/>
                <a:cs typeface="Arabic Typesetting" panose="03020402040406030203" pitchFamily="66" charset="-78"/>
              </a:rPr>
              <a:t> ما في وقوفك ساعة من بأس</a:t>
            </a:r>
            <a:r>
              <a:rPr lang="ar-DZ" sz="3600" u="sng" dirty="0">
                <a:latin typeface="Arabic Typesetting" panose="03020402040406030203" pitchFamily="66" charset="-78"/>
                <a:cs typeface="Arabic Typesetting" panose="03020402040406030203" pitchFamily="66" charset="-78"/>
              </a:rPr>
              <a:t> </a:t>
            </a:r>
          </a:p>
          <a:p>
            <a:pPr algn="r"/>
            <a:r>
              <a:rPr lang="ar-DZ" b="1" dirty="0"/>
              <a:t>2 – </a:t>
            </a:r>
            <a:r>
              <a:rPr lang="ar-DZ" b="1" dirty="0">
                <a:solidFill>
                  <a:srgbClr val="FF0000"/>
                </a:solidFill>
              </a:rPr>
              <a:t>وقال آخر:</a:t>
            </a:r>
          </a:p>
          <a:p>
            <a:pPr>
              <a:lnSpc>
                <a:spcPct val="100000"/>
              </a:lnSpc>
            </a:pPr>
            <a:r>
              <a:rPr lang="ar-DZ" sz="4100" dirty="0">
                <a:latin typeface="Arabic Typesetting" panose="03020402040406030203" pitchFamily="66" charset="-78"/>
                <a:cs typeface="Arabic Typesetting" panose="03020402040406030203" pitchFamily="66" charset="-78"/>
              </a:rPr>
              <a:t>فبت والأرض فراشي وقد  </a:t>
            </a:r>
            <a:r>
              <a:rPr lang="ar-DZ" sz="4100" dirty="0">
                <a:latin typeface="Arabic Typesetting" panose="03020402040406030203" pitchFamily="66" charset="-78"/>
                <a:cs typeface="Arabic Typesetting" panose="03020402040406030203" pitchFamily="66" charset="-78"/>
                <a:sym typeface="Symbol" panose="05050102010706020507" pitchFamily="18" charset="2"/>
              </a:rPr>
              <a:t></a:t>
            </a:r>
            <a:r>
              <a:rPr lang="ar-DZ" sz="4100" dirty="0">
                <a:latin typeface="Arabic Typesetting" panose="03020402040406030203" pitchFamily="66" charset="-78"/>
                <a:cs typeface="Arabic Typesetting" panose="03020402040406030203" pitchFamily="66" charset="-78"/>
              </a:rPr>
              <a:t>  غنَت «قفا نبك» مصاريني</a:t>
            </a:r>
          </a:p>
          <a:p>
            <a:pPr algn="r"/>
            <a:endParaRPr lang="ar-DZ" b="1" dirty="0"/>
          </a:p>
          <a:p>
            <a:pPr algn="r"/>
            <a:endParaRPr lang="ar-DZ" dirty="0"/>
          </a:p>
          <a:p>
            <a:pPr algn="r"/>
            <a:endParaRPr lang="ar-DZ" dirty="0"/>
          </a:p>
        </p:txBody>
      </p:sp>
    </p:spTree>
    <p:extLst>
      <p:ext uri="{BB962C8B-B14F-4D97-AF65-F5344CB8AC3E}">
        <p14:creationId xmlns:p14="http://schemas.microsoft.com/office/powerpoint/2010/main" val="8943954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1015" y="327546"/>
            <a:ext cx="11648889" cy="6114197"/>
          </a:xfrm>
          <a:solidFill>
            <a:srgbClr val="D5A5ED"/>
          </a:solidFill>
        </p:spPr>
        <p:txBody>
          <a:bodyPr>
            <a:normAutofit fontScale="92500"/>
          </a:bodyPr>
          <a:lstStyle/>
          <a:p>
            <a:pPr marL="0" indent="0" algn="ctr">
              <a:lnSpc>
                <a:spcPct val="100000"/>
              </a:lnSpc>
              <a:buNone/>
            </a:pPr>
            <a:endParaRPr lang="ar-DZ" sz="4400" b="1" dirty="0">
              <a:solidFill>
                <a:srgbClr val="C00000"/>
              </a:solidFill>
            </a:endParaRPr>
          </a:p>
          <a:p>
            <a:pPr marL="0" indent="0" algn="ctr">
              <a:lnSpc>
                <a:spcPct val="100000"/>
              </a:lnSpc>
              <a:buNone/>
            </a:pPr>
            <a:r>
              <a:rPr lang="ar-DZ" sz="4400" b="1" dirty="0">
                <a:solidFill>
                  <a:srgbClr val="C00000"/>
                </a:solidFill>
              </a:rPr>
              <a:t>ثانيا: الملاحظة والتحليل.</a:t>
            </a:r>
          </a:p>
          <a:p>
            <a:pPr algn="ctr">
              <a:lnSpc>
                <a:spcPct val="100000"/>
              </a:lnSpc>
              <a:buFont typeface="Wingdings" panose="05000000000000000000" pitchFamily="2" charset="2"/>
              <a:buChar char="q"/>
            </a:pPr>
            <a:r>
              <a:rPr lang="ar-DZ" sz="3600" b="1" dirty="0"/>
              <a:t>تحليل أمثلة المجموعة الأولى.</a:t>
            </a:r>
          </a:p>
          <a:p>
            <a:pPr algn="just">
              <a:lnSpc>
                <a:spcPct val="100000"/>
              </a:lnSpc>
              <a:buFont typeface="Wingdings" panose="05000000000000000000" pitchFamily="2" charset="2"/>
              <a:buChar char="§"/>
            </a:pPr>
            <a:r>
              <a:rPr lang="ar-DZ" sz="3400" dirty="0"/>
              <a:t>وصف ما ورد في المثال الأول ضمن المجموعة الأولى عند أب</a:t>
            </a:r>
            <a:r>
              <a:rPr lang="ar-MA" sz="3400" dirty="0"/>
              <a:t>ي</a:t>
            </a:r>
            <a:r>
              <a:rPr lang="ar-DZ" sz="3400" dirty="0"/>
              <a:t> الطيب المتنبي بأنه "سرقة شعرية "، أي أن هذا الأخير قد أخذ الكلام إما نسخا أو تصرفا أو قالبا من عند شاعر آخر، وهذا ما  يبرره وجود البيت الشعري الآتي عند الشاعر أب</a:t>
            </a:r>
            <a:r>
              <a:rPr lang="ar-MA" sz="3400" dirty="0"/>
              <a:t>ي</a:t>
            </a:r>
            <a:r>
              <a:rPr lang="ar-DZ" sz="3400" dirty="0"/>
              <a:t> الشيص</a:t>
            </a:r>
            <a:r>
              <a:rPr lang="ar-MA" sz="3400" dirty="0"/>
              <a:t> الخزاعي:</a:t>
            </a:r>
            <a:endParaRPr lang="ar-DZ" sz="3400" dirty="0"/>
          </a:p>
          <a:p>
            <a:pPr marL="0" indent="0" algn="ctr">
              <a:lnSpc>
                <a:spcPct val="100000"/>
              </a:lnSpc>
              <a:buNone/>
            </a:pPr>
            <a:r>
              <a:rPr lang="ar-DZ" sz="4800" b="1" dirty="0">
                <a:latin typeface="Arabic Typesetting" panose="03020402040406030203" pitchFamily="66" charset="-78"/>
                <a:cs typeface="Arabic Typesetting" panose="03020402040406030203" pitchFamily="66" charset="-78"/>
              </a:rPr>
              <a:t>أجد الملامة في هواك لذيذة </a:t>
            </a:r>
            <a:r>
              <a:rPr lang="ar-DZ" sz="4800" b="1" dirty="0">
                <a:latin typeface="Arabic Typesetting" panose="03020402040406030203" pitchFamily="66" charset="-78"/>
                <a:cs typeface="Arabic Typesetting" panose="03020402040406030203" pitchFamily="66" charset="-78"/>
                <a:sym typeface="Symbol" panose="05050102010706020507" pitchFamily="18" charset="2"/>
              </a:rPr>
              <a:t></a:t>
            </a:r>
            <a:r>
              <a:rPr lang="ar-DZ" sz="4800" b="1" dirty="0">
                <a:latin typeface="Arabic Typesetting" panose="03020402040406030203" pitchFamily="66" charset="-78"/>
                <a:cs typeface="Arabic Typesetting" panose="03020402040406030203" pitchFamily="66" charset="-78"/>
              </a:rPr>
              <a:t> شغفا بذكرك فليلمني اللوم </a:t>
            </a:r>
          </a:p>
          <a:p>
            <a:pPr marL="0" indent="0">
              <a:lnSpc>
                <a:spcPct val="100000"/>
              </a:lnSpc>
              <a:buNone/>
            </a:pPr>
            <a:r>
              <a:rPr lang="ar-DZ" sz="3400" dirty="0"/>
              <a:t>والملاحظ أن نظم المتنبي يأخذ اللفظ والمعنى من </a:t>
            </a:r>
            <a:r>
              <a:rPr lang="ar-MA" sz="3400" dirty="0"/>
              <a:t>الشاعر</a:t>
            </a:r>
            <a:r>
              <a:rPr lang="ar-DZ" sz="3400" dirty="0"/>
              <a:t> أب</a:t>
            </a:r>
            <a:r>
              <a:rPr lang="ar-MA" sz="3400" dirty="0"/>
              <a:t>ي</a:t>
            </a:r>
            <a:r>
              <a:rPr lang="ar-DZ" sz="3400" dirty="0"/>
              <a:t> الشيص، ويعتبر  هذا </a:t>
            </a:r>
            <a:r>
              <a:rPr lang="ar-MA" sz="3400" dirty="0"/>
              <a:t>الإجراء </a:t>
            </a:r>
            <a:r>
              <a:rPr lang="ar-DZ" sz="3400" dirty="0"/>
              <a:t> تجليا من تجليات </a:t>
            </a:r>
            <a:r>
              <a:rPr lang="ar-DZ" sz="3400" dirty="0" err="1"/>
              <a:t>التناص</a:t>
            </a:r>
            <a:r>
              <a:rPr lang="ar-DZ" sz="3400" dirty="0"/>
              <a:t> في النقد القديم، وقد عرف تحت مسمى «السرقات الشعرية».</a:t>
            </a:r>
          </a:p>
        </p:txBody>
      </p:sp>
    </p:spTree>
    <p:extLst>
      <p:ext uri="{BB962C8B-B14F-4D97-AF65-F5344CB8AC3E}">
        <p14:creationId xmlns:p14="http://schemas.microsoft.com/office/powerpoint/2010/main" val="341804616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25082" y="368490"/>
            <a:ext cx="11662117" cy="5991367"/>
          </a:xfrm>
          <a:solidFill>
            <a:srgbClr val="D5A5ED"/>
          </a:solidFill>
        </p:spPr>
        <p:txBody>
          <a:bodyPr/>
          <a:lstStyle/>
          <a:p>
            <a:pPr marL="0" indent="0" algn="ctr">
              <a:buNone/>
            </a:pPr>
            <a:endParaRPr lang="ar-DZ" sz="3200" b="1" dirty="0">
              <a:latin typeface="Arabic Typesetting" panose="03020402040406030203" pitchFamily="66" charset="-78"/>
              <a:cs typeface="Arabic Typesetting" panose="03020402040406030203" pitchFamily="66" charset="-78"/>
            </a:endParaRPr>
          </a:p>
          <a:p>
            <a:pPr marL="0" indent="0" algn="ctr">
              <a:buNone/>
            </a:pPr>
            <a:endParaRPr lang="ar-DZ" sz="3200" b="1" dirty="0">
              <a:latin typeface="Arabic Typesetting" panose="03020402040406030203" pitchFamily="66" charset="-78"/>
              <a:cs typeface="Arabic Typesetting" panose="03020402040406030203" pitchFamily="66" charset="-78"/>
            </a:endParaRPr>
          </a:p>
          <a:p>
            <a:pPr algn="just">
              <a:buFont typeface="Wingdings" panose="05000000000000000000" pitchFamily="2" charset="2"/>
              <a:buChar char="§"/>
            </a:pPr>
            <a:r>
              <a:rPr lang="ar-DZ" dirty="0"/>
              <a:t>وصف ما ورد في المثال الثاني عند امرئ القيس بأنه «سرقة شعرية» أيضا، أي أن الشاعر قد نسخ العبارة أو كرر القالب، ولهذا ما يبرره حيث وجد البيت الآتي عند الشاعر طرفة بن العبد:</a:t>
            </a:r>
          </a:p>
          <a:p>
            <a:pPr marL="0" indent="0" algn="ctr">
              <a:buNone/>
            </a:pPr>
            <a:r>
              <a:rPr lang="ar-DZ" sz="3600" b="1" dirty="0">
                <a:latin typeface="Arabic Typesetting" panose="03020402040406030203" pitchFamily="66" charset="-78"/>
                <a:cs typeface="Arabic Typesetting" panose="03020402040406030203" pitchFamily="66" charset="-78"/>
              </a:rPr>
              <a:t>وقوفا بها صحبي عليَ مطيهم </a:t>
            </a:r>
            <a:r>
              <a:rPr lang="ar-DZ" sz="3600" b="1" dirty="0">
                <a:latin typeface="Arabic Typesetting" panose="03020402040406030203" pitchFamily="66" charset="-78"/>
                <a:cs typeface="Arabic Typesetting" panose="03020402040406030203" pitchFamily="66" charset="-78"/>
                <a:sym typeface="Symbol" panose="05050102010706020507" pitchFamily="18" charset="2"/>
              </a:rPr>
              <a:t></a:t>
            </a:r>
            <a:r>
              <a:rPr lang="ar-DZ" sz="3600" b="1" dirty="0">
                <a:latin typeface="Arabic Typesetting" panose="03020402040406030203" pitchFamily="66" charset="-78"/>
                <a:cs typeface="Arabic Typesetting" panose="03020402040406030203" pitchFamily="66" charset="-78"/>
              </a:rPr>
              <a:t> يقولون لا تهلك أسى وتجلد</a:t>
            </a:r>
            <a:endParaRPr lang="ar-DZ" sz="3200" dirty="0"/>
          </a:p>
          <a:p>
            <a:pPr marL="0" indent="0">
              <a:lnSpc>
                <a:spcPct val="100000"/>
              </a:lnSpc>
              <a:buNone/>
            </a:pPr>
            <a:r>
              <a:rPr lang="ar-DZ" dirty="0"/>
              <a:t>يتوضح في البيت الشعري </a:t>
            </a:r>
            <a:r>
              <a:rPr lang="ar-DZ" dirty="0" err="1"/>
              <a:t>لامرئ</a:t>
            </a:r>
            <a:r>
              <a:rPr lang="ar-DZ" dirty="0"/>
              <a:t> القيس وجود سرقة شعرية، وهو ما يتأكد حينما نجد ذات الكلام قد ذكر في ذلك البيت الشعري لطرفة بن العبد المشار إليه أعلاه.</a:t>
            </a:r>
          </a:p>
          <a:p>
            <a:pPr marL="0" indent="0">
              <a:lnSpc>
                <a:spcPct val="100000"/>
              </a:lnSpc>
              <a:buNone/>
            </a:pPr>
            <a:r>
              <a:rPr lang="ar-DZ" dirty="0"/>
              <a:t>وهذا مظهر من مظاهر </a:t>
            </a:r>
            <a:r>
              <a:rPr lang="ar-DZ" dirty="0" err="1"/>
              <a:t>التناص</a:t>
            </a:r>
            <a:r>
              <a:rPr lang="ar-DZ" dirty="0"/>
              <a:t> المعروفة في النقد القديم، وهو أمر لا يخص الشعر وحده، بل كل الفنون الأدبية، لذلك عرفت تلك السرقات بـ «السرقات الأدبية» إلا أن الحديث في النقد القديم طال مستوى السرقات </a:t>
            </a:r>
            <a:r>
              <a:rPr lang="ar-MA" dirty="0"/>
              <a:t>في فن الشعر</a:t>
            </a:r>
            <a:r>
              <a:rPr lang="ar-DZ" dirty="0"/>
              <a:t> أكثر منه </a:t>
            </a:r>
            <a:r>
              <a:rPr lang="ar-MA" dirty="0"/>
              <a:t>في </a:t>
            </a:r>
            <a:r>
              <a:rPr lang="ar-DZ" dirty="0"/>
              <a:t>الفنون الأدبية الأخرى.</a:t>
            </a:r>
          </a:p>
          <a:p>
            <a:pPr marL="0" indent="0">
              <a:buNone/>
            </a:pPr>
            <a:endParaRPr lang="ar-MA" dirty="0"/>
          </a:p>
        </p:txBody>
      </p:sp>
    </p:spTree>
    <p:extLst>
      <p:ext uri="{BB962C8B-B14F-4D97-AF65-F5344CB8AC3E}">
        <p14:creationId xmlns:p14="http://schemas.microsoft.com/office/powerpoint/2010/main" val="364616385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65760" y="286602"/>
            <a:ext cx="11422966" cy="6250675"/>
          </a:xfrm>
          <a:solidFill>
            <a:srgbClr val="D5A5ED"/>
          </a:solidFill>
        </p:spPr>
        <p:txBody>
          <a:bodyPr/>
          <a:lstStyle/>
          <a:p>
            <a:pPr marL="0" indent="0" algn="ctr">
              <a:buNone/>
            </a:pPr>
            <a:r>
              <a:rPr lang="ar-DZ" sz="3600" b="1" dirty="0"/>
              <a:t>تقويم تكويني مرحلي.</a:t>
            </a:r>
            <a:endParaRPr lang="ar-DZ" dirty="0"/>
          </a:p>
          <a:p>
            <a:pPr marL="0" indent="0">
              <a:buNone/>
            </a:pPr>
            <a:r>
              <a:rPr lang="ar-DZ" dirty="0"/>
              <a:t>لنتأمل الأبيات الآتية:</a:t>
            </a:r>
          </a:p>
          <a:p>
            <a:pPr marL="0" indent="0">
              <a:buNone/>
            </a:pPr>
            <a:r>
              <a:rPr lang="ar-DZ" dirty="0">
                <a:solidFill>
                  <a:srgbClr val="FF0000"/>
                </a:solidFill>
              </a:rPr>
              <a:t>يقول أبو نواس:</a:t>
            </a:r>
          </a:p>
          <a:p>
            <a:pPr marL="0" indent="0" algn="ctr">
              <a:buNone/>
            </a:pPr>
            <a:r>
              <a:rPr lang="ar-DZ" sz="3200" b="1" dirty="0">
                <a:latin typeface="Arabic Typesetting" panose="03020402040406030203" pitchFamily="66" charset="-78"/>
                <a:cs typeface="Arabic Typesetting" panose="03020402040406030203" pitchFamily="66" charset="-78"/>
              </a:rPr>
              <a:t>تتمنى الطير غزوته </a:t>
            </a:r>
            <a:r>
              <a:rPr lang="ar-DZ" sz="3200" b="1" dirty="0">
                <a:latin typeface="Arabic Typesetting" panose="03020402040406030203" pitchFamily="66" charset="-78"/>
                <a:cs typeface="Arabic Typesetting" panose="03020402040406030203" pitchFamily="66" charset="-78"/>
                <a:sym typeface="Symbol" panose="05050102010706020507" pitchFamily="18" charset="2"/>
              </a:rPr>
              <a:t> </a:t>
            </a:r>
            <a:r>
              <a:rPr lang="ar-DZ" sz="3200" b="1" dirty="0">
                <a:latin typeface="Arabic Typesetting" panose="03020402040406030203" pitchFamily="66" charset="-78"/>
                <a:cs typeface="Arabic Typesetting" panose="03020402040406030203" pitchFamily="66" charset="-78"/>
              </a:rPr>
              <a:t>ثقة بلحم من جزره</a:t>
            </a:r>
          </a:p>
          <a:p>
            <a:pPr marL="0" indent="0">
              <a:buNone/>
            </a:pPr>
            <a:r>
              <a:rPr lang="ar-DZ" dirty="0">
                <a:solidFill>
                  <a:srgbClr val="FF0000"/>
                </a:solidFill>
              </a:rPr>
              <a:t>ويقول مسلم بن الوليد:</a:t>
            </a:r>
          </a:p>
          <a:p>
            <a:pPr marL="0" indent="0" algn="ctr">
              <a:buNone/>
            </a:pPr>
            <a:r>
              <a:rPr lang="ar-DZ" sz="3200" b="1" dirty="0">
                <a:latin typeface="Arabic Typesetting" panose="03020402040406030203" pitchFamily="66" charset="-78"/>
                <a:cs typeface="Arabic Typesetting" panose="03020402040406030203" pitchFamily="66" charset="-78"/>
              </a:rPr>
              <a:t>قد عوَد الطير عادات وثقن بها </a:t>
            </a:r>
            <a:r>
              <a:rPr lang="ar-DZ" sz="3200" b="1" dirty="0">
                <a:latin typeface="Arabic Typesetting" panose="03020402040406030203" pitchFamily="66" charset="-78"/>
                <a:cs typeface="Arabic Typesetting" panose="03020402040406030203" pitchFamily="66" charset="-78"/>
                <a:sym typeface="Symbol" panose="05050102010706020507" pitchFamily="18" charset="2"/>
              </a:rPr>
              <a:t></a:t>
            </a:r>
            <a:r>
              <a:rPr lang="ar-DZ" sz="3200" b="1" dirty="0">
                <a:latin typeface="Arabic Typesetting" panose="03020402040406030203" pitchFamily="66" charset="-78"/>
                <a:cs typeface="Arabic Typesetting" panose="03020402040406030203" pitchFamily="66" charset="-78"/>
              </a:rPr>
              <a:t> فهن يتبعنه في كل مرت</a:t>
            </a:r>
            <a:r>
              <a:rPr lang="ar-MA" sz="3200" b="1" dirty="0">
                <a:latin typeface="Arabic Typesetting" panose="03020402040406030203" pitchFamily="66" charset="-78"/>
                <a:cs typeface="Arabic Typesetting" panose="03020402040406030203" pitchFamily="66" charset="-78"/>
              </a:rPr>
              <a:t>ح</a:t>
            </a:r>
            <a:r>
              <a:rPr lang="ar-DZ" sz="3200" b="1" dirty="0">
                <a:latin typeface="Arabic Typesetting" panose="03020402040406030203" pitchFamily="66" charset="-78"/>
                <a:cs typeface="Arabic Typesetting" panose="03020402040406030203" pitchFamily="66" charset="-78"/>
              </a:rPr>
              <a:t>ل</a:t>
            </a:r>
          </a:p>
          <a:p>
            <a:pPr marL="0" indent="0" algn="ctr">
              <a:buNone/>
            </a:pPr>
            <a:endParaRPr lang="ar-DZ" dirty="0"/>
          </a:p>
          <a:p>
            <a:pPr marL="0" indent="0" algn="just">
              <a:buNone/>
            </a:pPr>
            <a:r>
              <a:rPr lang="ar-DZ" dirty="0"/>
              <a:t>يلاحظ في البيتين الشعريين تقارب</a:t>
            </a:r>
            <a:r>
              <a:rPr lang="ar-MA" dirty="0"/>
              <a:t>ا</a:t>
            </a:r>
            <a:r>
              <a:rPr lang="ar-DZ" dirty="0"/>
              <a:t> في المعنى وترديد</a:t>
            </a:r>
            <a:r>
              <a:rPr lang="ar-MA" dirty="0"/>
              <a:t>ا</a:t>
            </a:r>
            <a:r>
              <a:rPr lang="ar-DZ" dirty="0"/>
              <a:t> لبعض الألفاظ كالطير والثقة، لقد وصف نظم البيت عند مسلم بن الوليد بأنه سرقة شعرية مأخوذة من عند أب</a:t>
            </a:r>
            <a:r>
              <a:rPr lang="ar-MA" dirty="0"/>
              <a:t>ي</a:t>
            </a:r>
            <a:r>
              <a:rPr lang="ar-DZ" dirty="0"/>
              <a:t> نواس، وذلك تجل من تجليات </a:t>
            </a:r>
            <a:r>
              <a:rPr lang="ar-DZ" dirty="0" err="1"/>
              <a:t>التناص</a:t>
            </a:r>
            <a:r>
              <a:rPr lang="ar-DZ" dirty="0"/>
              <a:t> في النقد العربي القديم. وقد اختلف النقاد في صورة الأخذ هذه بين مؤيد لها ومعارض لها. فهناك من اعتبرها جرما قبيحا يتنافى وأخلاقيات النظم الشعري، وهناك من عد</a:t>
            </a:r>
            <a:r>
              <a:rPr lang="ar-MA" dirty="0"/>
              <a:t>ّ</a:t>
            </a:r>
            <a:r>
              <a:rPr lang="ar-DZ" dirty="0"/>
              <a:t>ها فنا صريحا</a:t>
            </a:r>
            <a:r>
              <a:rPr lang="ar-MA" dirty="0"/>
              <a:t> وتواردا للمعاني.</a:t>
            </a:r>
            <a:endParaRPr lang="ar-DZ" dirty="0"/>
          </a:p>
        </p:txBody>
      </p:sp>
    </p:spTree>
    <p:extLst>
      <p:ext uri="{BB962C8B-B14F-4D97-AF65-F5344CB8AC3E}">
        <p14:creationId xmlns:p14="http://schemas.microsoft.com/office/powerpoint/2010/main" val="11198336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0377" y="245660"/>
            <a:ext cx="11382232" cy="6414447"/>
          </a:xfrm>
          <a:solidFill>
            <a:srgbClr val="D5A5ED"/>
          </a:solidFill>
        </p:spPr>
        <p:txBody>
          <a:bodyPr/>
          <a:lstStyle/>
          <a:p>
            <a:pPr marL="0" indent="0" algn="ctr">
              <a:buNone/>
            </a:pPr>
            <a:endParaRPr lang="ar-DZ" b="1" dirty="0"/>
          </a:p>
          <a:p>
            <a:pPr marL="0" indent="0" algn="ctr">
              <a:buNone/>
            </a:pPr>
            <a:r>
              <a:rPr lang="ar-DZ" b="1" dirty="0"/>
              <a:t>استنتاج جزئي.</a:t>
            </a:r>
          </a:p>
          <a:p>
            <a:pPr marL="0" indent="0" algn="ctr">
              <a:buNone/>
            </a:pPr>
            <a:endParaRPr lang="ar-DZ" b="1" dirty="0"/>
          </a:p>
          <a:p>
            <a:pPr marL="0" indent="0" algn="just">
              <a:buNone/>
            </a:pPr>
            <a:r>
              <a:rPr lang="ar-DZ" dirty="0"/>
              <a:t>السرقات الأدبية شكل من أشكال </a:t>
            </a:r>
            <a:r>
              <a:rPr lang="ar-DZ" dirty="0" err="1"/>
              <a:t>التناص</a:t>
            </a:r>
            <a:r>
              <a:rPr lang="ar-DZ" dirty="0"/>
              <a:t> في النقد العربي القديم، والسرقة الأدبية هي أخذ الشيء خفية</a:t>
            </a:r>
            <a:endParaRPr lang="ar-MA" dirty="0"/>
          </a:p>
          <a:p>
            <a:pPr marL="0" indent="0" algn="just">
              <a:buNone/>
            </a:pPr>
            <a:r>
              <a:rPr lang="ar-DZ" dirty="0"/>
              <a:t> دون الإشارة إليه، وتأخذ هذه السرقات مستويات مختلفة منها اللفظي والأسلوبي والمعنوي وسرقة الإطار أو القالب، وتكون مجمل هذه السرقات بطرق حددها النقاد في : النسخ، السلخ، المسخ، أخذ المعنى مع الزيادة إليه، عكس المعنى إلى ضده...</a:t>
            </a:r>
          </a:p>
          <a:p>
            <a:pPr marL="0" indent="0" algn="ctr">
              <a:buNone/>
            </a:pPr>
            <a:endParaRPr lang="ar-MA" dirty="0"/>
          </a:p>
        </p:txBody>
      </p:sp>
    </p:spTree>
    <p:extLst>
      <p:ext uri="{BB962C8B-B14F-4D97-AF65-F5344CB8AC3E}">
        <p14:creationId xmlns:p14="http://schemas.microsoft.com/office/powerpoint/2010/main" val="9822341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7547" y="232012"/>
            <a:ext cx="11600596" cy="6373504"/>
          </a:xfrm>
          <a:solidFill>
            <a:srgbClr val="D5A5ED"/>
          </a:solidFill>
        </p:spPr>
        <p:txBody>
          <a:bodyPr/>
          <a:lstStyle/>
          <a:p>
            <a:pPr marL="0" indent="0">
              <a:lnSpc>
                <a:spcPct val="100000"/>
              </a:lnSpc>
              <a:buNone/>
            </a:pPr>
            <a:endParaRPr lang="ar-DZ" sz="3600" b="1" dirty="0">
              <a:solidFill>
                <a:srgbClr val="C00000"/>
              </a:solidFill>
            </a:endParaRPr>
          </a:p>
          <a:p>
            <a:pPr algn="ctr">
              <a:lnSpc>
                <a:spcPct val="100000"/>
              </a:lnSpc>
              <a:buFont typeface="Wingdings" panose="05000000000000000000" pitchFamily="2" charset="2"/>
              <a:buChar char="q"/>
            </a:pPr>
            <a:r>
              <a:rPr lang="ar-DZ" b="1" dirty="0"/>
              <a:t>تحليل أمثلة المجموعة الثانية.</a:t>
            </a:r>
          </a:p>
          <a:p>
            <a:pPr marL="0" indent="0" algn="just">
              <a:buNone/>
            </a:pPr>
            <a:r>
              <a:rPr lang="ar-DZ" dirty="0"/>
              <a:t>في أمثلة المجموعة ال</a:t>
            </a:r>
            <a:r>
              <a:rPr lang="ar-MA" dirty="0"/>
              <a:t>ثانية</a:t>
            </a:r>
            <a:r>
              <a:rPr lang="ar-DZ" dirty="0"/>
              <a:t>، </a:t>
            </a:r>
            <a:r>
              <a:rPr lang="ar-MA" dirty="0"/>
              <a:t>آيتان</a:t>
            </a:r>
            <a:r>
              <a:rPr lang="ar-DZ" dirty="0"/>
              <a:t> </a:t>
            </a:r>
            <a:r>
              <a:rPr lang="ar-MA" dirty="0"/>
              <a:t>مكتوبتان</a:t>
            </a:r>
            <a:r>
              <a:rPr lang="ar-DZ" dirty="0"/>
              <a:t> بين مزدوجتين مأخوذتان من القرآن الكريم،</a:t>
            </a:r>
            <a:r>
              <a:rPr lang="ar-DZ" dirty="0">
                <a:latin typeface="Arabic Typesetting" panose="03020402040406030203" pitchFamily="66" charset="-78"/>
                <a:cs typeface="Arabic Typesetting" panose="03020402040406030203" pitchFamily="66" charset="-78"/>
              </a:rPr>
              <a:t> </a:t>
            </a:r>
            <a:r>
              <a:rPr lang="ar-DZ" sz="3200" dirty="0">
                <a:latin typeface="Arabic Typesetting" panose="03020402040406030203" pitchFamily="66" charset="-78"/>
                <a:cs typeface="Arabic Typesetting" panose="03020402040406030203" pitchFamily="66" charset="-78"/>
              </a:rPr>
              <a:t>«إنما نؤخرهم ليوم تشخص فيه الأبصار»</a:t>
            </a:r>
            <a:r>
              <a:rPr lang="ar-MA" sz="3200" dirty="0">
                <a:latin typeface="Arabic Typesetting" panose="03020402040406030203" pitchFamily="66" charset="-78"/>
                <a:cs typeface="Arabic Typesetting" panose="03020402040406030203" pitchFamily="66" charset="-78"/>
              </a:rPr>
              <a:t>،</a:t>
            </a:r>
            <a:r>
              <a:rPr lang="ar-DZ" sz="3200" dirty="0">
                <a:latin typeface="Arabic Typesetting" panose="03020402040406030203" pitchFamily="66" charset="-78"/>
                <a:cs typeface="Arabic Typesetting" panose="03020402040406030203" pitchFamily="66" charset="-78"/>
              </a:rPr>
              <a:t> «باخع نفسي عل</a:t>
            </a:r>
            <a:r>
              <a:rPr lang="ar-MA" sz="3200" dirty="0">
                <a:latin typeface="Arabic Typesetting" panose="03020402040406030203" pitchFamily="66" charset="-78"/>
                <a:cs typeface="Arabic Typesetting" panose="03020402040406030203" pitchFamily="66" charset="-78"/>
              </a:rPr>
              <a:t>ى</a:t>
            </a:r>
            <a:r>
              <a:rPr lang="ar-DZ" sz="3200" dirty="0">
                <a:latin typeface="Arabic Typesetting" panose="03020402040406030203" pitchFamily="66" charset="-78"/>
                <a:cs typeface="Arabic Typesetting" panose="03020402040406030203" pitchFamily="66" charset="-78"/>
              </a:rPr>
              <a:t> آثارهم»</a:t>
            </a:r>
            <a:r>
              <a:rPr lang="ar-MA" sz="3200" dirty="0">
                <a:latin typeface="Arabic Typesetting" panose="03020402040406030203" pitchFamily="66" charset="-78"/>
                <a:cs typeface="Arabic Typesetting" panose="03020402040406030203" pitchFamily="66" charset="-78"/>
              </a:rPr>
              <a:t> </a:t>
            </a:r>
            <a:r>
              <a:rPr lang="ar-DZ" sz="3200" dirty="0"/>
              <a:t> </a:t>
            </a:r>
            <a:r>
              <a:rPr lang="ar-DZ" dirty="0"/>
              <a:t>وقد</a:t>
            </a:r>
            <a:r>
              <a:rPr lang="ar-MA" dirty="0"/>
              <a:t> عزز</a:t>
            </a:r>
            <a:r>
              <a:rPr lang="ar-DZ" dirty="0"/>
              <a:t> الكاتب أو الشاعر كلامه</a:t>
            </a:r>
            <a:r>
              <a:rPr lang="ar-MA" dirty="0"/>
              <a:t>ما</a:t>
            </a:r>
            <a:r>
              <a:rPr lang="ar-DZ" dirty="0"/>
              <a:t> </a:t>
            </a:r>
            <a:r>
              <a:rPr lang="ar-MA" dirty="0"/>
              <a:t>بالآيتين</a:t>
            </a:r>
            <a:r>
              <a:rPr lang="ar-DZ" dirty="0"/>
              <a:t> من غير أن يصرح</a:t>
            </a:r>
            <a:r>
              <a:rPr lang="ar-MA" dirty="0"/>
              <a:t>ا</a:t>
            </a:r>
            <a:r>
              <a:rPr lang="ar-DZ" dirty="0"/>
              <a:t> بأنه من القرآن وغرضه</a:t>
            </a:r>
            <a:r>
              <a:rPr lang="ar-MA" dirty="0"/>
              <a:t>ما</a:t>
            </a:r>
            <a:r>
              <a:rPr lang="ar-DZ" dirty="0"/>
              <a:t> من هذا أن يكشف</a:t>
            </a:r>
            <a:r>
              <a:rPr lang="ar-MA" dirty="0"/>
              <a:t>ا</a:t>
            </a:r>
            <a:r>
              <a:rPr lang="ar-DZ" dirty="0"/>
              <a:t> عن مهارته</a:t>
            </a:r>
            <a:r>
              <a:rPr lang="ar-MA" dirty="0"/>
              <a:t>ما</a:t>
            </a:r>
            <a:r>
              <a:rPr lang="ar-DZ" dirty="0"/>
              <a:t> في إحكام الصلة بين كلامه</a:t>
            </a:r>
            <a:r>
              <a:rPr lang="ar-MA" dirty="0"/>
              <a:t>ما</a:t>
            </a:r>
            <a:r>
              <a:rPr lang="ar-DZ" dirty="0"/>
              <a:t> والكلام الذي أخذ</a:t>
            </a:r>
            <a:r>
              <a:rPr lang="ar-MA" dirty="0"/>
              <a:t>ا</a:t>
            </a:r>
            <a:r>
              <a:rPr lang="ar-DZ" dirty="0"/>
              <a:t>ه </a:t>
            </a:r>
            <a:r>
              <a:rPr lang="ar-DZ" b="1" dirty="0">
                <a:solidFill>
                  <a:srgbClr val="C00000"/>
                </a:solidFill>
              </a:rPr>
              <a:t>وهذا النوع يسمى اقتباسا</a:t>
            </a:r>
            <a:r>
              <a:rPr lang="ar-DZ" dirty="0"/>
              <a:t>، </a:t>
            </a:r>
            <a:r>
              <a:rPr lang="ar-MA" u="sng" dirty="0"/>
              <a:t>ويمكن أن يتضمن كذلك</a:t>
            </a:r>
            <a:r>
              <a:rPr lang="ar-DZ" u="sng" dirty="0"/>
              <a:t> أمثلة من الاقتباس النبوي (من نص الحديث النبوي الشريف...)</a:t>
            </a:r>
            <a:r>
              <a:rPr lang="ar-DZ" dirty="0"/>
              <a:t> </a:t>
            </a:r>
            <a:r>
              <a:rPr lang="ar-MA" dirty="0"/>
              <a:t>حيث يمكن أن </a:t>
            </a:r>
            <a:r>
              <a:rPr lang="ar-DZ" dirty="0"/>
              <a:t>نورد </a:t>
            </a:r>
            <a:r>
              <a:rPr lang="ar-MA" dirty="0"/>
              <a:t>في هذا الإطار </a:t>
            </a:r>
            <a:r>
              <a:rPr lang="ar-DZ" dirty="0"/>
              <a:t>قول أ</a:t>
            </a:r>
            <a:r>
              <a:rPr lang="ar-MA" dirty="0"/>
              <a:t>بي</a:t>
            </a:r>
            <a:r>
              <a:rPr lang="ar-DZ" dirty="0"/>
              <a:t> جعفر الأندلسي:</a:t>
            </a:r>
          </a:p>
          <a:p>
            <a:pPr marL="0" indent="0" algn="ctr">
              <a:buNone/>
            </a:pPr>
            <a:r>
              <a:rPr lang="ar-DZ" sz="3600" b="1" dirty="0">
                <a:latin typeface="Arabic Typesetting" panose="03020402040406030203" pitchFamily="66" charset="-78"/>
                <a:cs typeface="Arabic Typesetting" panose="03020402040406030203" pitchFamily="66" charset="-78"/>
              </a:rPr>
              <a:t>لا تعاد النَاس في أوطانهم </a:t>
            </a:r>
            <a:r>
              <a:rPr lang="ar-DZ" sz="3600" b="1" dirty="0">
                <a:latin typeface="Arabic Typesetting" panose="03020402040406030203" pitchFamily="66" charset="-78"/>
                <a:cs typeface="Arabic Typesetting" panose="03020402040406030203" pitchFamily="66" charset="-78"/>
                <a:sym typeface="Symbol" panose="05050102010706020507" pitchFamily="18" charset="2"/>
              </a:rPr>
              <a:t></a:t>
            </a:r>
            <a:r>
              <a:rPr lang="ar-DZ" sz="3600" b="1" dirty="0">
                <a:latin typeface="Arabic Typesetting" panose="03020402040406030203" pitchFamily="66" charset="-78"/>
                <a:cs typeface="Arabic Typesetting" panose="03020402040406030203" pitchFamily="66" charset="-78"/>
              </a:rPr>
              <a:t> قلَما يرعى غريب الوطن</a:t>
            </a:r>
          </a:p>
          <a:p>
            <a:pPr marL="0" indent="0" algn="ctr">
              <a:buNone/>
            </a:pPr>
            <a:r>
              <a:rPr lang="ar-DZ" sz="3600" b="1" dirty="0">
                <a:latin typeface="Arabic Typesetting" panose="03020402040406030203" pitchFamily="66" charset="-78"/>
                <a:cs typeface="Arabic Typesetting" panose="03020402040406030203" pitchFamily="66" charset="-78"/>
              </a:rPr>
              <a:t>وإذا ما شئت عيشا بينهم </a:t>
            </a:r>
            <a:r>
              <a:rPr lang="ar-DZ" sz="3600" b="1" dirty="0">
                <a:latin typeface="Arabic Typesetting" panose="03020402040406030203" pitchFamily="66" charset="-78"/>
                <a:cs typeface="Arabic Typesetting" panose="03020402040406030203" pitchFamily="66" charset="-78"/>
                <a:sym typeface="Symbol" panose="05050102010706020507" pitchFamily="18" charset="2"/>
              </a:rPr>
              <a:t></a:t>
            </a:r>
            <a:r>
              <a:rPr lang="ar-DZ" sz="3600" b="1" dirty="0">
                <a:latin typeface="Arabic Typesetting" panose="03020402040406030203" pitchFamily="66" charset="-78"/>
                <a:cs typeface="Arabic Typesetting" panose="03020402040406030203" pitchFamily="66" charset="-78"/>
              </a:rPr>
              <a:t> </a:t>
            </a:r>
            <a:r>
              <a:rPr lang="ar-DZ" sz="3600" b="1" u="sng" dirty="0">
                <a:latin typeface="Arabic Typesetting" panose="03020402040406030203" pitchFamily="66" charset="-78"/>
                <a:cs typeface="Arabic Typesetting" panose="03020402040406030203" pitchFamily="66" charset="-78"/>
              </a:rPr>
              <a:t>«خالق الناس بخلق حسن».</a:t>
            </a:r>
          </a:p>
          <a:p>
            <a:pPr marL="0" indent="0">
              <a:buNone/>
            </a:pPr>
            <a:r>
              <a:rPr lang="ar-DZ" dirty="0"/>
              <a:t>وللإشارة فإنه يجوز في الاقتباس أن يغير المقتبس قليلا في الآثار المقتبسة، وهذا ما </a:t>
            </a:r>
            <a:r>
              <a:rPr lang="ar-DZ" dirty="0" err="1"/>
              <a:t>نلحظه</a:t>
            </a:r>
            <a:r>
              <a:rPr lang="ar-DZ" dirty="0"/>
              <a:t> في المثال الثاني لأن أصل الآية «فلعلَك باخع نفسك على آثارهم».</a:t>
            </a:r>
          </a:p>
          <a:p>
            <a:pPr marL="0" indent="0">
              <a:buNone/>
            </a:pPr>
            <a:endParaRPr lang="ar-MA" dirty="0"/>
          </a:p>
        </p:txBody>
      </p:sp>
    </p:spTree>
    <p:extLst>
      <p:ext uri="{BB962C8B-B14F-4D97-AF65-F5344CB8AC3E}">
        <p14:creationId xmlns:p14="http://schemas.microsoft.com/office/powerpoint/2010/main" val="28624645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9307" y="218364"/>
            <a:ext cx="11627893" cy="6359857"/>
          </a:xfrm>
          <a:solidFill>
            <a:srgbClr val="D5A5ED"/>
          </a:solidFill>
        </p:spPr>
        <p:txBody>
          <a:bodyPr>
            <a:normAutofit/>
          </a:bodyPr>
          <a:lstStyle/>
          <a:p>
            <a:pPr marL="0" indent="0" algn="ctr">
              <a:buNone/>
            </a:pPr>
            <a:endParaRPr lang="ar-DZ" sz="3600" b="1" dirty="0"/>
          </a:p>
          <a:p>
            <a:pPr marL="0" indent="0" algn="ctr">
              <a:buNone/>
            </a:pPr>
            <a:r>
              <a:rPr lang="ar-DZ" sz="3600" b="1" dirty="0"/>
              <a:t>تقويم تكويني مرحلي.</a:t>
            </a:r>
          </a:p>
          <a:p>
            <a:pPr marL="0" indent="0" algn="ctr">
              <a:buNone/>
            </a:pPr>
            <a:endParaRPr lang="ar-DZ" sz="3600" b="1" dirty="0"/>
          </a:p>
          <a:p>
            <a:pPr marL="0" indent="0">
              <a:buNone/>
            </a:pPr>
            <a:r>
              <a:rPr lang="ar-DZ" sz="3400" dirty="0"/>
              <a:t>لنبين تجلي الاقتباس كمكون </a:t>
            </a:r>
            <a:r>
              <a:rPr lang="ar-DZ" sz="3400" dirty="0" err="1"/>
              <a:t>للتناص</a:t>
            </a:r>
            <a:r>
              <a:rPr lang="ar-DZ" sz="3400" dirty="0"/>
              <a:t> في المثال الآتي:</a:t>
            </a:r>
          </a:p>
          <a:p>
            <a:pPr marL="0" indent="0">
              <a:buNone/>
            </a:pPr>
            <a:r>
              <a:rPr lang="ar-DZ" sz="3400" dirty="0"/>
              <a:t>من كتاب لمحي الدين عبد الظاهر:</a:t>
            </a:r>
          </a:p>
          <a:p>
            <a:pPr marL="0" indent="0" algn="ctr">
              <a:buNone/>
            </a:pPr>
            <a:r>
              <a:rPr lang="ar-DZ" sz="4400" dirty="0">
                <a:latin typeface="Arabic Typesetting" panose="03020402040406030203" pitchFamily="66" charset="-78"/>
                <a:cs typeface="Arabic Typesetting" panose="03020402040406030203" pitchFamily="66" charset="-78"/>
              </a:rPr>
              <a:t>لا عدمت الدولة بيض سيوفه التي </a:t>
            </a:r>
            <a:r>
              <a:rPr lang="ar-DZ" sz="4400" u="sng" dirty="0">
                <a:latin typeface="Arabic Typesetting" panose="03020402040406030203" pitchFamily="66" charset="-78"/>
                <a:cs typeface="Arabic Typesetting" panose="03020402040406030203" pitchFamily="66" charset="-78"/>
              </a:rPr>
              <a:t>«يرى بها الذين كذبوا عل الله وجوههم مسودَة».</a:t>
            </a:r>
          </a:p>
          <a:p>
            <a:pPr marL="0" indent="0" algn="just">
              <a:buNone/>
            </a:pPr>
            <a:r>
              <a:rPr lang="ar-DZ" sz="3400" dirty="0"/>
              <a:t> يتضمن</a:t>
            </a:r>
            <a:r>
              <a:rPr lang="ar-MA" sz="3400" dirty="0"/>
              <a:t> المثال</a:t>
            </a:r>
            <a:r>
              <a:rPr lang="ar-DZ" sz="3400" dirty="0"/>
              <a:t> اقتباسا من القرآن الكريم، يخص ما </a:t>
            </a:r>
            <a:r>
              <a:rPr lang="ar-MA" sz="3400" dirty="0"/>
              <a:t>كتب</a:t>
            </a:r>
            <a:r>
              <a:rPr lang="ar-DZ" sz="3400" dirty="0"/>
              <a:t> بين المزدوجتين، </a:t>
            </a:r>
            <a:r>
              <a:rPr lang="ar-MA" sz="3400" dirty="0"/>
              <a:t>حيث تم تكييف المقتبس</a:t>
            </a:r>
            <a:r>
              <a:rPr lang="ar-DZ" sz="3400" dirty="0"/>
              <a:t> </a:t>
            </a:r>
            <a:r>
              <a:rPr lang="ar-MA" sz="3400" dirty="0"/>
              <a:t>وهو قوله تعالى</a:t>
            </a:r>
            <a:r>
              <a:rPr lang="ar-DZ" sz="3400" dirty="0"/>
              <a:t> في سورة الزمر: </a:t>
            </a:r>
            <a:r>
              <a:rPr lang="ar-MA" sz="3600" dirty="0"/>
              <a:t>وَيَوْمَ الْقِيَامَةِ تَرَى الَّذِينَ كَذَبُوا عَلَى اللَّهِ وُجُوهُهُم مُّسْوَدَّةٌ ۚ أَلَيْسَ فِي جَهَنَّمَ مَثْوًى لِّلْمُتَكَبِّرِينَ (60) مع مقصد كلام المقتبس وسياقه أي التهديد والترهيب.</a:t>
            </a:r>
            <a:endParaRPr lang="ar-DZ" sz="3400" dirty="0"/>
          </a:p>
          <a:p>
            <a:pPr marL="0" indent="0" algn="ctr">
              <a:buNone/>
            </a:pPr>
            <a:endParaRPr lang="ar-MA" sz="3400" dirty="0"/>
          </a:p>
        </p:txBody>
      </p:sp>
    </p:spTree>
    <p:extLst>
      <p:ext uri="{BB962C8B-B14F-4D97-AF65-F5344CB8AC3E}">
        <p14:creationId xmlns:p14="http://schemas.microsoft.com/office/powerpoint/2010/main" val="202173553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32263" y="286603"/>
            <a:ext cx="11409527" cy="6291619"/>
          </a:xfrm>
          <a:solidFill>
            <a:srgbClr val="D5A5ED"/>
          </a:solidFill>
        </p:spPr>
        <p:txBody>
          <a:bodyPr>
            <a:normAutofit/>
          </a:bodyPr>
          <a:lstStyle/>
          <a:p>
            <a:pPr marL="0" indent="0" algn="ctr">
              <a:buNone/>
            </a:pPr>
            <a:endParaRPr lang="ar-DZ" sz="3600" b="1" dirty="0"/>
          </a:p>
          <a:p>
            <a:pPr marL="0" indent="0" algn="ctr">
              <a:buNone/>
            </a:pPr>
            <a:endParaRPr lang="ar-DZ" sz="3600" b="1" dirty="0"/>
          </a:p>
          <a:p>
            <a:pPr marL="0" indent="0" algn="ctr">
              <a:buNone/>
            </a:pPr>
            <a:r>
              <a:rPr lang="ar-DZ" sz="3600" b="1" dirty="0"/>
              <a:t>استنتاج جزئي.</a:t>
            </a:r>
          </a:p>
          <a:p>
            <a:pPr marL="0" indent="0" algn="ctr">
              <a:buNone/>
            </a:pPr>
            <a:endParaRPr lang="ar-DZ" sz="3600" b="1" dirty="0"/>
          </a:p>
          <a:p>
            <a:pPr marL="0" indent="0" algn="just">
              <a:buNone/>
            </a:pPr>
            <a:r>
              <a:rPr lang="ar-DZ" sz="3400" dirty="0"/>
              <a:t>الاقتباس مظهر من مظاهر </a:t>
            </a:r>
            <a:r>
              <a:rPr lang="ar-DZ" sz="3400" dirty="0" err="1"/>
              <a:t>التناص</a:t>
            </a:r>
            <a:r>
              <a:rPr lang="ar-DZ" sz="3400" dirty="0"/>
              <a:t>، ويقصد به اقتباس النثر أو الشعر شيئا من القرآن الكريم أو الحديث الشريف من غير دلالة على أنَه منهما، ويجوز أن يغيَر في الأثر المقتبس قليلا. </a:t>
            </a:r>
          </a:p>
        </p:txBody>
      </p:sp>
    </p:spTree>
    <p:extLst>
      <p:ext uri="{BB962C8B-B14F-4D97-AF65-F5344CB8AC3E}">
        <p14:creationId xmlns:p14="http://schemas.microsoft.com/office/powerpoint/2010/main" val="2090391847"/>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91320" y="382138"/>
            <a:ext cx="11327642" cy="6196084"/>
          </a:xfrm>
          <a:solidFill>
            <a:srgbClr val="D5A5ED"/>
          </a:solidFill>
        </p:spPr>
        <p:txBody>
          <a:bodyPr>
            <a:normAutofit/>
          </a:bodyPr>
          <a:lstStyle/>
          <a:p>
            <a:pPr algn="ctr">
              <a:lnSpc>
                <a:spcPct val="100000"/>
              </a:lnSpc>
              <a:buFont typeface="Wingdings" panose="05000000000000000000" pitchFamily="2" charset="2"/>
              <a:buChar char="q"/>
            </a:pPr>
            <a:endParaRPr lang="ar-DZ" sz="3600" b="1" dirty="0"/>
          </a:p>
          <a:p>
            <a:pPr algn="ctr">
              <a:lnSpc>
                <a:spcPct val="100000"/>
              </a:lnSpc>
              <a:buFont typeface="Wingdings" panose="05000000000000000000" pitchFamily="2" charset="2"/>
              <a:buChar char="q"/>
            </a:pPr>
            <a:r>
              <a:rPr lang="ar-DZ" sz="3600" b="1" dirty="0"/>
              <a:t>تحليل أمثلة المجموعة الثالثة.</a:t>
            </a:r>
          </a:p>
          <a:p>
            <a:pPr marL="0" indent="0">
              <a:buNone/>
            </a:pPr>
            <a:r>
              <a:rPr lang="ar-DZ" dirty="0"/>
              <a:t>في المثال الأول من أمثلة المجموعة الثالثة</a:t>
            </a:r>
            <a:r>
              <a:rPr lang="ar-MA" dirty="0"/>
              <a:t>: </a:t>
            </a:r>
            <a:r>
              <a:rPr lang="ar-DZ" b="1" dirty="0">
                <a:latin typeface="Arabic Typesetting" panose="03020402040406030203" pitchFamily="66" charset="-78"/>
                <a:cs typeface="Arabic Typesetting" panose="03020402040406030203" pitchFamily="66" charset="-78"/>
              </a:rPr>
              <a:t>أعذاره الساري العجول ترفقا </a:t>
            </a:r>
            <a:r>
              <a:rPr lang="ar-DZ" b="1" dirty="0">
                <a:latin typeface="Arabic Typesetting" panose="03020402040406030203" pitchFamily="66" charset="-78"/>
                <a:cs typeface="Arabic Typesetting" panose="03020402040406030203" pitchFamily="66" charset="-78"/>
                <a:sym typeface="Symbol" panose="05050102010706020507" pitchFamily="18" charset="2"/>
              </a:rPr>
              <a:t></a:t>
            </a:r>
            <a:r>
              <a:rPr lang="ar-DZ" b="1" dirty="0">
                <a:latin typeface="Arabic Typesetting" panose="03020402040406030203" pitchFamily="66" charset="-78"/>
                <a:cs typeface="Arabic Typesetting" panose="03020402040406030203" pitchFamily="66" charset="-78"/>
              </a:rPr>
              <a:t> ما في وقوفك ساعة من بأس</a:t>
            </a:r>
            <a:r>
              <a:rPr lang="ar-DZ" b="1" u="sng" dirty="0">
                <a:latin typeface="Arabic Typesetting" panose="03020402040406030203" pitchFamily="66" charset="-78"/>
                <a:cs typeface="Arabic Typesetting" panose="03020402040406030203" pitchFamily="66" charset="-78"/>
              </a:rPr>
              <a:t> </a:t>
            </a:r>
          </a:p>
          <a:p>
            <a:pPr marL="0" indent="0">
              <a:buNone/>
            </a:pPr>
            <a:r>
              <a:rPr lang="ar-DZ" dirty="0"/>
              <a:t>يتضح أن القائل قد «ضمن» شعره بعضا من شعر أبي تمام وهو عجز «الشطر الثاني» من قول</a:t>
            </a:r>
            <a:r>
              <a:rPr lang="ar-MA" dirty="0"/>
              <a:t>ه</a:t>
            </a:r>
            <a:r>
              <a:rPr lang="ar-DZ" dirty="0"/>
              <a:t>:</a:t>
            </a:r>
          </a:p>
          <a:p>
            <a:pPr marL="0" indent="0" algn="ctr">
              <a:buNone/>
            </a:pPr>
            <a:r>
              <a:rPr lang="ar-DZ" sz="3600" b="1" dirty="0">
                <a:latin typeface="Arabic Typesetting" panose="03020402040406030203" pitchFamily="66" charset="-78"/>
                <a:cs typeface="Arabic Typesetting" panose="03020402040406030203" pitchFamily="66" charset="-78"/>
              </a:rPr>
              <a:t>ما في وقوفك </a:t>
            </a:r>
            <a:r>
              <a:rPr lang="ar-DZ" sz="3600" b="1" u="sng" dirty="0">
                <a:latin typeface="Arabic Typesetting" panose="03020402040406030203" pitchFamily="66" charset="-78"/>
                <a:cs typeface="Arabic Typesetting" panose="03020402040406030203" pitchFamily="66" charset="-78"/>
              </a:rPr>
              <a:t>ساعة من بأس </a:t>
            </a:r>
            <a:r>
              <a:rPr lang="ar-DZ" sz="3600" b="1" dirty="0">
                <a:latin typeface="Arabic Typesetting" panose="03020402040406030203" pitchFamily="66" charset="-78"/>
                <a:cs typeface="Arabic Typesetting" panose="03020402040406030203" pitchFamily="66" charset="-78"/>
                <a:sym typeface="Symbol" panose="05050102010706020507" pitchFamily="18" charset="2"/>
              </a:rPr>
              <a:t> </a:t>
            </a:r>
            <a:r>
              <a:rPr lang="ar-DZ" sz="3600" b="1" dirty="0">
                <a:latin typeface="Arabic Typesetting" panose="03020402040406030203" pitchFamily="66" charset="-78"/>
                <a:cs typeface="Arabic Typesetting" panose="03020402040406030203" pitchFamily="66" charset="-78"/>
              </a:rPr>
              <a:t> نقضي ذمام الأربع </a:t>
            </a:r>
            <a:r>
              <a:rPr lang="ar-DZ" sz="3600" b="1" dirty="0" err="1">
                <a:latin typeface="Arabic Typesetting" panose="03020402040406030203" pitchFamily="66" charset="-78"/>
                <a:cs typeface="Arabic Typesetting" panose="03020402040406030203" pitchFamily="66" charset="-78"/>
              </a:rPr>
              <a:t>الأدارس</a:t>
            </a:r>
            <a:endParaRPr lang="ar-DZ" sz="3600" b="1" dirty="0">
              <a:latin typeface="Arabic Typesetting" panose="03020402040406030203" pitchFamily="66" charset="-78"/>
              <a:cs typeface="Arabic Typesetting" panose="03020402040406030203" pitchFamily="66" charset="-78"/>
            </a:endParaRPr>
          </a:p>
          <a:p>
            <a:pPr marL="0" indent="0">
              <a:buNone/>
            </a:pPr>
            <a:r>
              <a:rPr lang="ar-DZ" dirty="0"/>
              <a:t>أما في المثال الثاني من أمثلة المجموعة الثانية</a:t>
            </a:r>
            <a:r>
              <a:rPr lang="ar-MA" dirty="0"/>
              <a:t>: </a:t>
            </a:r>
            <a:r>
              <a:rPr lang="ar-DZ" b="1" dirty="0">
                <a:latin typeface="Arabic Typesetting" panose="03020402040406030203" pitchFamily="66" charset="-78"/>
                <a:cs typeface="Arabic Typesetting" panose="03020402040406030203" pitchFamily="66" charset="-78"/>
              </a:rPr>
              <a:t>فبت والأرض فراشي وقد  </a:t>
            </a:r>
            <a:r>
              <a:rPr lang="ar-DZ" b="1" dirty="0">
                <a:latin typeface="Arabic Typesetting" panose="03020402040406030203" pitchFamily="66" charset="-78"/>
                <a:cs typeface="Arabic Typesetting" panose="03020402040406030203" pitchFamily="66" charset="-78"/>
                <a:sym typeface="Symbol" panose="05050102010706020507" pitchFamily="18" charset="2"/>
              </a:rPr>
              <a:t></a:t>
            </a:r>
            <a:r>
              <a:rPr lang="ar-DZ" b="1" dirty="0">
                <a:latin typeface="Arabic Typesetting" panose="03020402040406030203" pitchFamily="66" charset="-78"/>
                <a:cs typeface="Arabic Typesetting" panose="03020402040406030203" pitchFamily="66" charset="-78"/>
              </a:rPr>
              <a:t>  غنَت «قفا نبك» مصاريني</a:t>
            </a:r>
            <a:r>
              <a:rPr lang="ar-DZ" b="1" dirty="0"/>
              <a:t> </a:t>
            </a:r>
            <a:endParaRPr lang="ar-MA" b="1" dirty="0"/>
          </a:p>
          <a:p>
            <a:pPr marL="0" indent="0">
              <a:buNone/>
            </a:pPr>
            <a:r>
              <a:rPr lang="ar-DZ" dirty="0"/>
              <a:t>فقد ضمن الشاعر قول امرئ القيس في قصيدته وهو المطلع المشهور:</a:t>
            </a:r>
          </a:p>
          <a:p>
            <a:pPr marL="0" indent="0" algn="ctr">
              <a:buNone/>
            </a:pPr>
            <a:r>
              <a:rPr lang="ar-DZ" sz="3600" b="1" u="sng" dirty="0">
                <a:latin typeface="Arabic Typesetting" panose="03020402040406030203" pitchFamily="66" charset="-78"/>
                <a:cs typeface="Arabic Typesetting" panose="03020402040406030203" pitchFamily="66" charset="-78"/>
              </a:rPr>
              <a:t>قفا نبك </a:t>
            </a:r>
            <a:r>
              <a:rPr lang="ar-DZ" sz="3600" b="1" dirty="0">
                <a:latin typeface="Arabic Typesetting" panose="03020402040406030203" pitchFamily="66" charset="-78"/>
                <a:cs typeface="Arabic Typesetting" panose="03020402040406030203" pitchFamily="66" charset="-78"/>
              </a:rPr>
              <a:t>من ذكرى حبيب ومنزل </a:t>
            </a:r>
            <a:r>
              <a:rPr lang="ar-DZ" sz="3600" b="1" dirty="0">
                <a:latin typeface="Arabic Typesetting" panose="03020402040406030203" pitchFamily="66" charset="-78"/>
                <a:cs typeface="Arabic Typesetting" panose="03020402040406030203" pitchFamily="66" charset="-78"/>
                <a:sym typeface="Symbol" panose="05050102010706020507" pitchFamily="18" charset="2"/>
              </a:rPr>
              <a:t></a:t>
            </a:r>
            <a:r>
              <a:rPr lang="ar-DZ" sz="3600" b="1" dirty="0">
                <a:latin typeface="Arabic Typesetting" panose="03020402040406030203" pitchFamily="66" charset="-78"/>
                <a:cs typeface="Arabic Typesetting" panose="03020402040406030203" pitchFamily="66" charset="-78"/>
              </a:rPr>
              <a:t>  بسقط اللوى بين الدخول فحومل.</a:t>
            </a:r>
          </a:p>
          <a:p>
            <a:pPr marL="0" indent="0">
              <a:buNone/>
            </a:pPr>
            <a:endParaRPr lang="ar-MA" dirty="0"/>
          </a:p>
        </p:txBody>
      </p:sp>
    </p:spTree>
    <p:extLst>
      <p:ext uri="{BB962C8B-B14F-4D97-AF65-F5344CB8AC3E}">
        <p14:creationId xmlns:p14="http://schemas.microsoft.com/office/powerpoint/2010/main" val="303495451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7546" y="150125"/>
            <a:ext cx="11586950" cy="6523630"/>
          </a:xfrm>
          <a:solidFill>
            <a:srgbClr val="D5A5ED"/>
          </a:solidFill>
        </p:spPr>
        <p:txBody>
          <a:bodyPr/>
          <a:lstStyle/>
          <a:p>
            <a:pPr marL="0" indent="0" algn="ctr">
              <a:buNone/>
            </a:pPr>
            <a:endParaRPr lang="ar-DZ" b="1" dirty="0"/>
          </a:p>
          <a:p>
            <a:pPr marL="0" indent="0" algn="ctr">
              <a:buNone/>
            </a:pPr>
            <a:r>
              <a:rPr lang="ar-DZ" b="1" dirty="0"/>
              <a:t>تقويم تكويني مرحلي.</a:t>
            </a:r>
          </a:p>
          <a:p>
            <a:pPr marL="0" indent="0">
              <a:buNone/>
            </a:pPr>
            <a:r>
              <a:rPr lang="ar-DZ" b="1" dirty="0"/>
              <a:t>يقول جرير:</a:t>
            </a:r>
          </a:p>
          <a:p>
            <a:pPr marL="0" indent="0" algn="ctr">
              <a:buNone/>
            </a:pPr>
            <a:r>
              <a:rPr lang="ar-MA" sz="3600" b="1" dirty="0">
                <a:latin typeface="Arabic Typesetting" panose="03020402040406030203" pitchFamily="66" charset="-78"/>
                <a:cs typeface="Arabic Typesetting" panose="03020402040406030203" pitchFamily="66" charset="-78"/>
              </a:rPr>
              <a:t>إنَّ العيون التي في طرفها </a:t>
            </a:r>
            <a:r>
              <a:rPr lang="ar-DZ" sz="3600" b="1" dirty="0">
                <a:latin typeface="Arabic Typesetting" panose="03020402040406030203" pitchFamily="66" charset="-78"/>
                <a:cs typeface="Arabic Typesetting" panose="03020402040406030203" pitchFamily="66" charset="-78"/>
                <a:sym typeface="Symbol" panose="05050102010706020507" pitchFamily="18" charset="2"/>
              </a:rPr>
              <a:t> </a:t>
            </a:r>
            <a:r>
              <a:rPr lang="ar-MA" sz="3600" b="1" dirty="0">
                <a:latin typeface="Arabic Typesetting" panose="03020402040406030203" pitchFamily="66" charset="-78"/>
                <a:cs typeface="Arabic Typesetting" panose="03020402040406030203" pitchFamily="66" charset="-78"/>
              </a:rPr>
              <a:t>حورٌ قتلننا ثم لم يحيين قتلانا </a:t>
            </a:r>
          </a:p>
          <a:p>
            <a:pPr marL="0" indent="0">
              <a:buNone/>
            </a:pPr>
            <a:r>
              <a:rPr lang="ar-MA" b="1" dirty="0"/>
              <a:t>يقول بشار بن برد:</a:t>
            </a:r>
            <a:endParaRPr lang="ar-DZ" b="1" dirty="0"/>
          </a:p>
          <a:p>
            <a:pPr marL="0" indent="0" algn="ctr">
              <a:buNone/>
            </a:pPr>
            <a:r>
              <a:rPr lang="ar-MA" dirty="0"/>
              <a:t> </a:t>
            </a:r>
            <a:r>
              <a:rPr lang="ar-MA" sz="3600" b="1" dirty="0">
                <a:latin typeface="Arabic Typesetting" panose="03020402040406030203" pitchFamily="66" charset="-78"/>
                <a:cs typeface="Arabic Typesetting" panose="03020402040406030203" pitchFamily="66" charset="-78"/>
              </a:rPr>
              <a:t>وذات دلٍّ كأن البدر صورتها </a:t>
            </a:r>
            <a:r>
              <a:rPr lang="ar-DZ" sz="3600" b="1" dirty="0">
                <a:latin typeface="Arabic Typesetting" panose="03020402040406030203" pitchFamily="66" charset="-78"/>
                <a:cs typeface="Arabic Typesetting" panose="03020402040406030203" pitchFamily="66" charset="-78"/>
              </a:rPr>
              <a:t> </a:t>
            </a:r>
            <a:r>
              <a:rPr lang="ar-DZ" sz="3600" b="1" dirty="0">
                <a:latin typeface="Arabic Typesetting" panose="03020402040406030203" pitchFamily="66" charset="-78"/>
                <a:cs typeface="Arabic Typesetting" panose="03020402040406030203" pitchFamily="66" charset="-78"/>
                <a:sym typeface="Symbol" panose="05050102010706020507" pitchFamily="18" charset="2"/>
              </a:rPr>
              <a:t> </a:t>
            </a:r>
            <a:r>
              <a:rPr lang="ar-MA" sz="3600" b="1" dirty="0">
                <a:latin typeface="Arabic Typesetting" panose="03020402040406030203" pitchFamily="66" charset="-78"/>
                <a:cs typeface="Arabic Typesetting" panose="03020402040406030203" pitchFamily="66" charset="-78"/>
              </a:rPr>
              <a:t>باتت تغني عميد القلب سكرانا</a:t>
            </a:r>
            <a:endParaRPr lang="ar-DZ" sz="3600" b="1" dirty="0">
              <a:latin typeface="Arabic Typesetting" panose="03020402040406030203" pitchFamily="66" charset="-78"/>
              <a:cs typeface="Arabic Typesetting" panose="03020402040406030203" pitchFamily="66" charset="-78"/>
            </a:endParaRPr>
          </a:p>
          <a:p>
            <a:pPr marL="0" indent="0" algn="ctr">
              <a:buNone/>
            </a:pPr>
            <a:endParaRPr lang="ar-DZ" dirty="0"/>
          </a:p>
          <a:p>
            <a:pPr marL="0" indent="0">
              <a:buNone/>
            </a:pPr>
            <a:r>
              <a:rPr lang="ar-MA" dirty="0"/>
              <a:t>البيت الأول للشاعر جرير الشاعر الأموي والبيت الثاني قاله</a:t>
            </a:r>
            <a:r>
              <a:rPr lang="ar-DZ" dirty="0"/>
              <a:t> الشاعر</a:t>
            </a:r>
            <a:r>
              <a:rPr lang="ar-MA" dirty="0"/>
              <a:t> العباسي بشار بن برد،، فبشار اُعجب بقول جرير فضمنه كلامه، وهو مناسب للمقام، ويجري مع سياق الكلام</a:t>
            </a:r>
            <a:r>
              <a:rPr lang="ar-DZ" dirty="0"/>
              <a:t>.</a:t>
            </a:r>
            <a:br>
              <a:rPr lang="ar-MA" dirty="0"/>
            </a:br>
            <a:endParaRPr lang="ar-MA" b="1" dirty="0"/>
          </a:p>
        </p:txBody>
      </p:sp>
    </p:spTree>
    <p:extLst>
      <p:ext uri="{BB962C8B-B14F-4D97-AF65-F5344CB8AC3E}">
        <p14:creationId xmlns:p14="http://schemas.microsoft.com/office/powerpoint/2010/main" val="257815159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41195" y="232011"/>
            <a:ext cx="11614244" cy="6482688"/>
          </a:xfrm>
          <a:solidFill>
            <a:srgbClr val="D5A5ED"/>
          </a:solidFill>
        </p:spPr>
        <p:txBody>
          <a:bodyPr/>
          <a:lstStyle/>
          <a:p>
            <a:pPr marL="0" indent="0" algn="ctr">
              <a:buNone/>
            </a:pPr>
            <a:endParaRPr lang="ar-DZ" b="1" dirty="0"/>
          </a:p>
          <a:p>
            <a:pPr marL="0" indent="0" algn="ctr">
              <a:buNone/>
            </a:pPr>
            <a:endParaRPr lang="ar-DZ" b="1" dirty="0"/>
          </a:p>
          <a:p>
            <a:pPr marL="0" indent="0" algn="ctr">
              <a:buNone/>
            </a:pPr>
            <a:endParaRPr lang="ar-DZ" b="1" dirty="0"/>
          </a:p>
          <a:p>
            <a:pPr marL="0" indent="0" algn="ctr">
              <a:buNone/>
            </a:pPr>
            <a:r>
              <a:rPr lang="ar-DZ" b="1" dirty="0"/>
              <a:t>استنتاج جزئي.</a:t>
            </a:r>
            <a:endParaRPr lang="ar-MA" b="1" dirty="0"/>
          </a:p>
          <a:p>
            <a:pPr marL="0" indent="0" algn="just">
              <a:buNone/>
            </a:pPr>
            <a:r>
              <a:rPr lang="ar-MA" dirty="0"/>
              <a:t>التضمين</a:t>
            </a:r>
            <a:r>
              <a:rPr lang="ar-DZ" dirty="0"/>
              <a:t> </a:t>
            </a:r>
            <a:r>
              <a:rPr lang="ar-MA" dirty="0"/>
              <a:t>وهو</a:t>
            </a:r>
            <a:r>
              <a:rPr lang="ar-DZ" dirty="0"/>
              <a:t> شكل من أشكال </a:t>
            </a:r>
            <a:r>
              <a:rPr lang="ar-DZ" dirty="0" err="1"/>
              <a:t>التناص</a:t>
            </a:r>
            <a:r>
              <a:rPr lang="ar-DZ" dirty="0"/>
              <a:t>، يقصد به</a:t>
            </a:r>
            <a:r>
              <a:rPr lang="ar-MA" dirty="0"/>
              <a:t> استعانة الشاعر ببيتٍ أو شطرٍ لغيره أو حكمةٍ أو مثَلٍ سائرٍ على إتمام مراده أو يأتي بالمعنى في شعره. وهذه مهارة فنية معروفة عند القدماء فصحاء كانوا أو عاميين ويكون التضمين رائعاً إذا أجاد الشاعر ديباجة الكلام المضمَّن في جسد القصيد</a:t>
            </a:r>
            <a:r>
              <a:rPr lang="ar-DZ" dirty="0"/>
              <a:t>ة</a:t>
            </a:r>
            <a:r>
              <a:rPr lang="ar-MA" dirty="0"/>
              <a:t>.</a:t>
            </a:r>
          </a:p>
        </p:txBody>
      </p:sp>
    </p:spTree>
    <p:extLst>
      <p:ext uri="{BB962C8B-B14F-4D97-AF65-F5344CB8AC3E}">
        <p14:creationId xmlns:p14="http://schemas.microsoft.com/office/powerpoint/2010/main" val="32730641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72955" y="218364"/>
            <a:ext cx="11655187" cy="6332561"/>
          </a:xfrm>
          <a:solidFill>
            <a:srgbClr val="D5A5ED"/>
          </a:solidFill>
        </p:spPr>
        <p:txBody>
          <a:bodyPr/>
          <a:lstStyle/>
          <a:p>
            <a:pPr marL="0" indent="0" algn="ctr">
              <a:lnSpc>
                <a:spcPct val="100000"/>
              </a:lnSpc>
              <a:buNone/>
            </a:pPr>
            <a:r>
              <a:rPr lang="ar-DZ" sz="4800" b="1" dirty="0">
                <a:solidFill>
                  <a:srgbClr val="C00000"/>
                </a:solidFill>
              </a:rPr>
              <a:t>ثالثا: الخلاصة.</a:t>
            </a:r>
          </a:p>
          <a:p>
            <a:pPr marL="0" indent="0" algn="ctr">
              <a:lnSpc>
                <a:spcPct val="100000"/>
              </a:lnSpc>
              <a:buNone/>
            </a:pPr>
            <a:r>
              <a:rPr lang="ar-DZ" dirty="0" err="1"/>
              <a:t>التناص</a:t>
            </a:r>
            <a:r>
              <a:rPr lang="ar-DZ" dirty="0"/>
              <a:t> في النقد العربي القديم له تجليات مختلفة نوردها في الخطاطة التوضيحية الآتية.</a:t>
            </a:r>
          </a:p>
          <a:p>
            <a:pPr marL="0" indent="0" algn="ctr">
              <a:lnSpc>
                <a:spcPct val="100000"/>
              </a:lnSpc>
              <a:buNone/>
            </a:pPr>
            <a:r>
              <a:rPr lang="ar-DZ" b="1" dirty="0" err="1"/>
              <a:t>التناص</a:t>
            </a:r>
            <a:r>
              <a:rPr lang="ar-DZ" b="1" dirty="0"/>
              <a:t> في النقد العربي القديم</a:t>
            </a:r>
          </a:p>
          <a:p>
            <a:pPr marL="0" indent="0" algn="ctr">
              <a:lnSpc>
                <a:spcPct val="100000"/>
              </a:lnSpc>
              <a:buNone/>
            </a:pPr>
            <a:r>
              <a:rPr lang="ar-DZ" b="1" dirty="0"/>
              <a:t>(تجلياته)</a:t>
            </a:r>
          </a:p>
          <a:p>
            <a:pPr algn="just">
              <a:lnSpc>
                <a:spcPct val="100000"/>
              </a:lnSpc>
              <a:buFontTx/>
              <a:buChar char="-"/>
            </a:pPr>
            <a:r>
              <a:rPr lang="ar-DZ" u="sng" dirty="0"/>
              <a:t>السرقات الشعرية: </a:t>
            </a:r>
            <a:r>
              <a:rPr lang="ar-DZ" dirty="0"/>
              <a:t>تجل من تجليات </a:t>
            </a:r>
            <a:r>
              <a:rPr lang="ar-DZ" dirty="0" err="1"/>
              <a:t>التناص</a:t>
            </a:r>
            <a:r>
              <a:rPr lang="ar-DZ" dirty="0"/>
              <a:t> في النقد العربي القديم، وهو صورة اختلف في شأنها، </a:t>
            </a:r>
            <a:r>
              <a:rPr lang="ar-MA" dirty="0"/>
              <a:t>ف</a:t>
            </a:r>
            <a:r>
              <a:rPr lang="ar-DZ" dirty="0"/>
              <a:t>من النقاد من قبحها ومنهم من أجازها، وتكون السرقة إما لفظية أو معنوية أو أسلوبية عن طريق النسخ أو السلخ أو الزيادة في المعنى أو قلبه إلى ضده...</a:t>
            </a:r>
          </a:p>
          <a:p>
            <a:pPr algn="just">
              <a:lnSpc>
                <a:spcPct val="100000"/>
              </a:lnSpc>
              <a:buFontTx/>
              <a:buChar char="-"/>
            </a:pPr>
            <a:r>
              <a:rPr lang="ar-DZ" u="sng" dirty="0"/>
              <a:t>الاقتباس: </a:t>
            </a:r>
            <a:r>
              <a:rPr lang="ar-DZ" dirty="0"/>
              <a:t>صورة من صور </a:t>
            </a:r>
            <a:r>
              <a:rPr lang="ar-DZ" dirty="0" err="1"/>
              <a:t>التناص</a:t>
            </a:r>
            <a:r>
              <a:rPr lang="ar-DZ" dirty="0"/>
              <a:t> والمراد به هو الأخذ من القرآن الكريم أو من الحديث النبوي الشريف وتضمينه في الكلام، مع جواز </a:t>
            </a:r>
            <a:r>
              <a:rPr lang="ar-DZ" dirty="0" err="1"/>
              <a:t>تغيي</a:t>
            </a:r>
            <a:r>
              <a:rPr lang="ar-MA" dirty="0"/>
              <a:t>ره أو إجراء تعديل عنه</a:t>
            </a:r>
            <a:r>
              <a:rPr lang="ar-DZ" dirty="0"/>
              <a:t>...</a:t>
            </a:r>
          </a:p>
          <a:p>
            <a:pPr algn="just">
              <a:lnSpc>
                <a:spcPct val="100000"/>
              </a:lnSpc>
              <a:buFontTx/>
              <a:buChar char="-"/>
            </a:pPr>
            <a:r>
              <a:rPr lang="ar-DZ" u="sng" dirty="0"/>
              <a:t>التضمين: </a:t>
            </a:r>
            <a:r>
              <a:rPr lang="ar-DZ" dirty="0"/>
              <a:t>مظهر من مظاهر </a:t>
            </a:r>
            <a:r>
              <a:rPr lang="ar-DZ" dirty="0" err="1"/>
              <a:t>التناص</a:t>
            </a:r>
            <a:r>
              <a:rPr lang="ar-DZ" dirty="0"/>
              <a:t>، يراد به الأخذ من دون تصريح إما من الشعر</a:t>
            </a:r>
            <a:r>
              <a:rPr lang="ar-MA" dirty="0"/>
              <a:t> </a:t>
            </a:r>
            <a:r>
              <a:rPr lang="ar-DZ" dirty="0"/>
              <a:t>أو من الأمثال والحكم... ويكون التضمين صورة خفية تجري في الكلام أو السياق من دون إشارة إليها...</a:t>
            </a:r>
          </a:p>
          <a:p>
            <a:pPr marL="0" indent="0" algn="ctr">
              <a:lnSpc>
                <a:spcPct val="100000"/>
              </a:lnSpc>
              <a:buNone/>
            </a:pPr>
            <a:endParaRPr lang="ar-DZ" b="1" dirty="0"/>
          </a:p>
        </p:txBody>
      </p:sp>
    </p:spTree>
    <p:extLst>
      <p:ext uri="{BB962C8B-B14F-4D97-AF65-F5344CB8AC3E}">
        <p14:creationId xmlns:p14="http://schemas.microsoft.com/office/powerpoint/2010/main" val="41601285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00251" y="272954"/>
            <a:ext cx="11600597" cy="6359857"/>
          </a:xfrm>
          <a:solidFill>
            <a:srgbClr val="D5A5ED"/>
          </a:solidFill>
        </p:spPr>
        <p:txBody>
          <a:bodyPr/>
          <a:lstStyle/>
          <a:p>
            <a:pPr marL="0" indent="0" algn="ctr">
              <a:buNone/>
            </a:pPr>
            <a:r>
              <a:rPr lang="ar-DZ" sz="4800" b="1" dirty="0">
                <a:solidFill>
                  <a:srgbClr val="C00000"/>
                </a:solidFill>
              </a:rPr>
              <a:t>رابعا: تطبيقات.</a:t>
            </a:r>
          </a:p>
          <a:p>
            <a:pPr marL="0" indent="0">
              <a:buNone/>
            </a:pPr>
            <a:r>
              <a:rPr lang="ar-DZ" sz="3200" b="1" dirty="0">
                <a:solidFill>
                  <a:srgbClr val="C00000"/>
                </a:solidFill>
              </a:rPr>
              <a:t>حدد صورة </a:t>
            </a:r>
            <a:r>
              <a:rPr lang="ar-DZ" sz="3200" b="1" dirty="0" err="1">
                <a:solidFill>
                  <a:srgbClr val="C00000"/>
                </a:solidFill>
              </a:rPr>
              <a:t>التناص</a:t>
            </a:r>
            <a:r>
              <a:rPr lang="ar-DZ" sz="3200" b="1" dirty="0">
                <a:solidFill>
                  <a:srgbClr val="C00000"/>
                </a:solidFill>
              </a:rPr>
              <a:t> في كل مما يلي:</a:t>
            </a:r>
          </a:p>
          <a:p>
            <a:pPr marL="0" indent="0">
              <a:buNone/>
            </a:pPr>
            <a:r>
              <a:rPr lang="ar-DZ" dirty="0"/>
              <a:t>1 - </a:t>
            </a:r>
            <a:r>
              <a:rPr lang="ar-DZ" dirty="0">
                <a:solidFill>
                  <a:srgbClr val="FF0000"/>
                </a:solidFill>
              </a:rPr>
              <a:t>كتب القاضي الفاضل في الرد على رسالة:</a:t>
            </a:r>
          </a:p>
          <a:p>
            <a:pPr marL="0" indent="0">
              <a:buNone/>
            </a:pPr>
            <a:r>
              <a:rPr lang="ar-DZ" sz="3600" b="1" dirty="0">
                <a:latin typeface="Arabic Typesetting" panose="03020402040406030203" pitchFamily="66" charset="-78"/>
                <a:cs typeface="Arabic Typesetting" panose="03020402040406030203" pitchFamily="66" charset="-78"/>
              </a:rPr>
              <a:t>ورد على الخادم الكتاب الكريم فشكره، «وقرَبه نجيَا» ورفعه «مكانا عليَا»، وأعاد عليه عصر الشباب «وقد بلغ من الكبر عتيا».</a:t>
            </a:r>
          </a:p>
          <a:p>
            <a:pPr marL="0" indent="0">
              <a:buNone/>
            </a:pPr>
            <a:r>
              <a:rPr lang="ar-DZ" dirty="0"/>
              <a:t>2 - </a:t>
            </a:r>
            <a:r>
              <a:rPr lang="ar-DZ" dirty="0">
                <a:solidFill>
                  <a:srgbClr val="FF0000"/>
                </a:solidFill>
              </a:rPr>
              <a:t>وقال في الحمام الزَاجل :</a:t>
            </a:r>
          </a:p>
          <a:p>
            <a:pPr marL="0" indent="0" algn="ctr">
              <a:buNone/>
            </a:pPr>
            <a:r>
              <a:rPr lang="ar-DZ" sz="3600" b="1" dirty="0">
                <a:latin typeface="Arabic Typesetting" panose="03020402040406030203" pitchFamily="66" charset="-78"/>
                <a:cs typeface="Arabic Typesetting" panose="03020402040406030203" pitchFamily="66" charset="-78"/>
              </a:rPr>
              <a:t>وقد كادت أن تكون من الملائكة إذا نيطت بها الرقاع صارت «أولي أجنحة مثنى وثلاث ورباع».</a:t>
            </a:r>
          </a:p>
          <a:p>
            <a:pPr marL="0" indent="0">
              <a:buNone/>
            </a:pPr>
            <a:r>
              <a:rPr lang="ar-DZ" dirty="0"/>
              <a:t>3 - </a:t>
            </a:r>
            <a:r>
              <a:rPr lang="ar-DZ" dirty="0">
                <a:solidFill>
                  <a:srgbClr val="FF0000"/>
                </a:solidFill>
              </a:rPr>
              <a:t>قال </a:t>
            </a:r>
            <a:r>
              <a:rPr lang="ar-DZ" dirty="0" err="1">
                <a:solidFill>
                  <a:srgbClr val="FF0000"/>
                </a:solidFill>
              </a:rPr>
              <a:t>جحظة</a:t>
            </a:r>
            <a:r>
              <a:rPr lang="ar-DZ" dirty="0">
                <a:solidFill>
                  <a:srgbClr val="FF0000"/>
                </a:solidFill>
              </a:rPr>
              <a:t> :</a:t>
            </a:r>
          </a:p>
          <a:p>
            <a:pPr marL="0" indent="0" algn="ctr">
              <a:buNone/>
            </a:pPr>
            <a:r>
              <a:rPr lang="ar-DZ" sz="3600" b="1" dirty="0">
                <a:latin typeface="Arabic Typesetting" panose="03020402040406030203" pitchFamily="66" charset="-78"/>
                <a:cs typeface="Arabic Typesetting" panose="03020402040406030203" pitchFamily="66" charset="-78"/>
              </a:rPr>
              <a:t>هات </a:t>
            </a:r>
            <a:r>
              <a:rPr lang="ar-DZ" sz="3600" b="1" dirty="0" err="1">
                <a:latin typeface="Arabic Typesetting" panose="03020402040406030203" pitchFamily="66" charset="-78"/>
                <a:cs typeface="Arabic Typesetting" panose="03020402040406030203" pitchFamily="66" charset="-78"/>
              </a:rPr>
              <a:t>اسقنيها</a:t>
            </a:r>
            <a:r>
              <a:rPr lang="ar-DZ" sz="3600" b="1" dirty="0">
                <a:latin typeface="Arabic Typesetting" panose="03020402040406030203" pitchFamily="66" charset="-78"/>
                <a:cs typeface="Arabic Typesetting" panose="03020402040406030203" pitchFamily="66" charset="-78"/>
              </a:rPr>
              <a:t> بالكبير وعنَني </a:t>
            </a:r>
            <a:r>
              <a:rPr lang="ar-DZ" sz="3600" b="1" dirty="0">
                <a:latin typeface="Arabic Typesetting" panose="03020402040406030203" pitchFamily="66" charset="-78"/>
                <a:cs typeface="Arabic Typesetting" panose="03020402040406030203" pitchFamily="66" charset="-78"/>
                <a:sym typeface="Symbol" panose="05050102010706020507" pitchFamily="18" charset="2"/>
              </a:rPr>
              <a:t> </a:t>
            </a:r>
            <a:r>
              <a:rPr lang="ar-DZ" sz="3600" b="1" dirty="0">
                <a:latin typeface="Arabic Typesetting" panose="03020402040406030203" pitchFamily="66" charset="-78"/>
                <a:cs typeface="Arabic Typesetting" panose="03020402040406030203" pitchFamily="66" charset="-78"/>
              </a:rPr>
              <a:t>ذهب الذين يعاش في أكنافهم</a:t>
            </a:r>
          </a:p>
          <a:p>
            <a:pPr marL="0" indent="0">
              <a:buNone/>
            </a:pPr>
            <a:r>
              <a:rPr lang="ar-DZ" dirty="0"/>
              <a:t>4 – </a:t>
            </a:r>
            <a:r>
              <a:rPr lang="ar-DZ" dirty="0">
                <a:solidFill>
                  <a:srgbClr val="FF0000"/>
                </a:solidFill>
              </a:rPr>
              <a:t>يقول الشاعر أبو تمام:</a:t>
            </a:r>
          </a:p>
          <a:p>
            <a:pPr marL="0" indent="0" algn="ctr">
              <a:buNone/>
            </a:pPr>
            <a:r>
              <a:rPr lang="ar-DZ" sz="3600" b="1" dirty="0">
                <a:latin typeface="Arabic Typesetting" panose="03020402040406030203" pitchFamily="66" charset="-78"/>
                <a:cs typeface="Arabic Typesetting" panose="03020402040406030203" pitchFamily="66" charset="-78"/>
              </a:rPr>
              <a:t>فتى مات بين الضرب والطعن ميتة </a:t>
            </a:r>
            <a:r>
              <a:rPr lang="ar-DZ" sz="3600" b="1" dirty="0">
                <a:latin typeface="Arabic Typesetting" panose="03020402040406030203" pitchFamily="66" charset="-78"/>
                <a:cs typeface="Arabic Typesetting" panose="03020402040406030203" pitchFamily="66" charset="-78"/>
                <a:sym typeface="Symbol" panose="05050102010706020507" pitchFamily="18" charset="2"/>
              </a:rPr>
              <a:t></a:t>
            </a:r>
            <a:r>
              <a:rPr lang="ar-DZ" sz="3600" b="1" dirty="0">
                <a:latin typeface="Arabic Typesetting" panose="03020402040406030203" pitchFamily="66" charset="-78"/>
                <a:cs typeface="Arabic Typesetting" panose="03020402040406030203" pitchFamily="66" charset="-78"/>
              </a:rPr>
              <a:t> تقوم مقام النصر إذا فاته النصر</a:t>
            </a:r>
          </a:p>
          <a:p>
            <a:pPr marL="0" indent="0">
              <a:buNone/>
            </a:pPr>
            <a:endParaRPr lang="ar-DZ" sz="3200" dirty="0"/>
          </a:p>
          <a:p>
            <a:pPr marL="0" indent="0" algn="ctr">
              <a:buNone/>
            </a:pPr>
            <a:endParaRPr lang="ar-DZ" sz="4800" b="1" dirty="0">
              <a:solidFill>
                <a:srgbClr val="C00000"/>
              </a:solidFill>
            </a:endParaRPr>
          </a:p>
          <a:p>
            <a:pPr marL="0" indent="0">
              <a:buNone/>
            </a:pPr>
            <a:endParaRPr lang="ar-MA" dirty="0"/>
          </a:p>
        </p:txBody>
      </p:sp>
    </p:spTree>
    <p:extLst>
      <p:ext uri="{BB962C8B-B14F-4D97-AF65-F5344CB8AC3E}">
        <p14:creationId xmlns:p14="http://schemas.microsoft.com/office/powerpoint/2010/main" val="292981706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6603" y="191069"/>
            <a:ext cx="11614245" cy="6400800"/>
          </a:xfrm>
          <a:solidFill>
            <a:srgbClr val="D5A5ED"/>
          </a:solidFill>
        </p:spPr>
        <p:txBody>
          <a:bodyPr>
            <a:normAutofit fontScale="92500" lnSpcReduction="10000"/>
          </a:bodyPr>
          <a:lstStyle/>
          <a:p>
            <a:pPr marL="0" indent="0" algn="ctr">
              <a:buNone/>
            </a:pPr>
            <a:r>
              <a:rPr lang="ar-MA" sz="4000" dirty="0">
                <a:solidFill>
                  <a:srgbClr val="7030A0"/>
                </a:solidFill>
              </a:rPr>
              <a:t>ــ التصحيح ــ</a:t>
            </a:r>
            <a:endParaRPr lang="ar-DZ" sz="4000" dirty="0">
              <a:solidFill>
                <a:srgbClr val="7030A0"/>
              </a:solidFill>
            </a:endParaRPr>
          </a:p>
          <a:p>
            <a:pPr marL="0" indent="0">
              <a:buNone/>
            </a:pPr>
            <a:r>
              <a:rPr lang="ar-DZ" sz="2400" dirty="0">
                <a:solidFill>
                  <a:srgbClr val="7030A0"/>
                </a:solidFill>
              </a:rPr>
              <a:t>ال</a:t>
            </a:r>
            <a:r>
              <a:rPr lang="ar-MA" sz="2400" dirty="0">
                <a:solidFill>
                  <a:srgbClr val="7030A0"/>
                </a:solidFill>
              </a:rPr>
              <a:t>مثال</a:t>
            </a:r>
            <a:r>
              <a:rPr lang="ar-DZ" sz="2400" dirty="0">
                <a:solidFill>
                  <a:srgbClr val="7030A0"/>
                </a:solidFill>
              </a:rPr>
              <a:t> 1</a:t>
            </a:r>
          </a:p>
          <a:p>
            <a:pPr marL="0" indent="0">
              <a:buNone/>
            </a:pPr>
            <a:r>
              <a:rPr lang="ar-DZ" sz="2400" dirty="0">
                <a:solidFill>
                  <a:srgbClr val="7030A0"/>
                </a:solidFill>
              </a:rPr>
              <a:t>ا</a:t>
            </a:r>
            <a:r>
              <a:rPr lang="ar-DZ" sz="2400" dirty="0"/>
              <a:t>لظاهرة في المثال هي الاقتباس، بحيث جاءت في الكلام </a:t>
            </a:r>
            <a:r>
              <a:rPr lang="ar-MA" sz="2400" dirty="0"/>
              <a:t>اقتباسات</a:t>
            </a:r>
            <a:r>
              <a:rPr lang="ar-DZ" sz="2400" dirty="0"/>
              <a:t> من القرآن الكريم (قربه نجيا، مكانا عليا، بلغ من الكبر عتيا،...) وهذا تجل من تجليات </a:t>
            </a:r>
            <a:r>
              <a:rPr lang="ar-DZ" sz="2400" dirty="0" err="1"/>
              <a:t>التناص</a:t>
            </a:r>
            <a:r>
              <a:rPr lang="ar-DZ" sz="2400" dirty="0"/>
              <a:t>. </a:t>
            </a:r>
          </a:p>
          <a:p>
            <a:pPr marL="0" indent="0">
              <a:buNone/>
            </a:pPr>
            <a:r>
              <a:rPr lang="ar-DZ" sz="2400" dirty="0">
                <a:solidFill>
                  <a:srgbClr val="7030A0"/>
                </a:solidFill>
              </a:rPr>
              <a:t>ال</a:t>
            </a:r>
            <a:r>
              <a:rPr lang="ar-MA" sz="2400" dirty="0">
                <a:solidFill>
                  <a:srgbClr val="7030A0"/>
                </a:solidFill>
              </a:rPr>
              <a:t>مثال </a:t>
            </a:r>
            <a:r>
              <a:rPr lang="ar-DZ" sz="2400" dirty="0">
                <a:solidFill>
                  <a:srgbClr val="7030A0"/>
                </a:solidFill>
              </a:rPr>
              <a:t>2</a:t>
            </a:r>
          </a:p>
          <a:p>
            <a:pPr marL="0" indent="0" algn="just">
              <a:buNone/>
            </a:pPr>
            <a:r>
              <a:rPr lang="ar-DZ" sz="2400" dirty="0"/>
              <a:t>الظاهرة في المثال هي الاقتباس من النص القرآني وذلك مظهر من مظاهر التنا</a:t>
            </a:r>
            <a:r>
              <a:rPr lang="ar-MA" sz="2400" dirty="0"/>
              <a:t>ص</a:t>
            </a:r>
            <a:r>
              <a:rPr lang="ar-DZ" sz="2400" dirty="0"/>
              <a:t>، حيث أخذت منه الآية «أولي أجنحة مثنى وثلاث ورباع».</a:t>
            </a:r>
            <a:endParaRPr lang="ar-DZ" sz="3600" dirty="0">
              <a:solidFill>
                <a:srgbClr val="7030A0"/>
              </a:solidFill>
            </a:endParaRPr>
          </a:p>
          <a:p>
            <a:pPr marL="0" indent="0">
              <a:buNone/>
            </a:pPr>
            <a:r>
              <a:rPr lang="ar-DZ" sz="2400" dirty="0">
                <a:solidFill>
                  <a:srgbClr val="7030A0"/>
                </a:solidFill>
              </a:rPr>
              <a:t>ال</a:t>
            </a:r>
            <a:r>
              <a:rPr lang="ar-MA" sz="2400" dirty="0">
                <a:solidFill>
                  <a:srgbClr val="7030A0"/>
                </a:solidFill>
              </a:rPr>
              <a:t>مثال</a:t>
            </a:r>
            <a:r>
              <a:rPr lang="ar-DZ" sz="2400" dirty="0">
                <a:solidFill>
                  <a:srgbClr val="7030A0"/>
                </a:solidFill>
              </a:rPr>
              <a:t> 3</a:t>
            </a:r>
          </a:p>
          <a:p>
            <a:pPr marL="0" indent="0">
              <a:buNone/>
            </a:pPr>
            <a:r>
              <a:rPr lang="ar-DZ" sz="2400" dirty="0"/>
              <a:t>الظاهرة في المثال هي التضمين، فالشطر الثاني من المثال ضمنه </a:t>
            </a:r>
            <a:r>
              <a:rPr lang="ar-DZ" sz="2400" dirty="0" err="1"/>
              <a:t>جحظة</a:t>
            </a:r>
            <a:r>
              <a:rPr lang="ar-DZ" sz="2400" dirty="0"/>
              <a:t> من قول لبيد بن ربيعة الذي يقول فيه:</a:t>
            </a:r>
          </a:p>
          <a:p>
            <a:pPr marL="0" indent="0" algn="ctr">
              <a:buNone/>
            </a:pPr>
            <a:r>
              <a:rPr lang="ar-DZ" sz="3600" b="1" dirty="0">
                <a:latin typeface="Arabic Typesetting" panose="03020402040406030203" pitchFamily="66" charset="-78"/>
                <a:cs typeface="Arabic Typesetting" panose="03020402040406030203" pitchFamily="66" charset="-78"/>
              </a:rPr>
              <a:t>ذهب الذين يعاش في أكنافهم </a:t>
            </a:r>
            <a:r>
              <a:rPr lang="ar-DZ" sz="3600" b="1" dirty="0">
                <a:latin typeface="Arabic Typesetting" panose="03020402040406030203" pitchFamily="66" charset="-78"/>
                <a:cs typeface="Arabic Typesetting" panose="03020402040406030203" pitchFamily="66" charset="-78"/>
                <a:sym typeface="Symbol" panose="05050102010706020507" pitchFamily="18" charset="2"/>
              </a:rPr>
              <a:t> </a:t>
            </a:r>
            <a:r>
              <a:rPr lang="ar-DZ" sz="3600" b="1" dirty="0">
                <a:latin typeface="Arabic Typesetting" panose="03020402040406030203" pitchFamily="66" charset="-78"/>
                <a:cs typeface="Arabic Typesetting" panose="03020402040406030203" pitchFamily="66" charset="-78"/>
              </a:rPr>
              <a:t>وبقيت في خلف كجلد الأجرب</a:t>
            </a:r>
          </a:p>
          <a:p>
            <a:pPr marL="0" indent="0">
              <a:buNone/>
            </a:pPr>
            <a:r>
              <a:rPr lang="ar-DZ" sz="2400" dirty="0"/>
              <a:t>وذلك شكل من أشكال </a:t>
            </a:r>
            <a:r>
              <a:rPr lang="ar-DZ" sz="2400" dirty="0" err="1"/>
              <a:t>التناص</a:t>
            </a:r>
            <a:r>
              <a:rPr lang="ar-DZ" sz="2400" dirty="0"/>
              <a:t> المعروفة في القديم كما تعرف</a:t>
            </a:r>
            <a:r>
              <a:rPr lang="ar-MA" sz="2400" dirty="0" err="1"/>
              <a:t>نا</a:t>
            </a:r>
            <a:r>
              <a:rPr lang="ar-MA" sz="2400" dirty="0"/>
              <a:t> على</a:t>
            </a:r>
            <a:r>
              <a:rPr lang="ar-DZ" sz="2400" dirty="0"/>
              <a:t> ذلك سابقا.</a:t>
            </a:r>
            <a:endParaRPr lang="ar-DZ" dirty="0">
              <a:solidFill>
                <a:srgbClr val="7030A0"/>
              </a:solidFill>
            </a:endParaRPr>
          </a:p>
          <a:p>
            <a:pPr marL="0" indent="0">
              <a:buNone/>
            </a:pPr>
            <a:r>
              <a:rPr lang="ar-DZ" sz="2400" dirty="0">
                <a:solidFill>
                  <a:srgbClr val="7030A0"/>
                </a:solidFill>
              </a:rPr>
              <a:t>ال</a:t>
            </a:r>
            <a:r>
              <a:rPr lang="ar-MA" sz="2400" dirty="0">
                <a:solidFill>
                  <a:srgbClr val="7030A0"/>
                </a:solidFill>
              </a:rPr>
              <a:t>مثال</a:t>
            </a:r>
            <a:r>
              <a:rPr lang="ar-DZ" sz="2400" dirty="0">
                <a:solidFill>
                  <a:srgbClr val="7030A0"/>
                </a:solidFill>
              </a:rPr>
              <a:t> 4</a:t>
            </a:r>
          </a:p>
          <a:p>
            <a:pPr marL="0" indent="0">
              <a:buNone/>
            </a:pPr>
            <a:r>
              <a:rPr lang="ar-DZ" sz="2400" dirty="0"/>
              <a:t>الظاهرة في المثال هي السرقة الشعرية، لأن المثال الشعري قد أخذه أبو تمام عن عروة بن الورد حينما قال هذا الأخير:</a:t>
            </a:r>
          </a:p>
          <a:p>
            <a:pPr marL="0" indent="0" algn="ctr">
              <a:lnSpc>
                <a:spcPct val="100000"/>
              </a:lnSpc>
              <a:buNone/>
            </a:pPr>
            <a:r>
              <a:rPr lang="ar-DZ" sz="3600" b="1" dirty="0">
                <a:latin typeface="Arabic Typesetting" panose="03020402040406030203" pitchFamily="66" charset="-78"/>
                <a:cs typeface="Arabic Typesetting" panose="03020402040406030203" pitchFamily="66" charset="-78"/>
              </a:rPr>
              <a:t>ومن </a:t>
            </a:r>
            <a:r>
              <a:rPr lang="ar-DZ" sz="3600" b="1" dirty="0" err="1">
                <a:latin typeface="Arabic Typesetting" panose="03020402040406030203" pitchFamily="66" charset="-78"/>
                <a:cs typeface="Arabic Typesetting" panose="03020402040406030203" pitchFamily="66" charset="-78"/>
              </a:rPr>
              <a:t>يك</a:t>
            </a:r>
            <a:r>
              <a:rPr lang="ar-DZ" sz="3600" b="1" dirty="0">
                <a:latin typeface="Arabic Typesetting" panose="03020402040406030203" pitchFamily="66" charset="-78"/>
                <a:cs typeface="Arabic Typesetting" panose="03020402040406030203" pitchFamily="66" charset="-78"/>
              </a:rPr>
              <a:t> مثلي ذا عيال ومقترا </a:t>
            </a:r>
            <a:r>
              <a:rPr lang="ar-DZ" sz="3600" b="1" dirty="0">
                <a:latin typeface="Arabic Typesetting" panose="03020402040406030203" pitchFamily="66" charset="-78"/>
                <a:cs typeface="Arabic Typesetting" panose="03020402040406030203" pitchFamily="66" charset="-78"/>
                <a:sym typeface="Symbol" panose="05050102010706020507" pitchFamily="18" charset="2"/>
              </a:rPr>
              <a:t></a:t>
            </a:r>
            <a:r>
              <a:rPr lang="ar-DZ" sz="3600" b="1" dirty="0">
                <a:latin typeface="Arabic Typesetting" panose="03020402040406030203" pitchFamily="66" charset="-78"/>
                <a:cs typeface="Arabic Typesetting" panose="03020402040406030203" pitchFamily="66" charset="-78"/>
              </a:rPr>
              <a:t> من المال يطرح نفسه كل مطرح</a:t>
            </a:r>
          </a:p>
          <a:p>
            <a:pPr marL="0" indent="0" algn="ctr">
              <a:lnSpc>
                <a:spcPct val="100000"/>
              </a:lnSpc>
              <a:buNone/>
            </a:pPr>
            <a:r>
              <a:rPr lang="ar-DZ" sz="3600" b="1" dirty="0">
                <a:latin typeface="Arabic Typesetting" panose="03020402040406030203" pitchFamily="66" charset="-78"/>
                <a:cs typeface="Arabic Typesetting" panose="03020402040406030203" pitchFamily="66" charset="-78"/>
              </a:rPr>
              <a:t>ليبلغ عذرا أو ينال رغيبة  </a:t>
            </a:r>
            <a:r>
              <a:rPr lang="ar-DZ" sz="3600" b="1" dirty="0">
                <a:latin typeface="Arabic Typesetting" panose="03020402040406030203" pitchFamily="66" charset="-78"/>
                <a:cs typeface="Arabic Typesetting" panose="03020402040406030203" pitchFamily="66" charset="-78"/>
                <a:sym typeface="Symbol" panose="05050102010706020507" pitchFamily="18" charset="2"/>
              </a:rPr>
              <a:t></a:t>
            </a:r>
            <a:r>
              <a:rPr lang="ar-DZ" sz="3600" b="1" dirty="0">
                <a:latin typeface="Arabic Typesetting" panose="03020402040406030203" pitchFamily="66" charset="-78"/>
                <a:cs typeface="Arabic Typesetting" panose="03020402040406030203" pitchFamily="66" charset="-78"/>
              </a:rPr>
              <a:t> ومبلغ نفس عذرها مثل منج</a:t>
            </a:r>
            <a:r>
              <a:rPr lang="ar-MA" sz="3600" b="1" dirty="0">
                <a:latin typeface="Arabic Typesetting" panose="03020402040406030203" pitchFamily="66" charset="-78"/>
                <a:cs typeface="Arabic Typesetting" panose="03020402040406030203" pitchFamily="66" charset="-78"/>
              </a:rPr>
              <a:t>ـــــــــ</a:t>
            </a:r>
            <a:r>
              <a:rPr lang="ar-DZ" sz="3600" b="1" dirty="0">
                <a:latin typeface="Arabic Typesetting" panose="03020402040406030203" pitchFamily="66" charset="-78"/>
                <a:cs typeface="Arabic Typesetting" panose="03020402040406030203" pitchFamily="66" charset="-78"/>
              </a:rPr>
              <a:t>ح</a:t>
            </a:r>
            <a:endParaRPr lang="ar-MA" sz="3600" b="1"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88262945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44301"/>
            <a:ext cx="10515600" cy="5519471"/>
          </a:xfrm>
          <a:solidFill>
            <a:srgbClr val="D5A5ED"/>
          </a:solidFill>
        </p:spPr>
        <p:txBody>
          <a:bodyPr/>
          <a:lstStyle/>
          <a:p>
            <a:pPr marL="0" indent="0" algn="ctr">
              <a:buNone/>
            </a:pPr>
            <a:endParaRPr lang="ar-DZ" dirty="0"/>
          </a:p>
          <a:p>
            <a:pPr marL="0" indent="0" algn="ctr">
              <a:buNone/>
            </a:pPr>
            <a:endParaRPr lang="ar-DZ" dirty="0"/>
          </a:p>
          <a:p>
            <a:pPr marL="0" indent="0" algn="ctr">
              <a:buNone/>
            </a:pPr>
            <a:endParaRPr lang="ar-DZ" dirty="0"/>
          </a:p>
          <a:p>
            <a:pPr marL="0" indent="0" algn="ctr">
              <a:buNone/>
            </a:pPr>
            <a:endParaRPr lang="ar-DZ" dirty="0"/>
          </a:p>
          <a:p>
            <a:pPr marL="0" indent="0" algn="ctr">
              <a:buNone/>
            </a:pPr>
            <a:r>
              <a:rPr lang="ar-MA" sz="8800" dirty="0"/>
              <a:t>شكرا على انتباهكم</a:t>
            </a:r>
            <a:r>
              <a:rPr lang="ar-DZ" sz="8800" dirty="0"/>
              <a:t>.</a:t>
            </a:r>
            <a:endParaRPr lang="ar-MA" sz="8800" dirty="0"/>
          </a:p>
        </p:txBody>
      </p:sp>
      <p:sp>
        <p:nvSpPr>
          <p:cNvPr id="4" name="TextBox 7">
            <a:extLst>
              <a:ext uri="{FF2B5EF4-FFF2-40B4-BE49-F238E27FC236}">
                <a16:creationId xmlns:a16="http://schemas.microsoft.com/office/drawing/2014/main" id="{16BF168A-AA45-4558-9302-9038DBB102EA}"/>
              </a:ext>
            </a:extLst>
          </p:cNvPr>
          <p:cNvSpPr txBox="1"/>
          <p:nvPr/>
        </p:nvSpPr>
        <p:spPr>
          <a:xfrm>
            <a:off x="8137672" y="5686864"/>
            <a:ext cx="4054328" cy="483989"/>
          </a:xfrm>
          <a:prstGeom prst="snipRoundRect">
            <a:avLst/>
          </a:prstGeom>
          <a:solidFill>
            <a:srgbClr val="387AB6"/>
          </a:solidFill>
        </p:spPr>
        <p:txBody>
          <a:bodyPr wrap="square" rtlCol="0">
            <a:spAutoFit/>
          </a:bodyPr>
          <a:lstStyle/>
          <a:p>
            <a:pPr algn="r" rtl="1"/>
            <a:r>
              <a:rPr lang="ar-MA" sz="2400" b="1" dirty="0">
                <a:latin typeface="Sakkal Majalla" panose="02000000000000000000" pitchFamily="2" charset="-78"/>
                <a:cs typeface="Sakkal Majalla" panose="02000000000000000000" pitchFamily="2" charset="-78"/>
              </a:rPr>
              <a:t>الأستاذ: محمد </a:t>
            </a:r>
            <a:r>
              <a:rPr lang="ar-MA" sz="2400" b="1" dirty="0" err="1">
                <a:latin typeface="Sakkal Majalla" panose="02000000000000000000" pitchFamily="2" charset="-78"/>
                <a:cs typeface="Sakkal Majalla" panose="02000000000000000000" pitchFamily="2" charset="-78"/>
              </a:rPr>
              <a:t>أيت</a:t>
            </a:r>
            <a:r>
              <a:rPr lang="ar-MA" sz="2400" b="1" dirty="0">
                <a:latin typeface="Sakkal Majalla" panose="02000000000000000000" pitchFamily="2" charset="-78"/>
                <a:cs typeface="Sakkal Majalla" panose="02000000000000000000" pitchFamily="2" charset="-78"/>
              </a:rPr>
              <a:t> أحمد</a:t>
            </a:r>
            <a:endParaRPr lang="fr-FR" sz="2400" b="1" dirty="0">
              <a:latin typeface="Sakkal Majalla" panose="02000000000000000000" pitchFamily="2" charset="-78"/>
              <a:cs typeface="Sakkal Majalla" panose="02000000000000000000" pitchFamily="2" charset="-78"/>
            </a:endParaRPr>
          </a:p>
        </p:txBody>
      </p:sp>
      <p:sp>
        <p:nvSpPr>
          <p:cNvPr id="5" name="Rectangle 4">
            <a:extLst>
              <a:ext uri="{FF2B5EF4-FFF2-40B4-BE49-F238E27FC236}">
                <a16:creationId xmlns:a16="http://schemas.microsoft.com/office/drawing/2014/main" id="{DA65419F-C502-4054-8789-457E7C974F80}"/>
              </a:ext>
            </a:extLst>
          </p:cNvPr>
          <p:cNvSpPr/>
          <p:nvPr/>
        </p:nvSpPr>
        <p:spPr>
          <a:xfrm flipV="1">
            <a:off x="0" y="6175718"/>
            <a:ext cx="12192000" cy="682282"/>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fr-FR"/>
          </a:p>
        </p:txBody>
      </p:sp>
      <p:sp>
        <p:nvSpPr>
          <p:cNvPr id="8" name="TextBox 1">
            <a:extLst>
              <a:ext uri="{FF2B5EF4-FFF2-40B4-BE49-F238E27FC236}">
                <a16:creationId xmlns:a16="http://schemas.microsoft.com/office/drawing/2014/main" id="{4BA4E302-44B6-433E-AB1F-DDF675771BBC}"/>
              </a:ext>
            </a:extLst>
          </p:cNvPr>
          <p:cNvSpPr txBox="1"/>
          <p:nvPr/>
        </p:nvSpPr>
        <p:spPr>
          <a:xfrm>
            <a:off x="8356209" y="6320210"/>
            <a:ext cx="3750297" cy="461665"/>
          </a:xfrm>
          <a:prstGeom prst="rect">
            <a:avLst/>
          </a:prstGeom>
          <a:noFill/>
        </p:spPr>
        <p:txBody>
          <a:bodyPr wrap="square" rtlCol="0">
            <a:spAutoFit/>
          </a:bodyPr>
          <a:lstStyle/>
          <a:p>
            <a:pPr algn="r" rtl="1"/>
            <a:r>
              <a:rPr lang="ar-MA" sz="2400" b="1" dirty="0">
                <a:solidFill>
                  <a:schemeClr val="accent1">
                    <a:lumMod val="75000"/>
                  </a:schemeClr>
                </a:solidFill>
                <a:latin typeface="Sakkal Majalla" panose="02000000000000000000" pitchFamily="2" charset="-78"/>
                <a:cs typeface="Sakkal Majalla" panose="02000000000000000000" pitchFamily="2" charset="-78"/>
              </a:rPr>
              <a:t>المادة والمكون: اللغة العربية/ علوم اللغة</a:t>
            </a:r>
            <a:endParaRPr lang="fr-FR" sz="2400" dirty="0">
              <a:latin typeface="Sakkal Majalla" panose="02000000000000000000" pitchFamily="2" charset="-78"/>
              <a:cs typeface="Sakkal Majalla" panose="02000000000000000000" pitchFamily="2" charset="-78"/>
            </a:endParaRPr>
          </a:p>
        </p:txBody>
      </p:sp>
      <p:sp>
        <p:nvSpPr>
          <p:cNvPr id="9" name="TextBox 5">
            <a:extLst>
              <a:ext uri="{FF2B5EF4-FFF2-40B4-BE49-F238E27FC236}">
                <a16:creationId xmlns:a16="http://schemas.microsoft.com/office/drawing/2014/main" id="{24EAE86D-12E5-4B63-B9A2-7DB18043D8C5}"/>
              </a:ext>
            </a:extLst>
          </p:cNvPr>
          <p:cNvSpPr txBox="1"/>
          <p:nvPr/>
        </p:nvSpPr>
        <p:spPr>
          <a:xfrm>
            <a:off x="4051495" y="6320210"/>
            <a:ext cx="3947646" cy="461665"/>
          </a:xfrm>
          <a:prstGeom prst="rect">
            <a:avLst/>
          </a:prstGeom>
          <a:noFill/>
        </p:spPr>
        <p:txBody>
          <a:bodyPr wrap="square" rtlCol="0">
            <a:spAutoFit/>
          </a:bodyPr>
          <a:lstStyle/>
          <a:p>
            <a:pPr algn="r" rtl="1"/>
            <a:r>
              <a:rPr lang="ar-MA" sz="2400" b="1" dirty="0">
                <a:solidFill>
                  <a:schemeClr val="accent1">
                    <a:lumMod val="75000"/>
                  </a:schemeClr>
                </a:solidFill>
                <a:latin typeface="Sakkal Majalla" panose="02000000000000000000" pitchFamily="2" charset="-78"/>
                <a:cs typeface="Sakkal Majalla" panose="02000000000000000000" pitchFamily="2" charset="-78"/>
              </a:rPr>
              <a:t>المستوى: </a:t>
            </a:r>
            <a:r>
              <a:rPr lang="ar-MA" sz="2400" dirty="0">
                <a:solidFill>
                  <a:schemeClr val="accent1">
                    <a:lumMod val="75000"/>
                  </a:schemeClr>
                </a:solidFill>
                <a:latin typeface="Sakkal Majalla" panose="02000000000000000000" pitchFamily="2" charset="-78"/>
                <a:cs typeface="Sakkal Majalla" panose="02000000000000000000" pitchFamily="2" charset="-78"/>
              </a:rPr>
              <a:t>السنة الثانية بكالوريا تعليم أصيل</a:t>
            </a:r>
            <a:endParaRPr lang="fr-FR" sz="2400" dirty="0">
              <a:solidFill>
                <a:schemeClr val="accent1">
                  <a:lumMod val="75000"/>
                </a:schemeClr>
              </a:solidFill>
              <a:latin typeface="Sakkal Majalla" panose="02000000000000000000" pitchFamily="2" charset="-78"/>
              <a:cs typeface="Sakkal Majalla" panose="02000000000000000000" pitchFamily="2" charset="-78"/>
            </a:endParaRPr>
          </a:p>
        </p:txBody>
      </p:sp>
      <p:sp>
        <p:nvSpPr>
          <p:cNvPr id="10" name="TextBox 6">
            <a:extLst>
              <a:ext uri="{FF2B5EF4-FFF2-40B4-BE49-F238E27FC236}">
                <a16:creationId xmlns:a16="http://schemas.microsoft.com/office/drawing/2014/main" id="{7CC209C8-A558-4349-92BE-72FF30E1A756}"/>
              </a:ext>
            </a:extLst>
          </p:cNvPr>
          <p:cNvSpPr txBox="1"/>
          <p:nvPr/>
        </p:nvSpPr>
        <p:spPr>
          <a:xfrm>
            <a:off x="0" y="6320209"/>
            <a:ext cx="3305908" cy="461665"/>
          </a:xfrm>
          <a:prstGeom prst="rect">
            <a:avLst/>
          </a:prstGeom>
          <a:noFill/>
        </p:spPr>
        <p:txBody>
          <a:bodyPr wrap="square" rtlCol="0">
            <a:spAutoFit/>
          </a:bodyPr>
          <a:lstStyle/>
          <a:p>
            <a:pPr algn="r" rtl="1"/>
            <a:r>
              <a:rPr lang="ar-MA" sz="2400" b="1" dirty="0">
                <a:solidFill>
                  <a:schemeClr val="accent1">
                    <a:lumMod val="75000"/>
                  </a:schemeClr>
                </a:solidFill>
                <a:latin typeface="Sakkal Majalla" panose="02000000000000000000" pitchFamily="2" charset="-78"/>
                <a:cs typeface="Sakkal Majalla" panose="02000000000000000000" pitchFamily="2" charset="-78"/>
              </a:rPr>
              <a:t>المسلك: اللغة العربية</a:t>
            </a:r>
            <a:endParaRPr lang="fr-FR" sz="24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33426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edge">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edge">
                                      <p:cBhvr>
                                        <p:cTn id="1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1176</TotalTime>
  <Words>1887</Words>
  <Application>Microsoft Office PowerPoint</Application>
  <PresentationFormat>Grand écran</PresentationFormat>
  <Paragraphs>146</Paragraphs>
  <Slides>20</Slides>
  <Notes>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20</vt:i4>
      </vt:variant>
    </vt:vector>
  </HeadingPairs>
  <TitlesOfParts>
    <vt:vector size="28" baseType="lpstr">
      <vt:lpstr>ae_AlMohanad</vt:lpstr>
      <vt:lpstr>Arabic Typesetting</vt:lpstr>
      <vt:lpstr>Arial</vt:lpstr>
      <vt:lpstr>Calibri</vt:lpstr>
      <vt:lpstr>Calibri Light</vt:lpstr>
      <vt:lpstr>Sakkal Majalla</vt:lpstr>
      <vt:lpstr>Wingdings</vt:lpstr>
      <vt:lpstr>Thème Office</vt:lpstr>
      <vt:lpstr>Présentation PowerPoint</vt:lpstr>
      <vt:lpstr>             التعليم الثانوي التأهيلي            الشعبة: التعليم الأصيل            المسلك: اللغة العربية                      المستوى: السنة الثانية بكالوريا           المادة: اللغة العربية           المكون: علوم اللغة      المحور: البلاغة</vt:lpstr>
      <vt:lpstr>عنوان الدرس: التناص  ــ الجزء الأول ــ</vt:lpstr>
      <vt:lpstr>التقويم التشخيصي:</vt:lpstr>
      <vt:lpstr>تقديم:</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Windows</dc:creator>
  <cp:lastModifiedBy>HP</cp:lastModifiedBy>
  <cp:revision>188</cp:revision>
  <dcterms:created xsi:type="dcterms:W3CDTF">2021-04-03T19:21:45Z</dcterms:created>
  <dcterms:modified xsi:type="dcterms:W3CDTF">2021-04-12T11:08:56Z</dcterms:modified>
</cp:coreProperties>
</file>