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7" r:id="rId3"/>
    <p:sldId id="289" r:id="rId4"/>
    <p:sldId id="262" r:id="rId5"/>
    <p:sldId id="282" r:id="rId6"/>
    <p:sldId id="263" r:id="rId7"/>
    <p:sldId id="264" r:id="rId8"/>
    <p:sldId id="265" r:id="rId9"/>
    <p:sldId id="266" r:id="rId10"/>
    <p:sldId id="267" r:id="rId11"/>
    <p:sldId id="268" r:id="rId12"/>
    <p:sldId id="291" r:id="rId13"/>
    <p:sldId id="269" r:id="rId14"/>
    <p:sldId id="270" r:id="rId15"/>
    <p:sldId id="271" r:id="rId16"/>
    <p:sldId id="290" r:id="rId17"/>
    <p:sldId id="256" r:id="rId18"/>
    <p:sldId id="257" r:id="rId19"/>
    <p:sldId id="258" r:id="rId20"/>
    <p:sldId id="261" r:id="rId21"/>
    <p:sldId id="260" r:id="rId22"/>
    <p:sldId id="259" r:id="rId23"/>
    <p:sldId id="272" r:id="rId24"/>
    <p:sldId id="273" r:id="rId25"/>
    <p:sldId id="274" r:id="rId26"/>
    <p:sldId id="275" r:id="rId27"/>
    <p:sldId id="276" r:id="rId28"/>
    <p:sldId id="277" r:id="rId29"/>
    <p:sldId id="278" r:id="rId30"/>
    <p:sldId id="283" r:id="rId31"/>
    <p:sldId id="284" r:id="rId32"/>
    <p:sldId id="285" r:id="rId33"/>
    <p:sldId id="286" r:id="rId34"/>
    <p:sldId id="292" r:id="rId3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69F535-82A7-46CD-8114-28567FC4F54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7C311-6AE2-4B07-ADA7-67B66A3BCEF4}" type="datetimeFigureOut">
              <a:rPr lang="fr-FR" smtClean="0"/>
              <a:pPr/>
              <a:t>09/03/2026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9F535-82A7-46CD-8114-28567FC4F54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tx2">
                <a:lumMod val="60000"/>
                <a:lumOff val="40000"/>
              </a:schemeClr>
            </a:solidFill>
          </a:ln>
        </p:spPr>
        <p:txBody>
          <a:bodyPr>
            <a:normAutofit fontScale="90000"/>
          </a:bodyPr>
          <a:lstStyle/>
          <a:p>
            <a:br>
              <a:rPr lang="ar-MA" sz="2400" b="1" dirty="0"/>
            </a:br>
            <a:br>
              <a:rPr lang="ar-MA" sz="2400" b="1" dirty="0"/>
            </a:br>
            <a:br>
              <a:rPr lang="ar-MA" sz="2400" b="1" dirty="0"/>
            </a:br>
            <a:br>
              <a:rPr lang="ar-MA" sz="2400" b="1" dirty="0"/>
            </a:br>
            <a:br>
              <a:rPr lang="ar-MA" sz="2400" b="1" dirty="0"/>
            </a:br>
            <a:br>
              <a:rPr lang="ar-MA" sz="2400" b="1" dirty="0"/>
            </a:br>
            <a:br>
              <a:rPr lang="ar-MA" sz="2700" b="1" dirty="0"/>
            </a:br>
            <a:br>
              <a:rPr lang="ar-MA" sz="3100" b="1" dirty="0">
                <a:cs typeface="Andalus" pitchFamily="2" charset="-78"/>
              </a:rPr>
            </a:br>
            <a:r>
              <a:rPr lang="ar-MA" sz="3100" b="1" dirty="0">
                <a:cs typeface="Andalus" pitchFamily="2" charset="-78"/>
              </a:rPr>
              <a:t>                </a:t>
            </a:r>
            <a:r>
              <a:rPr lang="ar-MA" sz="3100" b="1" dirty="0">
                <a:latin typeface="Microsoft Sans Serif" pitchFamily="34" charset="0"/>
                <a:cs typeface="Microsoft Sans Serif" pitchFamily="34" charset="0"/>
              </a:rPr>
              <a:t>التدريس بالملكات ، نحو تأسيس نموذجي تربوي أصيل في التعليم               قراءة في مشروع ، د : محمد </a:t>
            </a:r>
            <a:r>
              <a:rPr lang="ar-MA" sz="3100" b="1" dirty="0" err="1">
                <a:latin typeface="Microsoft Sans Serif" pitchFamily="34" charset="0"/>
                <a:cs typeface="Microsoft Sans Serif" pitchFamily="34" charset="0"/>
              </a:rPr>
              <a:t>الدريج</a:t>
            </a:r>
            <a:r>
              <a:rPr lang="ar-MA" sz="3100" b="1" dirty="0">
                <a:latin typeface="Microsoft Sans Serif" pitchFamily="34" charset="0"/>
                <a:cs typeface="Microsoft Sans Serif" pitchFamily="34" charset="0"/>
              </a:rPr>
              <a:t>                          </a:t>
            </a:r>
            <a:br>
              <a:rPr lang="ar-MA" sz="3100" b="1" dirty="0">
                <a:latin typeface="Microsoft Sans Serif" pitchFamily="34" charset="0"/>
                <a:cs typeface="Microsoft Sans Serif" pitchFamily="34" charset="0"/>
              </a:rPr>
            </a:br>
            <a:br>
              <a:rPr lang="ar-MA" sz="2400" b="1" dirty="0"/>
            </a:br>
            <a:br>
              <a:rPr lang="ar-MA" sz="2400" b="1" dirty="0"/>
            </a:br>
            <a:br>
              <a:rPr lang="ar-MA" sz="2400" b="1" dirty="0"/>
            </a:br>
            <a:br>
              <a:rPr lang="ar-MA" sz="2400" b="1" dirty="0"/>
            </a:br>
            <a:r>
              <a:rPr lang="ar-MA" sz="2400" b="1" dirty="0"/>
              <a:t>ذ - محمد ايت احمد </a:t>
            </a:r>
            <a:br>
              <a:rPr lang="ar-MA" sz="2400" b="1" dirty="0"/>
            </a:br>
            <a:br>
              <a:rPr lang="ar-MA" sz="2400" b="1" dirty="0"/>
            </a:br>
            <a:br>
              <a:rPr lang="ar-MA" sz="2400" b="1" dirty="0"/>
            </a:br>
            <a:br>
              <a:rPr lang="ar-MA" sz="2400" b="1" dirty="0"/>
            </a:br>
            <a:br>
              <a:rPr lang="ar-MA" sz="2400" b="1" dirty="0"/>
            </a:br>
            <a:endParaRPr lang="fr-F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2">
                <a:lumMod val="60000"/>
                <a:lumOff val="40000"/>
              </a:schemeClr>
            </a:solidFill>
          </a:ln>
        </p:spPr>
        <p:txBody>
          <a:bodyPr>
            <a:normAutofit fontScale="90000"/>
          </a:bodyPr>
          <a:lstStyle/>
          <a:p>
            <a:pPr algn="r"/>
            <a:r>
              <a:rPr lang="ar-MA" sz="2800" dirty="0">
                <a:cs typeface="Andalus" pitchFamily="2" charset="-78"/>
              </a:rPr>
              <a:t>                                         عرض في موضوع :</a:t>
            </a:r>
            <a:br>
              <a:rPr lang="ar-MA" sz="2800" dirty="0">
                <a:cs typeface="Andalus" pitchFamily="2" charset="-78"/>
              </a:rPr>
            </a:br>
            <a:r>
              <a:rPr lang="ar-MA" sz="2800" dirty="0"/>
              <a:t> </a:t>
            </a:r>
            <a:br>
              <a:rPr lang="ar-MA" sz="2800" dirty="0"/>
            </a:br>
            <a:r>
              <a:rPr lang="ar-MA" sz="2800" b="1" dirty="0">
                <a:latin typeface="Microsoft Sans Serif" pitchFamily="34" charset="0"/>
                <a:ea typeface="Arial Unicode MS" pitchFamily="34" charset="-128"/>
                <a:cs typeface="Microsoft Sans Serif" pitchFamily="34" charset="0"/>
              </a:rPr>
              <a:t>        التدريس بالملكات ، نحو تأسيس نموذج تربوي أصيل في التعليم   </a:t>
            </a:r>
            <a:br>
              <a:rPr lang="ar-MA" sz="2800" b="1" dirty="0">
                <a:latin typeface="Microsoft Sans Serif" pitchFamily="34" charset="0"/>
                <a:ea typeface="Arial Unicode MS" pitchFamily="34" charset="-128"/>
                <a:cs typeface="Microsoft Sans Serif" pitchFamily="34" charset="0"/>
              </a:rPr>
            </a:br>
            <a:r>
              <a:rPr lang="ar-MA" sz="2800" b="1" dirty="0">
                <a:latin typeface="Microsoft Sans Serif" pitchFamily="34" charset="0"/>
                <a:ea typeface="Arial Unicode MS" pitchFamily="34" charset="-128"/>
                <a:cs typeface="Microsoft Sans Serif" pitchFamily="34" charset="0"/>
              </a:rPr>
              <a:t>                          قراءة في مشروع ، د : محمد الدريج</a:t>
            </a:r>
            <a:br>
              <a:rPr lang="ar-MA" sz="2800" b="1" dirty="0">
                <a:latin typeface="Microsoft Sans Serif" pitchFamily="34" charset="0"/>
                <a:ea typeface="Arial Unicode MS" pitchFamily="34" charset="-128"/>
                <a:cs typeface="Microsoft Sans Serif" pitchFamily="34" charset="0"/>
              </a:rPr>
            </a:br>
            <a:r>
              <a:rPr lang="ar-MA" sz="2800" b="1" dirty="0">
                <a:cs typeface="Andalus" pitchFamily="2" charset="-78"/>
              </a:rPr>
              <a:t>محاور العرض :</a:t>
            </a:r>
            <a:br>
              <a:rPr lang="en-US" sz="2800" b="1" dirty="0">
                <a:cs typeface="Andalus" pitchFamily="2" charset="-78"/>
              </a:rPr>
            </a:br>
            <a:r>
              <a:rPr lang="ar-MA" sz="2800" b="1" dirty="0">
                <a:cs typeface="Andalus" pitchFamily="2" charset="-78"/>
              </a:rPr>
              <a:t>- مـــدخل </a:t>
            </a:r>
            <a:br>
              <a:rPr lang="ar-MA" sz="2800" dirty="0"/>
            </a:br>
            <a:r>
              <a:rPr lang="ar-MA" sz="2800" b="1" dirty="0">
                <a:latin typeface="Estrangelo Edessa" pitchFamily="66"/>
                <a:cs typeface="Estrangelo Edessa" pitchFamily="66"/>
              </a:rPr>
              <a:t>- مفهوم الملكات لغة واصطلاحا</a:t>
            </a:r>
            <a:br>
              <a:rPr lang="ar-MA" sz="2800" b="1" dirty="0">
                <a:latin typeface="Estrangelo Edessa" pitchFamily="66"/>
                <a:cs typeface="Estrangelo Edessa" pitchFamily="66"/>
              </a:rPr>
            </a:br>
            <a:r>
              <a:rPr lang="ar-MA" sz="2800" b="1" dirty="0">
                <a:latin typeface="Estrangelo Edessa" pitchFamily="66"/>
                <a:cs typeface="Estrangelo Edessa" pitchFamily="66"/>
              </a:rPr>
              <a:t>- مفهوم الملكات في التراث العربي القديم</a:t>
            </a:r>
            <a:br>
              <a:rPr lang="ar-MA" sz="2800" b="1" dirty="0">
                <a:latin typeface="Estrangelo Edessa" pitchFamily="66"/>
                <a:cs typeface="Estrangelo Edessa" pitchFamily="66"/>
              </a:rPr>
            </a:br>
            <a:r>
              <a:rPr lang="ar-MA" sz="2800" b="1" dirty="0">
                <a:latin typeface="Estrangelo Edessa" pitchFamily="66"/>
                <a:cs typeface="Estrangelo Edessa" pitchFamily="66"/>
              </a:rPr>
              <a:t>- سياق بروز نظرية الملكات </a:t>
            </a:r>
            <a:br>
              <a:rPr lang="ar-MA" sz="2800" b="1" dirty="0">
                <a:latin typeface="Estrangelo Edessa" pitchFamily="66"/>
                <a:cs typeface="Estrangelo Edessa" pitchFamily="66"/>
              </a:rPr>
            </a:br>
            <a:r>
              <a:rPr lang="ar-MA" sz="2800" b="1" dirty="0">
                <a:latin typeface="Estrangelo Edessa" pitchFamily="66"/>
                <a:cs typeface="Estrangelo Edessa" pitchFamily="66"/>
              </a:rPr>
              <a:t>- أهداف النموذج</a:t>
            </a:r>
            <a:br>
              <a:rPr lang="ar-MA" sz="2800" b="1" dirty="0">
                <a:latin typeface="Estrangelo Edessa" pitchFamily="66"/>
                <a:cs typeface="Estrangelo Edessa" pitchFamily="66"/>
              </a:rPr>
            </a:br>
            <a:r>
              <a:rPr lang="ar-MA" sz="2800" b="1" dirty="0">
                <a:latin typeface="Estrangelo Edessa" pitchFamily="66"/>
                <a:cs typeface="Estrangelo Edessa" pitchFamily="66"/>
              </a:rPr>
              <a:t>- الخلفية النظرية للنموذج</a:t>
            </a:r>
            <a:br>
              <a:rPr lang="ar-MA" sz="2800" b="1" dirty="0">
                <a:latin typeface="Estrangelo Edessa" pitchFamily="66"/>
                <a:cs typeface="Estrangelo Edessa" pitchFamily="66"/>
              </a:rPr>
            </a:br>
            <a:r>
              <a:rPr lang="ar-MA" sz="2800" b="1" dirty="0">
                <a:latin typeface="Estrangelo Edessa" pitchFamily="66"/>
                <a:cs typeface="Estrangelo Edessa" pitchFamily="66"/>
              </a:rPr>
              <a:t>- مكونات النموذج وخصائصه</a:t>
            </a:r>
            <a:br>
              <a:rPr lang="ar-MA" sz="2800" b="1" dirty="0">
                <a:latin typeface="Estrangelo Edessa" pitchFamily="66"/>
                <a:cs typeface="Estrangelo Edessa" pitchFamily="66"/>
              </a:rPr>
            </a:br>
            <a:r>
              <a:rPr lang="ar-MA" sz="2800" b="1" dirty="0">
                <a:latin typeface="Estrangelo Edessa" pitchFamily="66"/>
                <a:cs typeface="Estrangelo Edessa" pitchFamily="66"/>
              </a:rPr>
              <a:t>- تصنيف الملكات في النموذج</a:t>
            </a:r>
            <a:br>
              <a:rPr lang="ar-MA" sz="2800" b="1" dirty="0">
                <a:latin typeface="Estrangelo Edessa" pitchFamily="66"/>
                <a:cs typeface="Estrangelo Edessa" pitchFamily="66"/>
              </a:rPr>
            </a:br>
            <a:r>
              <a:rPr lang="ar-MA" sz="2800" b="1" dirty="0">
                <a:latin typeface="Estrangelo Edessa" pitchFamily="66"/>
                <a:cs typeface="Estrangelo Edessa" pitchFamily="66"/>
              </a:rPr>
              <a:t>- التوجهات التربوية في النموذج</a:t>
            </a:r>
            <a:br>
              <a:rPr lang="ar-MA" sz="2800" b="1" dirty="0">
                <a:latin typeface="Estrangelo Edessa" pitchFamily="66"/>
                <a:cs typeface="Estrangelo Edessa" pitchFamily="66"/>
              </a:rPr>
            </a:br>
            <a:r>
              <a:rPr lang="ar-MA" sz="2800" b="1" dirty="0">
                <a:latin typeface="Estrangelo Edessa" pitchFamily="66"/>
                <a:cs typeface="Estrangelo Edessa" pitchFamily="66"/>
              </a:rPr>
              <a:t>- خلاصة وتركيب</a:t>
            </a:r>
            <a:br>
              <a:rPr lang="ar-MA" sz="2800" b="1" dirty="0">
                <a:latin typeface="Estrangelo Edessa" pitchFamily="66"/>
                <a:cs typeface="Estrangelo Edessa" pitchFamily="66"/>
              </a:rPr>
            </a:br>
            <a:r>
              <a:rPr lang="ar-MA" sz="2800" b="1" dirty="0">
                <a:latin typeface="Estrangelo Edessa" pitchFamily="66"/>
                <a:cs typeface="Estrangelo Edessa" pitchFamily="66"/>
              </a:rPr>
              <a:t>- خــاتمة</a:t>
            </a:r>
            <a:endParaRPr lang="fr-FR" sz="2800" b="1" dirty="0">
              <a:cs typeface="Estrangelo Edessa" pitchFamily="66"/>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tx2">
                <a:lumMod val="60000"/>
                <a:lumOff val="40000"/>
              </a:schemeClr>
            </a:solidFill>
          </a:ln>
        </p:spPr>
        <p:txBody>
          <a:bodyPr>
            <a:normAutofit fontScale="90000"/>
          </a:bodyPr>
          <a:lstStyle/>
          <a:p>
            <a:r>
              <a:rPr lang="ar-MA" sz="2800" b="1" dirty="0"/>
              <a:t>   </a:t>
            </a:r>
            <a:r>
              <a:rPr lang="ar-MA" sz="2800" b="1" u="sng" dirty="0"/>
              <a:t>مدخل :</a:t>
            </a:r>
            <a:r>
              <a:rPr lang="ar-MA" sz="2800" b="1" dirty="0"/>
              <a:t>                                                                                                    </a:t>
            </a:r>
            <a:br>
              <a:rPr lang="ar-MA" sz="2800" dirty="0"/>
            </a:br>
            <a:r>
              <a:rPr lang="ar-MA" sz="2800" dirty="0"/>
              <a:t>مبدئيا تجدر الإشارة إلى أن موضوع العرض ، موضوع متداول في الآونة الأخيرة ، ولا تعود جذوره إلى فترة زمنية معينة ، فأول ما نشر في الموقع الالكتروني ” الجامعة الحرة للتعليم ” ، بعده في الموقع الالكتروني ” صحيفة الأستاذ ” ، بعد ذلك في مواقع إلكترونية متعددة ، هذا فضلا عن مناقشته  في عدد هام من اللقاءات التربوية ، أبرزها اللقاء التربوي </a:t>
            </a:r>
            <a:r>
              <a:rPr lang="fr-FR" sz="2800" dirty="0"/>
              <a:t>  </a:t>
            </a:r>
            <a:r>
              <a:rPr lang="ar-MA" sz="2800" dirty="0"/>
              <a:t>الذي نظمه المركز الجهوي لمهن التربية والتكوين بآسفي ، يوم السبت الخامس من يناير </a:t>
            </a:r>
            <a:r>
              <a:rPr lang="fr-FR" sz="2800" dirty="0"/>
              <a:t>  2013 </a:t>
            </a:r>
            <a:r>
              <a:rPr lang="ar-MA" sz="2800" dirty="0"/>
              <a:t>سنة :</a:t>
            </a:r>
            <a:r>
              <a:rPr lang="fr-FR" sz="2800" dirty="0"/>
              <a:t>   </a:t>
            </a:r>
            <a:r>
              <a:rPr lang="ar-MA" sz="2800" dirty="0"/>
              <a:t> </a:t>
            </a:r>
            <a:br>
              <a:rPr lang="ar-MA" sz="2800" dirty="0"/>
            </a:br>
            <a:br>
              <a:rPr lang="ar-MA" sz="2800" dirty="0"/>
            </a:br>
            <a:r>
              <a:rPr lang="ar-MA" sz="2800" dirty="0"/>
              <a:t>نكاد لا نعثر عن دراسات تفصيلية وتحليلية لمقترح الدكتور محمد الدريج باستثناء ما قدمه الأستاذ جميل حمداوي ، والنتائج التي أسفرت عنها المناقشات في اللقاءات التربوية والتي لم تنشر بعد.</a:t>
            </a:r>
            <a:br>
              <a:rPr lang="ar-MA" sz="2800" dirty="0"/>
            </a:br>
            <a:r>
              <a:rPr lang="ar-MA" sz="2800" dirty="0"/>
              <a:t>ما يعني ، صعوبة إيجاد مراجع تتغيا تبسيط مقترح الدكتور محمد الدريج </a:t>
            </a:r>
            <a:br>
              <a:rPr lang="ar-MA" sz="2800" dirty="0"/>
            </a:br>
            <a:r>
              <a:rPr lang="ar-MA" sz="2800" dirty="0"/>
              <a:t>وتقريبه إلى الفئات المهتمة بالشأن التربوي.</a:t>
            </a:r>
            <a:br>
              <a:rPr lang="ar-MA" sz="2800" dirty="0"/>
            </a:br>
            <a:br>
              <a:rPr lang="ar-MA" sz="2800" dirty="0"/>
            </a:br>
            <a:r>
              <a:rPr lang="ar-MA" sz="2800" dirty="0"/>
              <a:t>وفيما يلي محاولة لتقريب أبرز العناصر التي ساهمت في طرح هذا المقترح ، ولمحة شاملة عن خطاطة المحتويات التي جاء بها :</a:t>
            </a:r>
            <a:br>
              <a:rPr lang="ar-MA" sz="2800" dirty="0"/>
            </a:br>
            <a:r>
              <a:rPr lang="ar-MA" sz="2800" dirty="0"/>
              <a:t> </a:t>
            </a:r>
            <a:br>
              <a:rPr lang="ar-MA" sz="2800" dirty="0"/>
            </a:br>
            <a:endParaRPr lang="fr-F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6">
                <a:lumMod val="75000"/>
              </a:schemeClr>
            </a:solidFill>
          </a:ln>
        </p:spPr>
        <p:txBody>
          <a:bodyPr>
            <a:normAutofit/>
          </a:bodyPr>
          <a:lstStyle/>
          <a:p>
            <a:pPr algn="r" rtl="1"/>
            <a:r>
              <a:rPr lang="ar-MA" sz="24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مفهــوم الملكــات لغة واصطلاحا:</a:t>
            </a:r>
            <a:r>
              <a:rPr lang="en-US" sz="2400" b="1" dirty="0">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                                                                        </a:t>
            </a:r>
            <a:br>
              <a:rPr lang="ar-MA" sz="2400" dirty="0"/>
            </a:br>
            <a:r>
              <a:rPr lang="ar-MA" dirty="0"/>
              <a:t>لغة :</a:t>
            </a:r>
            <a:r>
              <a:rPr lang="en-US" dirty="0"/>
              <a:t> </a:t>
            </a:r>
            <a:br>
              <a:rPr lang="ar-MA" sz="2400" dirty="0"/>
            </a:br>
            <a:r>
              <a:rPr lang="ar-MA" sz="2400" dirty="0"/>
              <a:t>يعرف ابن منظور الملكة في معجمه (لسان العرب) قائلا:</a:t>
            </a:r>
            <a:r>
              <a:rPr lang="ar-MA" sz="2400" b="1" dirty="0"/>
              <a:t>"</a:t>
            </a:r>
            <a:r>
              <a:rPr lang="ar-MA" sz="2400" dirty="0"/>
              <a:t> طال ملكه وملكه وملكه وملكته أي: رقه. ويقال: إنه حسن الملكة والملك. وأقر بالملكة والملوكة. وفي الحديث: "لايدخل الجنة سيء الملكة</a:t>
            </a:r>
            <a:r>
              <a:rPr lang="ar-MA" sz="2400" b="1" dirty="0"/>
              <a:t>"</a:t>
            </a:r>
            <a:r>
              <a:rPr lang="ar-MA" sz="2400" dirty="0"/>
              <a:t>، أي: الذي يسيء صحبة المماليك. ويقال: فلان حسن الملكة إذا كان حسن الصنع إلى مماليكه. وفي الحديث: حسن الملكة نماء.“  </a:t>
            </a:r>
            <a:br>
              <a:rPr lang="fr-FR" sz="2400" dirty="0"/>
            </a:br>
            <a:r>
              <a:rPr lang="ar-MA" sz="2400" dirty="0"/>
              <a:t>                                      </a:t>
            </a:r>
            <a:br>
              <a:rPr lang="ar-MA" sz="2400" dirty="0"/>
            </a:br>
            <a:r>
              <a:rPr lang="ar-MA" sz="2400" b="1" dirty="0"/>
              <a:t>ابن منظور : لسان العرب ، الجزء الثالث عشر ، دار صبح بيروت ، لبنان ، </a:t>
            </a:r>
            <a:r>
              <a:rPr lang="ar-MA" sz="2400" b="1" dirty="0" err="1"/>
              <a:t>ط</a:t>
            </a:r>
            <a:r>
              <a:rPr lang="fr-FR" sz="2400" b="1" dirty="0"/>
              <a:t>1</a:t>
            </a:r>
            <a:r>
              <a:rPr lang="ar-MA" sz="2400" b="1" dirty="0"/>
              <a:t> ،</a:t>
            </a:r>
            <a:r>
              <a:rPr lang="fr-FR" sz="2400" b="1" dirty="0"/>
              <a:t>2006 </a:t>
            </a:r>
            <a:r>
              <a:rPr lang="ar-MA" sz="2400" b="1" dirty="0"/>
              <a:t>ص : </a:t>
            </a:r>
            <a:r>
              <a:rPr lang="fr-FR" sz="2400" b="1" dirty="0"/>
              <a:t>177</a:t>
            </a:r>
            <a:r>
              <a:rPr lang="ar-MA" sz="2400" b="1" dirty="0"/>
              <a:t>  </a:t>
            </a:r>
            <a:endParaRPr lang="fr-FR" sz="2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1">
                <a:lumMod val="75000"/>
              </a:schemeClr>
            </a:solidFill>
          </a:ln>
        </p:spPr>
        <p:txBody>
          <a:bodyPr>
            <a:normAutofit/>
          </a:bodyPr>
          <a:lstStyle/>
          <a:p>
            <a:pPr algn="r"/>
            <a:r>
              <a:rPr lang="ar-MA" sz="2400" dirty="0"/>
              <a:t>تتخذ كلمة الملكة في هذه الشروح اللغوية بعدا أخلاقيا، وتعني التعامل الجيد والحذق والكيس. وفي الوقت نفسه، تعني الكلمة الصنعة. بيد أن الملكة في </a:t>
            </a:r>
            <a:r>
              <a:rPr lang="ar-MA" sz="2400" b="1" dirty="0"/>
              <a:t>المعجم الوسيط </a:t>
            </a:r>
            <a:r>
              <a:rPr lang="ar-MA" sz="2400" dirty="0"/>
              <a:t>تعني</a:t>
            </a:r>
            <a:r>
              <a:rPr lang="ar-MA" sz="2400" b="1" dirty="0"/>
              <a:t>"</a:t>
            </a:r>
            <a:r>
              <a:rPr lang="ar-MA" sz="2400" dirty="0"/>
              <a:t> صفةٌ راسخةٌ في النفس، أو هي استعدادٌ عقليُّ خاصٌّ لتناول أَعمالٍ معيَّنة بحذقٍ ومهارة</a:t>
            </a:r>
            <a:r>
              <a:rPr lang="ar-MA" sz="2400" b="1" dirty="0"/>
              <a:t>"</a:t>
            </a:r>
            <a:r>
              <a:rPr lang="ar-MA" sz="2400" dirty="0"/>
              <a:t>مثل: الملَكة العَدَدِية، والملكة اللغوية، والملكة الموسيقية، وملكة الخطابة، والملكة الشعرية، وقد تدل الملكة على الملك والامتلاك.أي: ما أستطيعه وأملكه، أو قد تعني حسن المعاملة مع الخدم والأصحاب. ويقال: يتمتع بملكة فنية عالية. وجمع ملكة ملكات، وهو جمع المؤنث السالم. ومن هنا، فالملكلة لغة هو نوع من الاستعداد النفسي والفطري والعقلي لتناول أعمال معينة بحصافة، وحنكة، ونضج، وإبداع، وذكاء، ودقة، ومهارة، وإتقان، وجودة، وإدراك، وصنعة...ومن ثم، فالإنسان يمتلك مجموعة من الملكات العقلية الفطرية الوراثية والملكات المكتسبة عن طريق التعلم والدربة والممارسة والتعلم والتجريب. ويعني هذا أن ثمة ملكات وراثية فطرية عقلية، وملكات تجريبية وحسية مكتسبة. ويعني هذا أن الإنسان تتحكم فيه الوراثة والبيئة معا.أي: إنه كائن فطري ومكتسب على حد سواء.</a:t>
            </a:r>
            <a:br>
              <a:rPr lang="ar-MA" sz="2400" dirty="0"/>
            </a:br>
            <a:r>
              <a:rPr lang="ar-MA" sz="2400" b="1" dirty="0"/>
              <a:t>أنظر : إبراهيم مصطفى وأحمد حسن الزيات وحامد عبد القادر ومحمد النجار : المعجم الوسيط ، دار النشر : دار الدعوة ، تحقيق مجمع اللغة العربية.                              </a:t>
            </a:r>
            <a:endParaRPr lang="fr-FR" sz="2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a:bodyPr>
          <a:lstStyle/>
          <a:p>
            <a:r>
              <a:rPr lang="ar-MA" sz="2400" dirty="0"/>
              <a:t>وتأسيسا على ماسبق، فثمة مجموعة من الملكات التي يمتلكها الإنسان، كالملكة اللغوية، والملكة الموسيقية، والملكة المنطقية، والملكة الغنائية، والملكة الطبيعية، والملكة الفنية، والملكة الشعرية، وملكة الحفظ، وملكة الخطابة، وهلم جرا... وتدل الملكة في المعاجم الحديثة على   القدرة، والطبع، والسليقة، والصفة الراسخة في النفس.</a:t>
            </a:r>
            <a:br>
              <a:rPr lang="ar-MA" sz="2400" dirty="0"/>
            </a:br>
            <a:r>
              <a:rPr lang="ar-MA" sz="2400" dirty="0"/>
              <a:t> ويقصد بها النضج، والحصافة، والحنكة، والإبداع، واليناعة، والإدراك، بيد أن هناك من يترجمها بمعنى الكفاءة المضمرة التي يمكن من خلالها توليد جمل لامتناهية العدد حسب          اللساني الأمريكي نوام شومسكي.                                                                   </a:t>
            </a:r>
            <a:br>
              <a:rPr lang="ar-MA" sz="2400" dirty="0"/>
            </a:br>
            <a:r>
              <a:rPr lang="ar-MA" sz="2400" dirty="0"/>
              <a:t>                                                     </a:t>
            </a:r>
            <a:br>
              <a:rPr lang="fr-FR" sz="2400" dirty="0"/>
            </a:br>
            <a:r>
              <a:rPr lang="ar-MA" sz="3600" dirty="0"/>
              <a:t>ومن حيث الاصطلاح</a:t>
            </a:r>
            <a:r>
              <a:rPr lang="ar-MA" sz="2400" dirty="0"/>
              <a:t>، فالملكة هي التي نحصل عليها بالمران والدربة والتعلم والصقل والمعاناة والتكرار، حتى تصبح صفة راسخة في النفس في المتكلم. ومن جهة أخرى، قد تدل على المهارة والصناعة والجودة والكفاءة. ومن المعلوم أن الملكات هي تلك القدرات التي يكتسبها الإنسان وراثيا أو تجريبيا، وينتج من خلالها تحصيل مجموعة من المعارف والمهارات والمواقف والميول بمهارة وحذق ودراية. زد على ذلك، أن العقل مجرد ملكة من  الملكات التي يستخدمها الإنسان على مستوى التفكير                                                 </a:t>
            </a:r>
            <a:br>
              <a:rPr lang="ar-MA" sz="2400" dirty="0"/>
            </a:br>
            <a:r>
              <a:rPr lang="ar-MA" sz="2400" dirty="0"/>
              <a:t>    إلى جانب الخيال، والذاكرة، والمنطق، والتجريد، والتخييل...</a:t>
            </a:r>
            <a:br>
              <a:rPr lang="ar-MA" sz="2400" dirty="0"/>
            </a:br>
            <a:r>
              <a:rPr lang="ar-MA" sz="2200" b="1" dirty="0"/>
              <a:t>جبور عبد النور وسهيل إدريس : المنهل ، فرنسي عربي ، دار العلم للملايين ، بيروت ، لبنان </a:t>
            </a:r>
            <a:r>
              <a:rPr lang="fr-FR" sz="2200" b="1" dirty="0"/>
              <a:t>                                                                                   652 </a:t>
            </a:r>
            <a:r>
              <a:rPr lang="ar-MA" sz="2200" b="1" dirty="0"/>
              <a:t>، ص :</a:t>
            </a:r>
            <a:r>
              <a:rPr lang="fr-FR" sz="2200" b="1" dirty="0"/>
              <a:t> 1986</a:t>
            </a:r>
            <a:r>
              <a:rPr lang="ar-MA" sz="2200" b="1" dirty="0"/>
              <a:t>، </a:t>
            </a:r>
            <a:r>
              <a:rPr lang="en-US" sz="2200" b="1" dirty="0"/>
              <a:t> </a:t>
            </a:r>
            <a:r>
              <a:rPr lang="fr-FR" sz="2200" b="1" dirty="0"/>
              <a:t>9</a:t>
            </a:r>
            <a:r>
              <a:rPr lang="ar-MA" sz="2200" b="1" dirty="0"/>
              <a:t>ط </a:t>
            </a:r>
            <a:br>
              <a:rPr lang="ar-MA" sz="2200" b="1" dirty="0"/>
            </a:br>
            <a:endParaRPr lang="fr-FR" sz="22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7030A0"/>
            </a:solidFill>
          </a:ln>
        </p:spPr>
        <p:txBody>
          <a:bodyPr>
            <a:normAutofit fontScale="90000"/>
          </a:bodyPr>
          <a:lstStyle/>
          <a:p>
            <a:pPr algn="r" rtl="1"/>
            <a:r>
              <a:rPr lang="ar-MA" sz="2400" b="1" u="sng" dirty="0">
                <a:latin typeface="Arial Unicode MS" pitchFamily="34" charset="-128"/>
                <a:ea typeface="Arial Unicode MS" pitchFamily="34" charset="-128"/>
                <a:cs typeface="Arial Unicode MS" pitchFamily="34" charset="-128"/>
              </a:rPr>
              <a:t>مفهوم الملكات في التراث العربي القديم:</a:t>
            </a:r>
            <a:br>
              <a:rPr lang="ar-MA" sz="2400" dirty="0">
                <a:latin typeface="Arial Unicode MS" pitchFamily="34" charset="-128"/>
                <a:ea typeface="Arial Unicode MS" pitchFamily="34" charset="-128"/>
                <a:cs typeface="Arial Unicode MS" pitchFamily="34" charset="-128"/>
              </a:rPr>
            </a:br>
            <a:br>
              <a:rPr lang="ar-MA" sz="2400" dirty="0"/>
            </a:br>
            <a:r>
              <a:rPr lang="ar-MA" sz="2400" dirty="0"/>
              <a:t> تحدث علماؤنا القدامى بشكل من الأشكال عن الملكات تلميحا أو تفصيلا، وخاصة في مجال اللغة والنحو والبلاغة واللسان، وربطوها بالسليقة والطبع والفطرة والصناعة والمهارة والكفاءة والذوق. ويعرفها الشريف الجرجاني على النحو التالي :</a:t>
            </a:r>
            <a:r>
              <a:rPr lang="ar-MA" sz="2400" b="1" dirty="0"/>
              <a:t>"</a:t>
            </a:r>
            <a:r>
              <a:rPr lang="ar-MA" sz="2400" dirty="0"/>
              <a:t> الملكة هي صفة راسخة في النفس. فالنفس تحصل لها هيئة بسبب فعل من الأفعال، ويقال لتلك الهيئة كيفية نفسانية، وتسمى حالة ما دامت سريعة الزوال؛ فإذا تكررت ومارستها النفس حتى رسخت تلك الكيفية فيها وصارت بطيئة الزوال، فتصير ملكة. وبالقياس إلى ذلك الفعل عادة وخلقا</a:t>
            </a:r>
            <a:r>
              <a:rPr lang="ar-MA" sz="2400" b="1" dirty="0"/>
              <a:t>"</a:t>
            </a:r>
            <a:r>
              <a:rPr lang="ar-MA" sz="2400" dirty="0"/>
              <a:t> </a:t>
            </a:r>
            <a:r>
              <a:rPr lang="fr-FR" sz="2400" dirty="0"/>
              <a:t>                                                                           </a:t>
            </a:r>
            <a:br>
              <a:rPr lang="fr-FR" sz="2400" dirty="0"/>
            </a:br>
            <a:r>
              <a:rPr lang="ar-MA" sz="2400" dirty="0"/>
              <a:t> </a:t>
            </a:r>
            <a:r>
              <a:rPr lang="ar-MA" sz="2400" b="1" dirty="0"/>
              <a:t>الشريف الجرجاني ، كتاب التعريفات الدار التونسية للنشر ، تونس </a:t>
            </a:r>
            <a:r>
              <a:rPr lang="fr-FR" sz="2400" b="1" dirty="0"/>
              <a:t>1971</a:t>
            </a:r>
            <a:br>
              <a:rPr lang="ar-MA" sz="2400" b="1" dirty="0"/>
            </a:br>
            <a:br>
              <a:rPr lang="ar-MA" sz="2400" dirty="0"/>
            </a:br>
            <a:r>
              <a:rPr lang="ar-MA" sz="2400" dirty="0"/>
              <a:t>ويعني هذا أن الملكة حالة مستمرة وبطيئة راسخة في نفس الإنسان، وتنبني على أفعال مكررة إلى أن تتحول الملكة إلى عادة وخلق وصناعة.</a:t>
            </a:r>
            <a:br>
              <a:rPr lang="ar-MA" sz="2400" dirty="0"/>
            </a:br>
            <a:r>
              <a:rPr lang="ar-MA" sz="2400" dirty="0"/>
              <a:t>ويربط إخوان الصفا الملكة بالعادة والمهارة:</a:t>
            </a:r>
            <a:r>
              <a:rPr lang="ar-MA" sz="2400" b="1" dirty="0"/>
              <a:t>"</a:t>
            </a:r>
            <a:r>
              <a:rPr lang="ar-MA" sz="2400" dirty="0"/>
              <a:t>...واعلم أن العادات الجارية بالمداومة عليها تقوي الأخلاق الشاكلة لها،كما أن النظر في العلوم والمداومة على البحث عنها والدرس لها، والمذاكرة فيها يقوي الحذق بها والرسوخ فيها، وهكذا المداومة على استعمال الصنائع والتدرب فيها يقوي الحذق بها والأستاذية فيها... </a:t>
            </a:r>
            <a:r>
              <a:rPr lang="ar-MA" sz="2400" b="1" dirty="0"/>
              <a:t>«</a:t>
            </a:r>
            <a:br>
              <a:rPr lang="ar-MA" sz="2400" b="1" dirty="0"/>
            </a:br>
            <a:r>
              <a:rPr lang="ar-MA" sz="2400" b="1" dirty="0"/>
              <a:t> </a:t>
            </a:r>
            <a:br>
              <a:rPr lang="fr-FR" sz="2400" dirty="0"/>
            </a:br>
            <a:r>
              <a:rPr lang="ar-MA" sz="2400" b="1" dirty="0"/>
              <a:t>إخوان الصفا ، رسائل إخوان الصفا ، دار بيروت ، لبنان ، </a:t>
            </a:r>
            <a:r>
              <a:rPr lang="fr-FR" sz="2400" b="1" dirty="0"/>
              <a:t>                  1983</a:t>
            </a:r>
            <a:br>
              <a:rPr lang="ar-MA" sz="2400" dirty="0"/>
            </a:br>
            <a:endParaRPr lang="fr-F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6">
                <a:lumMod val="60000"/>
                <a:lumOff val="40000"/>
              </a:schemeClr>
            </a:solidFill>
          </a:ln>
        </p:spPr>
        <p:txBody>
          <a:bodyPr>
            <a:normAutofit/>
          </a:bodyPr>
          <a:lstStyle/>
          <a:p>
            <a:r>
              <a:rPr lang="ar-MA" sz="2400" dirty="0"/>
              <a:t>وتعني الملكات لدى إخوان الصفا الحذق والمهارة والرسوخ في الشيء، والمداومة والدربة والمران والتكرار. ويعني هذا أن الملكات مقترنة بالجودة والإتقان والمهارة والإدراك الجيد للأشياء والصنائع. وينضاف إلى ذلك، أن من أهم خطوات التعلم نذكر: الحفظ، والمحاكاة، والتكرار، والتجريب، والدربة، والإكثار من التمارين. وفي هذا الصدد، يقول ابن خلدون:"اعلم أن اللغات كلها ملكات شبيهة بالصناعة، إذ هي ملكات في اللسان للعبارة عن المعاني وجودتها وقصورها بحسب تمام الملكة أو نقصانها، وليس ذلك بالنظر إلى المفردات، وإنما هو بالنظر إلى التراكيب، فإذا حصلت الملكة التامة في تركيب الألفاظ المفردة للتعبير بها عن المعاني المقصودة ومراعاة التأليف الذي يطبق الكلام على مقتضى الحال بلغ المتكلم حينئذ الغاية من إفادة مقصوده للسامع، وهذا هو معنى البلاغة، والملكات لاتحصل إلا بتكرار الأفعال؛ لأن الفعل يقع أولا وتعود منه للذات صفة، ثم تتكرر فتكون حالا، ومعنى الحال أنها صفة غير راسخة ثم يزيد التكرار فتكون ملكة .أي: صفة راسخة، فالمتكلم من العرب</a:t>
            </a:r>
            <a:endParaRPr lang="fr-F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bg2">
                <a:lumMod val="75000"/>
              </a:schemeClr>
            </a:solidFill>
          </a:ln>
        </p:spPr>
        <p:txBody>
          <a:bodyPr>
            <a:normAutofit/>
          </a:bodyPr>
          <a:lstStyle/>
          <a:p>
            <a:r>
              <a:rPr lang="ar-MA" sz="2400" dirty="0"/>
              <a:t>حين كانت ملكته اللغة العربية موجودة فيهم يسمع كلام أهل جيله وأساليبهم في مخاطباتهم وكيفية تعبيرهم عن مقاصدهم، كما يسمع الصبي استعمال المفردات في معانيها، فيلقنها أولا، ثم يسمع التراكيب بعدها، فيلقنها كذلك، ثم لايزال سماعهم لذلك يتجدد في كل لحظة ومن كل متكلم واستعماله يتكرر إلى أن يصير ذلك ملكة وصفة راسخة، ويكون كأحدهم. هكذا، تصيرت الألسن واللغات من جيل إلى جيل، وتعلمها العجم والأطفال، </a:t>
            </a:r>
            <a:r>
              <a:rPr lang="ar-MA" sz="2400" b="1" dirty="0"/>
              <a:t>”</a:t>
            </a:r>
            <a:r>
              <a:rPr lang="ar-MA" sz="2400" dirty="0"/>
              <a:t>وهذا هو معنى ما تقوله العامة من أن اللغة العربية بالطبع. أي: بالملكة الأولى التي أخذت عنهم، ولم يأخذوها عن غيرهم، ثم إنه لما فسدت هذه الملكة لمضر بمخالطتهم الأعاجم، وسبب فسادها أن الناشىء من الجيل صار يسمع في العبارة عن المقاصد كيفيات أخرى غير الكيفيات التي كانت للعرب أيضا، فاختلط عليه الأمر، وأخذ من هذه، فاستحدث ملكة، وكانت ناقصة عن الأولى، وهذا معنى فساد اللسان العربي.</a:t>
            </a:r>
            <a:r>
              <a:rPr lang="ar-MA" sz="2400" b="1" dirty="0"/>
              <a:t>”</a:t>
            </a:r>
            <a:br>
              <a:rPr lang="ar-MA" sz="2400" dirty="0"/>
            </a:br>
            <a:r>
              <a:rPr lang="fr-FR" sz="2400" b="1" dirty="0"/>
              <a:t>555-554</a:t>
            </a:r>
            <a:r>
              <a:rPr lang="ar-MA" sz="2400" b="1" dirty="0"/>
              <a:t>إبن خلدون ، مقدمة إبن خلدون ، دار الرشاد الحديثة ، دار الفكر ، </a:t>
            </a:r>
            <a:r>
              <a:rPr lang="ar-MA" sz="2400" b="1" dirty="0" err="1"/>
              <a:t>ص</a:t>
            </a:r>
            <a:r>
              <a:rPr lang="ar-MA" sz="2400" b="1" dirty="0"/>
              <a:t> : </a:t>
            </a:r>
            <a:endParaRPr lang="fr-FR" sz="2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FF0000"/>
            </a:solidFill>
          </a:ln>
        </p:spPr>
        <p:txBody>
          <a:bodyPr>
            <a:normAutofit/>
          </a:bodyPr>
          <a:lstStyle/>
          <a:p>
            <a:r>
              <a:rPr lang="ar-MA" sz="2400" dirty="0"/>
              <a:t>وتعني الملكة عند ابن خلدون السليقة، والسجية الفطرية، والحدس اللغوي، وإنتاج اللغة الأم. كما تدل الملكة على كونها صفة راسخة في النفس. وبالتالي، ترتبط الملكة عند ابن خلدون بالملكة البلاغية واللغوية ليس إلا. وتشبه هذه الملكة ما تحدث عنه نوام شومسكي في إطار التمييز بين الكفاءة والإنجاز، وما تحدث عنه فرديناند دوسوسير حينما تحدث عن اللغة والكلام واللسان. ويتردد مصطلح الملكة عند ابن خلدون كثيرا، فهي مدخل لكل دراسة لسانية وغير لسانية، وهي الصفة الراسخة في وجدان الكاتب أو اللغوي أو النحوي للتمييز بين الخطأ والصواب، ومعرفة الخير من الشر، والتفريق بين الحسن والقبيح، وهي بمثابة معيار للتمييز بين الصحيح اللغوي من اللاحن والمحال الرديء، والتفريق بين الغث والسمين. ويتم تحصيل الملكة بالطبع والسليقة الفطرية، أو يتم تحصيلها بالاكتساب التدريجي إلى أن تصبح ملكة طبيعية في نفس الإنسان، مصقولة بالدربة والحصافة والمهارة . وقد تعني الملكة في البيان امتلاك الذوق بإدراك أسرار البلاغة البيانية نظما وبلاغة وطبعا:</a:t>
            </a:r>
            <a:r>
              <a:rPr lang="ar-MA" sz="2400" b="1" dirty="0"/>
              <a:t>"</a:t>
            </a:r>
            <a:r>
              <a:rPr lang="ar-MA" sz="2400" dirty="0"/>
              <a:t> اعلم أن لفظة الذوق يتداولها المعتنون بفنون البيان، ومعناها حصول ملكة البلاغة للسان، وقد مر تفسير البلاغة أنها مطابقة الكلام للمعنى من جميع وجوهه بخواص تقع للتراكيب في إفادة ذلك، فالمتكلم بلسان العرب والبليغ فيه يتحرى الهيئة المفيدة لذلك على أساليب العرب وأنحاء مخاطباتهم، وينظم الكلام على ذلك الوجه جهده.</a:t>
            </a:r>
            <a:r>
              <a:rPr lang="ar-MA" sz="2400" b="1" dirty="0"/>
              <a:t>«</a:t>
            </a:r>
            <a:r>
              <a:rPr lang="ar-MA" sz="2400" dirty="0"/>
              <a:t> </a:t>
            </a:r>
            <a:br>
              <a:rPr lang="fr-FR" sz="2400" dirty="0"/>
            </a:br>
            <a:r>
              <a:rPr lang="fr-FR" sz="2400" dirty="0"/>
              <a:t>                                                </a:t>
            </a:r>
            <a:r>
              <a:rPr lang="fr-FR" sz="2400" b="1" dirty="0"/>
              <a:t>562 </a:t>
            </a:r>
            <a:r>
              <a:rPr lang="ar-MA" sz="2400" b="1" dirty="0"/>
              <a:t>إبن خلدون ، المرجع السابق ، نفسه ، ص :</a:t>
            </a:r>
            <a:r>
              <a:rPr lang="fr-FR" sz="2400" b="1" dirty="0"/>
              <a:t> </a:t>
            </a:r>
            <a:r>
              <a:rPr lang="ar-MA" sz="2400" b="1" dirty="0"/>
              <a:t> </a:t>
            </a:r>
            <a:r>
              <a:rPr lang="fr-FR" sz="2400" b="1"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bg2">
                <a:lumMod val="25000"/>
              </a:schemeClr>
            </a:solidFill>
          </a:ln>
        </p:spPr>
        <p:txBody>
          <a:bodyPr>
            <a:normAutofit/>
          </a:bodyPr>
          <a:lstStyle/>
          <a:p>
            <a:pPr algn="r" rtl="1"/>
            <a:r>
              <a:rPr lang="ar-MA" sz="2400" dirty="0"/>
              <a:t>ويعني هذا أن الذوق ملكة وجدانية بها ندرك أسرار الجمال في التراكيب البلاغية، ونتوصل إلى مواطن تميزها فنيا وجماليا.وهذه الملكة وجدانية تكتسب عن طريق التكرار، والدربة، والمران، وتذوق النصوص الأدبية.</a:t>
            </a:r>
            <a:br>
              <a:rPr lang="ar-MA" sz="2400" dirty="0"/>
            </a:br>
            <a:r>
              <a:rPr lang="ar-MA" sz="2400" dirty="0"/>
              <a:t>ويذكر ابن خلدون في كتابه (المقدمة) مجموعة من الملكات الرئيسة، مثل: ملكة الحفظ، وملكة الفهم، وملكة الذوق. وتصقل هذه الملكات باللغة والبيان والبلاغة والنحو وعلوم الآداب حفظا وفهما. ومن هنا، لابد أن تترسخ الملكات في نفوس المتعلمين بالمران والدربة والمجاهدة، حتى تترسخ في نفوسهم، وتصبح مطبوعة وفطرية وسليقية.</a:t>
            </a:r>
            <a:r>
              <a:rPr lang="fr-FR" sz="2400" dirty="0"/>
              <a:t>                                                                                                      </a:t>
            </a:r>
            <a:br>
              <a:rPr lang="ar-MA" sz="2400" dirty="0"/>
            </a:br>
            <a:r>
              <a:rPr lang="ar-MA" sz="2400" dirty="0"/>
              <a:t> </a:t>
            </a:r>
            <a:br>
              <a:rPr lang="ar-MA" sz="2400" dirty="0"/>
            </a:br>
            <a:endParaRPr lang="fr-F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fontScale="90000"/>
          </a:bodyPr>
          <a:lstStyle/>
          <a:p>
            <a:r>
              <a:rPr lang="ar-MA" sz="2800" b="1" dirty="0">
                <a:latin typeface="Arial Unicode MS" pitchFamily="34" charset="-128"/>
                <a:ea typeface="Arial Unicode MS" pitchFamily="34" charset="-128"/>
                <a:cs typeface="Arial Unicode MS" pitchFamily="34" charset="-128"/>
              </a:rPr>
              <a:t>التعريف المقترح لمفهوم الملكات من طرف الدكتور محمد الدريج :</a:t>
            </a:r>
            <a:br>
              <a:rPr lang="ar-MA" sz="2800" b="1" dirty="0">
                <a:latin typeface="Arial Unicode MS" pitchFamily="34" charset="-128"/>
                <a:ea typeface="Arial Unicode MS" pitchFamily="34" charset="-128"/>
                <a:cs typeface="Arial Unicode MS" pitchFamily="34" charset="-128"/>
              </a:rPr>
            </a:br>
            <a:br>
              <a:rPr lang="ar-MA" sz="2800" b="1" dirty="0">
                <a:latin typeface="Arial Unicode MS" pitchFamily="34" charset="-128"/>
                <a:ea typeface="Arial Unicode MS" pitchFamily="34" charset="-128"/>
                <a:cs typeface="Arial Unicode MS" pitchFamily="34" charset="-128"/>
              </a:rPr>
            </a:br>
            <a:br>
              <a:rPr lang="ar-MA" sz="2800" dirty="0"/>
            </a:br>
            <a:r>
              <a:rPr lang="ar-MA" sz="3600" b="1" dirty="0"/>
              <a:t>”</a:t>
            </a:r>
            <a:r>
              <a:rPr lang="ar-MA" sz="2800" dirty="0"/>
              <a:t> الملكة تركيبة مندمجة من قدرات ومهارات واتجاهات ، تكتسب بالمشاهدة والمعاينة وترسخ بالممارسة وتكرار الأفعال ، في إطار حل مشكلات ، ومواجهة مواقف ، والملكة قابلة للتطوير والتراكم المتدرج ( هيآت ، حالات ، صفات ..) ويكون لها تجليات سلوكية خارجية ( حذق ، كيس ، ذكاء ، طبع ...)</a:t>
            </a:r>
            <a:r>
              <a:rPr lang="ar-MA" sz="3600" b="1" dirty="0"/>
              <a:t>“</a:t>
            </a:r>
            <a:br>
              <a:rPr lang="ar-MA" sz="3600" b="1" dirty="0"/>
            </a:br>
            <a:br>
              <a:rPr lang="ar-MA" sz="3600" b="1" dirty="0"/>
            </a:br>
            <a:r>
              <a:rPr lang="ar-MA" sz="2700" b="1" dirty="0"/>
              <a:t>محمد الدريج ، التدريس بالملكات : نحو تأسيس نموذج تربوي أصيل في التعليم ، موقع الجامعة الحرة للتعليم ، المغرب </a:t>
            </a:r>
            <a:r>
              <a:rPr lang="fr-FR" sz="2700" b="1" dirty="0"/>
              <a:t>.</a:t>
            </a:r>
            <a:br>
              <a:rPr lang="fr-FR" sz="2700" b="1" dirty="0"/>
            </a:br>
            <a:r>
              <a:rPr lang="fr-FR" sz="2700" b="1" dirty="0"/>
              <a:t>http://www.fac.ma/2012-01-27-14-57-43/595-2013-02-04-15-03-08.html</a:t>
            </a:r>
            <a:br>
              <a:rPr lang="ar-MA" sz="3600" b="1" dirty="0"/>
            </a:br>
            <a:br>
              <a:rPr lang="ar-MA" sz="3600" b="1" dirty="0"/>
            </a:br>
            <a:br>
              <a:rPr lang="ar-MA" sz="3600" b="1" dirty="0"/>
            </a:br>
            <a:endParaRPr lang="fr-FR" sz="3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a:bodyPr>
          <a:lstStyle/>
          <a:p>
            <a:pPr rtl="1"/>
            <a:r>
              <a:rPr lang="ar-MA" sz="2400" b="1" u="sng" dirty="0">
                <a:latin typeface="Arial Unicode MS" pitchFamily="34" charset="-128"/>
                <a:ea typeface="Arial Unicode MS" pitchFamily="34" charset="-128"/>
                <a:cs typeface="Arial Unicode MS" pitchFamily="34" charset="-128"/>
              </a:rPr>
              <a:t>سيـــاق بروز نظريـــة الملكات:</a:t>
            </a:r>
            <a:br>
              <a:rPr lang="ar-MA" sz="2400" dirty="0"/>
            </a:br>
            <a:r>
              <a:rPr lang="ar-MA" sz="2400" dirty="0"/>
              <a:t> </a:t>
            </a:r>
            <a:r>
              <a:rPr lang="ar-MA" sz="2800" b="1" dirty="0"/>
              <a:t>”</a:t>
            </a:r>
            <a:r>
              <a:rPr lang="ar-MA" sz="2400" dirty="0"/>
              <a:t> </a:t>
            </a:r>
            <a:r>
              <a:rPr lang="ar-MA" sz="2400" b="0" dirty="0"/>
              <a:t>ثمة مجموعة من العوامل التي دفعت محمد الدريج لتبني نظرية الملكات، ومن بينها فشل تطبيق النظريات التربوية الغربية بالمدرسة المغربية لأسباب ذاتية وموضوعية، لاسيما أن هذه النظريات الغربية التي يتم تمثلها بالمغرب تتسم بالارتجالية، والتسرع، والتجريب، والترقيع، واستنبات مشاكل الغير في تربة لا تلائم تربة الآخر. وينضاف إلى ذلك تأثره بنظرية الذكاءات المتعددة لدى </a:t>
            </a:r>
            <a:r>
              <a:rPr lang="ar-MA" sz="2400" b="1" dirty="0"/>
              <a:t>هوار غاردنر</a:t>
            </a:r>
            <a:r>
              <a:rPr lang="fr-FR" sz="2400" b="1" dirty="0"/>
              <a:t>Howard Gardner </a:t>
            </a:r>
            <a:r>
              <a:rPr lang="ar-MA" sz="2400" b="0" dirty="0"/>
              <a:t>التي تتشابه مع نظرية الملكات بشكل من الأشكال. فهناك الملكة اللغوية، والملكة الرياضية، والملكة المنطقية، والملكة الموسيقية، والملكة الفلسفية، والملكة الذاتية، والملكة الاجتماعية، والملكة الإعلامية....وهلم جرا. كما تأثر محمد الدريج بنظرية الأهداف أو ما يسمى بالتدريس الهادف من جهة، وتأثره بدرس الكفايات والإدماج من جهة أخرى. ولا ننسى تأثير الميثاق الوطني للتربية والتكوين على الباحث بحال من الأحوال، وانسياقة وراء التعليم المندمج، علاوة على ذلك تأثر الباحث بمجموعة من التصورات التربوية لدى علمائنا المسلمين، مثل: </a:t>
            </a:r>
            <a:r>
              <a:rPr lang="ar-MA" sz="2400" b="1" dirty="0"/>
              <a:t>الإمام الغزالي، وابن خلدون، وابن سحنون، والقابسي، والسمعاني، وابن طفيل...</a:t>
            </a:r>
            <a:r>
              <a:rPr lang="ar-MA" sz="3600" b="1" dirty="0"/>
              <a:t>“</a:t>
            </a:r>
            <a:br>
              <a:rPr lang="ar-MA" sz="3600" b="1" dirty="0"/>
            </a:br>
            <a:br>
              <a:rPr lang="ar-MA" sz="2400" b="1" dirty="0"/>
            </a:br>
            <a:r>
              <a:rPr lang="ar-MA" sz="2400" b="1" dirty="0"/>
              <a:t>جميل حمداوي : جديد النظريات التربوية بالمغرب...نظرية الملكات ، موقع المثقف ، العدد: 2655 الخميس 12 - 12 - 2013م      </a:t>
            </a:r>
            <a:br>
              <a:rPr lang="ar-MA" sz="2400" dirty="0"/>
            </a:br>
            <a:endParaRPr lang="fr-F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6">
                <a:lumMod val="75000"/>
              </a:schemeClr>
            </a:solidFill>
          </a:ln>
        </p:spPr>
        <p:txBody>
          <a:bodyPr>
            <a:normAutofit/>
          </a:bodyPr>
          <a:lstStyle/>
          <a:p>
            <a:pPr rtl="1"/>
            <a:r>
              <a:rPr lang="ar-MA" sz="2400" b="0" dirty="0"/>
              <a:t>هذا، وقد تجاوز محمد الدريج جميع النظريات الغربية المستوردة، مثل: نظرية الأهداف، ونظرية الكفايات:</a:t>
            </a:r>
            <a:r>
              <a:rPr lang="ar-MA" sz="3200" b="1" dirty="0"/>
              <a:t>"</a:t>
            </a:r>
            <a:r>
              <a:rPr lang="ar-MA" sz="2400" b="0" dirty="0"/>
              <a:t> إننا ننتقد في هذا النموذج، الاكتفاء بالصياغات الإجرائية- السلوكية والوضعياتية، سواء للأهداف أم للكفايات أم للمعايير … كما هو سائد في بعض الأنظمة والنماذج التعليمية، التي تكتفي باستيراد هذه المقاربة أو تلك، والتوقف عند المؤشرات السلوكية –الجزئية، والغرق في الكثير من الإجراءات والتقنيات، والتي كثيرا ما تؤدي،فضلا عن السقوط في الإتكالية والارتباط، إلى الآلية والنزعة نحو التفتيت، والابتعاد عن الأهداف الحقيقية والغايات التربوية المنشودة.</a:t>
            </a:r>
            <a:br>
              <a:rPr lang="ar-MA" sz="2400" b="1" dirty="0"/>
            </a:br>
            <a:r>
              <a:rPr lang="ar-MA" sz="2400" b="0" dirty="0"/>
              <a:t>كما أن التحديد الإجرائي-السلوكي والصارم للأهداف على سبيل المثال، كثيرا ما يمنع المدرسين من الاستفادة من الفرص التعليمية غير المتوقعة التي تحدث داخل الأقسام، فيستبعدون مبادرات التلاميذ، بل ومبادرات المدرسين أنفسهم، والتي تفرضها المواقف التعليمية المستجدة، ولا تتناولها الأهداف أو الكفايات أو المعايير، المحددة سلفا، وبعبارات سلوكية جامدة.</a:t>
            </a:r>
            <a:r>
              <a:rPr lang="ar-MA" sz="3600" b="1" dirty="0"/>
              <a:t>« </a:t>
            </a:r>
            <a:br>
              <a:rPr lang="fr-FR" sz="2400" b="0" dirty="0"/>
            </a:br>
            <a:r>
              <a:rPr lang="ar-MA" sz="2400" b="1" dirty="0"/>
              <a:t>محمد الدريج ، التدريس بالملكات : نحو تأسيس نموذج تربوي أصيل في التعليم ، موقع الجامعة الحرة للتعليم ، المغرب </a:t>
            </a:r>
            <a:r>
              <a:rPr lang="fr-FR" sz="2400" b="1" dirty="0"/>
              <a:t>.</a:t>
            </a:r>
            <a:br>
              <a:rPr lang="fr-FR" sz="2400" b="1" dirty="0"/>
            </a:br>
            <a:r>
              <a:rPr lang="fr-FR" sz="2400" b="1" dirty="0"/>
              <a:t>http://www.fac.ma/2012-01-27-14-57-43/595-2013-02-04-15-03-08.html</a:t>
            </a:r>
            <a:br>
              <a:rPr lang="ar-MA" sz="2400" b="1" dirty="0"/>
            </a:br>
            <a:endParaRPr lang="fr-F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3">
                <a:lumMod val="75000"/>
              </a:schemeClr>
            </a:solidFill>
          </a:ln>
        </p:spPr>
        <p:txBody>
          <a:bodyPr>
            <a:normAutofit/>
          </a:bodyPr>
          <a:lstStyle/>
          <a:p>
            <a:r>
              <a:rPr lang="ar-MA" sz="2400" dirty="0"/>
              <a:t>ولكن أهم من تأثر به محمد الدريج هو </a:t>
            </a:r>
            <a:r>
              <a:rPr lang="ar-MA" sz="2800" b="1" dirty="0"/>
              <a:t>عابد الجابري </a:t>
            </a:r>
            <a:r>
              <a:rPr lang="ar-MA" sz="2400" dirty="0"/>
              <a:t>في تعامله المنهجي مع التراث تأصيلا وتأسيسا. ويرى محمد عابد الجابري في دراساته الفكرية والفلسفية المختلفة بأن التراث العربي الإسلامي يتمظهر بشكل جلي في العقيدة، والشريعة، واللغة، والأدب، وعلم الكلام، والفلسفة، والتصوف... ويمتد من القرن الأول حتى قبل عصر الانحطاط، بدون تحديد دقيق لبدايته، نظرا لاختلاف العلماء حول بداية تراجع المسلمين وانحطاطهم. ولكن ما يهمنا هو اتفاق الجميع على أن التراث من إنتاج فترة زمنية تقع في الماضي، وتفصلها عن الحاضر مسافة زمنية ما، تشكلت خلالها هوة حضارية فصلتنا، ومازالت تفصلنا عن الحضارة المعاصرة، الحضارة الغربية الحديثة.                                                                                                    </a:t>
            </a:r>
            <a:br>
              <a:rPr lang="ar-MA" sz="2400" dirty="0"/>
            </a:br>
            <a:r>
              <a:rPr lang="ar-MA" sz="2400" dirty="0"/>
              <a:t>ومن هنا، ينظر إلى التراث على أنه شيء يقع هناك فعلا، مايميز التراث العربي الإسلامي في نظرنا هو أنه مجموعة عقائد ومعارف وتشريعات ورؤى، بالإضافة إلى اللغة التي تحملها وتؤطرها، تجد إطارها المرجعي التاريخي والإبستمولوجي في عصر التدوين(القرن الثاني والثالث للهجرة) وامتداداته التي توقفت آخر تموجاتها مع قيام الإمبراطورية العثمانية في القرن العاشر للهجرة(السادس عشر للميلادي).أي: مع انطلاق النهضة الأوروبية الحديثة. وإذاً، فالتراث العربي الإسلامي- منظورا إليه من داخل منظومة مرجعية تتخذ الحضارة الراهنة، حضارة القرن الحالي، نقط إسناد لها-هو إنتاج فكري وقيم روحية دينية وأخلاقية وجمالية ... </a:t>
            </a:r>
            <a:br>
              <a:rPr lang="ar-MA" sz="2400" dirty="0"/>
            </a:br>
            <a:endParaRPr lang="fr-F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p:spPr>
        <p:txBody>
          <a:bodyPr>
            <a:normAutofit/>
          </a:bodyPr>
          <a:lstStyle/>
          <a:p>
            <a:endParaRPr lang="fr-FR" sz="2800" dirty="0"/>
          </a:p>
        </p:txBody>
      </p:sp>
      <p:sp>
        <p:nvSpPr>
          <p:cNvPr id="4" name="Ellipse 3"/>
          <p:cNvSpPr/>
          <p:nvPr/>
        </p:nvSpPr>
        <p:spPr>
          <a:xfrm>
            <a:off x="2428860" y="2571744"/>
            <a:ext cx="4143404" cy="1857388"/>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دريج في صياغته لهذا المقترح ، الحقيقة أنه لم ينطلق من فراغ بل من قراءات كمية وكيفية ومن خلالها قد تأثر بالدرس العربي ككل :</a:t>
            </a:r>
            <a:endParaRPr lang="fr-FR" b="1" dirty="0"/>
          </a:p>
        </p:txBody>
      </p:sp>
      <p:cxnSp>
        <p:nvCxnSpPr>
          <p:cNvPr id="6" name="Connecteur droit avec flèche 5"/>
          <p:cNvCxnSpPr/>
          <p:nvPr/>
        </p:nvCxnSpPr>
        <p:spPr>
          <a:xfrm rot="16200000" flipH="1">
            <a:off x="5453769" y="3975991"/>
            <a:ext cx="1057826" cy="5353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rot="5400000">
            <a:off x="2346216" y="3654520"/>
            <a:ext cx="1200702" cy="606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rot="10800000">
            <a:off x="1643042" y="3500438"/>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rot="16200000" flipV="1">
            <a:off x="2321703" y="2107397"/>
            <a:ext cx="714380"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4" idx="0"/>
          </p:cNvCxnSpPr>
          <p:nvPr/>
        </p:nvCxnSpPr>
        <p:spPr>
          <a:xfrm rot="5400000" flipH="1" flipV="1">
            <a:off x="4000496" y="2071678"/>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rot="5400000" flipH="1" flipV="1">
            <a:off x="5929322" y="2000240"/>
            <a:ext cx="785818"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Rectangle à coins arrondis 26"/>
          <p:cNvSpPr/>
          <p:nvPr/>
        </p:nvSpPr>
        <p:spPr>
          <a:xfrm>
            <a:off x="4572000" y="4857760"/>
            <a:ext cx="2857520" cy="164307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محمد عابد الجابري</a:t>
            </a:r>
          </a:p>
          <a:p>
            <a:pPr algn="ctr"/>
            <a:r>
              <a:rPr lang="ar-MA" b="1" dirty="0"/>
              <a:t>( نحن والتراث قراءات معاصرة  في تراثنا الفلسفي) (حفريات في الذاكرة من بعيد ) (الخطاب العربي المعاصر ، دراسة تحليلية نقدية )</a:t>
            </a:r>
            <a:endParaRPr lang="fr-FR" b="1" dirty="0"/>
          </a:p>
        </p:txBody>
      </p:sp>
      <p:sp>
        <p:nvSpPr>
          <p:cNvPr id="28" name="Rectangle à coins arrondis 27"/>
          <p:cNvSpPr/>
          <p:nvPr/>
        </p:nvSpPr>
        <p:spPr>
          <a:xfrm>
            <a:off x="1000100" y="4572008"/>
            <a:ext cx="2428892" cy="200026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عبد الله الغدامي في ” النقد الثقافي ، دراسة في الأنساق الثقافية العربية ” ، سيعتبر النسق الثقافي العربي الحديث رجعيا ونشازا في غنى عن الأنساق الثقافية التراثية الموروثة </a:t>
            </a:r>
            <a:endParaRPr lang="fr-FR" b="1" dirty="0"/>
          </a:p>
        </p:txBody>
      </p:sp>
      <p:sp>
        <p:nvSpPr>
          <p:cNvPr id="29" name="Rectangle à coins arrondis 28"/>
          <p:cNvSpPr/>
          <p:nvPr/>
        </p:nvSpPr>
        <p:spPr>
          <a:xfrm>
            <a:off x="0" y="2786058"/>
            <a:ext cx="1571604" cy="171451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علي حرب       (خطاب الهوية)</a:t>
            </a:r>
          </a:p>
          <a:p>
            <a:pPr algn="ctr"/>
            <a:r>
              <a:rPr lang="ar-MA" b="1" dirty="0"/>
              <a:t>( نقد الحقيقة )</a:t>
            </a:r>
          </a:p>
          <a:p>
            <a:pPr algn="ctr"/>
            <a:r>
              <a:rPr lang="ar-MA" b="1" dirty="0"/>
              <a:t>( أسئلة الحقيقة ورهانات الفكر </a:t>
            </a:r>
            <a:r>
              <a:rPr lang="ar-MA" dirty="0"/>
              <a:t>)</a:t>
            </a:r>
            <a:endParaRPr lang="fr-FR" dirty="0"/>
          </a:p>
        </p:txBody>
      </p:sp>
      <p:sp>
        <p:nvSpPr>
          <p:cNvPr id="30" name="Rectangle à coins arrondis 29"/>
          <p:cNvSpPr/>
          <p:nvPr/>
        </p:nvSpPr>
        <p:spPr>
          <a:xfrm>
            <a:off x="5715008" y="357166"/>
            <a:ext cx="2428892" cy="1643074"/>
          </a:xfrm>
          <a:prstGeom prst="roundRect">
            <a:avLst/>
          </a:prstGeom>
          <a:solidFill>
            <a:schemeClr val="accent1">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عبد الله العروي في :أزمة المثقفين العرب، تقليدية...أم تاريخية</a:t>
            </a:r>
            <a:endParaRPr lang="fr-FR" b="1" dirty="0"/>
          </a:p>
        </p:txBody>
      </p:sp>
      <p:sp>
        <p:nvSpPr>
          <p:cNvPr id="31" name="Rectangle à coins arrondis 30"/>
          <p:cNvSpPr/>
          <p:nvPr/>
        </p:nvSpPr>
        <p:spPr>
          <a:xfrm>
            <a:off x="714348" y="785794"/>
            <a:ext cx="2214578" cy="1285884"/>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 </a:t>
            </a:r>
            <a:r>
              <a:rPr lang="ar-MA" b="1" dirty="0"/>
              <a:t>جابر عصفور في : قراءة التراث النقدي</a:t>
            </a:r>
            <a:endParaRPr lang="fr-FR" b="1" dirty="0"/>
          </a:p>
        </p:txBody>
      </p:sp>
      <p:sp>
        <p:nvSpPr>
          <p:cNvPr id="32" name="Rectangle à coins arrondis 31"/>
          <p:cNvSpPr/>
          <p:nvPr/>
        </p:nvSpPr>
        <p:spPr>
          <a:xfrm>
            <a:off x="3286116" y="214290"/>
            <a:ext cx="2214578" cy="135732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أدونيس : الثابت والمتحول – الشعرية العربية ، الشعرية والحداثة ص خمسة وثمانين </a:t>
            </a:r>
            <a:endParaRPr lang="fr-FR" b="1" dirty="0"/>
          </a:p>
        </p:txBody>
      </p:sp>
      <p:sp>
        <p:nvSpPr>
          <p:cNvPr id="35" name="Rectangle à coins arrondis 34"/>
          <p:cNvSpPr/>
          <p:nvPr/>
        </p:nvSpPr>
        <p:spPr>
          <a:xfrm>
            <a:off x="7286644" y="2000240"/>
            <a:ext cx="1857356" cy="40005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هذا فضلا عن عدد هام من الدراسات الأخرى التي تصب كلها في موضوع إعادة قراءة التراث قراءة حداثية وما تميز به الدكتور محمد الدريج هو محاولة اشتغاله على هذا الأساس في  الشأن التربوي ( ما يشكل إضافة نوعية لمقترحه )</a:t>
            </a:r>
            <a:endParaRPr lang="fr-FR" b="1" dirty="0"/>
          </a:p>
        </p:txBody>
      </p:sp>
      <p:sp>
        <p:nvSpPr>
          <p:cNvPr id="36" name="Double flèche horizontale 35"/>
          <p:cNvSpPr/>
          <p:nvPr/>
        </p:nvSpPr>
        <p:spPr>
          <a:xfrm flipV="1">
            <a:off x="6572264" y="3357561"/>
            <a:ext cx="714380" cy="35718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6858000"/>
          </a:xfrm>
          <a:blipFill>
            <a:blip r:embed="rId2"/>
            <a:tile tx="0" ty="0" sx="100000" sy="100000" flip="none" algn="tl"/>
          </a:blipFill>
          <a:ln>
            <a:solidFill>
              <a:schemeClr val="accent6">
                <a:lumMod val="75000"/>
              </a:schemeClr>
            </a:solidFill>
          </a:ln>
        </p:spPr>
        <p:txBody>
          <a:bodyPr>
            <a:normAutofit fontScale="90000"/>
          </a:bodyPr>
          <a:lstStyle/>
          <a:p>
            <a:pPr algn="r" rtl="1"/>
            <a:r>
              <a:rPr lang="ar-MA" sz="2400" b="1" u="sng" dirty="0">
                <a:latin typeface="Arial Unicode MS" pitchFamily="34" charset="-128"/>
                <a:ea typeface="Arial Unicode MS" pitchFamily="34" charset="-128"/>
                <a:cs typeface="Arial Unicode MS" pitchFamily="34" charset="-128"/>
              </a:rPr>
              <a:t>أهداف هذا النموذج :</a:t>
            </a:r>
            <a:br>
              <a:rPr lang="ar-MA" sz="2400" dirty="0">
                <a:latin typeface="Arial Unicode MS" pitchFamily="34" charset="-128"/>
                <a:ea typeface="Arial Unicode MS" pitchFamily="34" charset="-128"/>
                <a:cs typeface="Arial Unicode MS" pitchFamily="34" charset="-128"/>
              </a:rPr>
            </a:br>
            <a:br>
              <a:rPr lang="ar-MA" sz="2400" dirty="0">
                <a:latin typeface="Arial Unicode MS" pitchFamily="34" charset="-128"/>
                <a:ea typeface="Arial Unicode MS" pitchFamily="34" charset="-128"/>
                <a:cs typeface="Arial Unicode MS" pitchFamily="34" charset="-128"/>
              </a:rPr>
            </a:br>
            <a:r>
              <a:rPr lang="ar-MA" sz="2400" dirty="0">
                <a:latin typeface="Arial Unicode MS" pitchFamily="34" charset="-128"/>
                <a:ea typeface="Arial Unicode MS" pitchFamily="34" charset="-128"/>
                <a:cs typeface="Arial Unicode MS" pitchFamily="34" charset="-128"/>
              </a:rPr>
              <a:t>يهدف هذا النموذج إلى ما يلي :</a:t>
            </a:r>
            <a:br>
              <a:rPr lang="ar-MA" sz="2400" dirty="0"/>
            </a:br>
            <a:br>
              <a:rPr lang="ar-MA" sz="2400" dirty="0"/>
            </a:br>
            <a:r>
              <a:rPr lang="ar-MA" sz="2700" dirty="0">
                <a:cs typeface="+mn-cs"/>
              </a:rPr>
              <a:t>-  تعميم تعليم مندمج و أصيل عالي الجودة، و تبني مبادئ و مفاهيم تربوية تراثية.                       </a:t>
            </a:r>
            <a:br>
              <a:rPr lang="ar-MA" sz="2700" dirty="0">
                <a:cs typeface="+mn-cs"/>
              </a:rPr>
            </a:br>
            <a:r>
              <a:rPr lang="ar-MA" sz="2700" dirty="0">
                <a:cs typeface="+mn-cs"/>
              </a:rPr>
              <a:t>-  ترسيخ الهوية التراثية-الأصيلة التي ترفض الاغتراب والاستلاب والتبعية بجميع أشكالها، وخلق الانسجام والتوازن بينها وبين الهوية المنفتحة التي تتميز بالحوار وبالتواصل المعرفي واستشراف المستقبل والانخراط في مسيرة الحضارة الكونية.</a:t>
            </a:r>
            <a:br>
              <a:rPr lang="ar-MA" sz="2700" dirty="0">
                <a:cs typeface="+mn-cs"/>
              </a:rPr>
            </a:br>
            <a:r>
              <a:rPr lang="ar-MA" sz="2700" dirty="0">
                <a:cs typeface="+mn-cs"/>
              </a:rPr>
              <a:t>-  توظيف مفاهيم وأدوات تدريسية متجددة  مما يشجع في المنظومة التعليمية التفاعل بين الموروث  الثقافي و التطورات و الكشوف التربوية المعاصرة ، وذلك بالعمل على :</a:t>
            </a:r>
            <a:br>
              <a:rPr lang="ar-MA" sz="2700" dirty="0">
                <a:cs typeface="+mn-cs"/>
              </a:rPr>
            </a:br>
            <a:r>
              <a:rPr lang="ar-MA" sz="2700" dirty="0">
                <a:cs typeface="+mn-cs"/>
              </a:rPr>
              <a:t>-  دراسة الممارسات والتجارب التربوية في تراثنا واختيار ما فيها من نماذج نافعة وتجديدها و إغنائها وتوظيفها.</a:t>
            </a:r>
            <a:br>
              <a:rPr lang="ar-MA" sz="2700" dirty="0">
                <a:cs typeface="+mn-cs"/>
              </a:rPr>
            </a:br>
            <a:r>
              <a:rPr lang="ar-MA" sz="2700" dirty="0">
                <a:cs typeface="+mn-cs"/>
              </a:rPr>
              <a:t>-  دراسة التجارب والنماذج التربوية العالمية وتقويمها والاستفادة منها.</a:t>
            </a:r>
            <a:br>
              <a:rPr lang="ar-MA" sz="2700" dirty="0">
                <a:cs typeface="+mn-cs"/>
              </a:rPr>
            </a:br>
            <a:r>
              <a:rPr lang="ar-MA" sz="2700" dirty="0">
                <a:cs typeface="+mn-cs"/>
              </a:rPr>
              <a:t>- المساهمة في الانعتاق من النقل والتقليد ، وتفعيل شخصيتنا الأصيلة والمبدعة، سواء كأفراد أو جماعات و المساهمة بفعالية في تقويتها بالتربية البدنية والتربية الفكرية وبترسيخ الاتجاهات الايجابية المقبولة والقيم الأخلاقية وقيم المواطنة.</a:t>
            </a:r>
            <a:br>
              <a:rPr lang="ar-MA" sz="2700" dirty="0">
                <a:cs typeface="+mn-cs"/>
              </a:rPr>
            </a:br>
            <a:endParaRPr lang="fr-FR" sz="2700" dirty="0">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FFC000"/>
            </a:solidFill>
          </a:ln>
        </p:spPr>
        <p:txBody>
          <a:bodyPr>
            <a:noAutofit/>
          </a:bodyPr>
          <a:lstStyle/>
          <a:p>
            <a:pPr algn="r"/>
            <a:r>
              <a:rPr lang="ar-MA" sz="2400" dirty="0">
                <a:cs typeface="+mn-cs"/>
              </a:rPr>
              <a:t>- إننا ندعو في سبيل الرقي بشخصيتنا وقدراتنا المبدعة ،من خلال هذا النموذج وغيره ،إلى "انتفاضة علمية" وإلى "ربيع تربوي" ، لفرض إصلاح شامل وعميق لوضعية البحث التربوي والعلمي في بلادنا (التطبيقي منه والأساسي) ، حيث تنشأ مبدئيا النماذج وتتبلور الحلول    وتنضج النظريات.</a:t>
            </a:r>
            <a:br>
              <a:rPr lang="ar-MA" sz="2400" dirty="0">
                <a:cs typeface="+mn-cs"/>
              </a:rPr>
            </a:br>
            <a:r>
              <a:rPr lang="ar-MA" sz="2400" dirty="0">
                <a:cs typeface="+mn-cs"/>
              </a:rPr>
              <a:t>-  ورد الاعتبار للباحثين المحليين ولمخابر البحث الوطنية في الجامعات ومؤسسات التكوين العليا في القطاعين العام والخاص ودعمها بالأموال والوسائل والأطر وبرامج التكوين ، حتى نكون في مستوى وضع النماذج واكتشاف النظريات العلمية وابتكار الحلول الملائمة لمشكلاتنا،  ليس فقط في قطاع التربية والتعليم بل في جميع القطاعات الحيوية الأخرى  من صناعة وفلاحة وصحة وتغذية و ثقافة و تكنولوجيا ونقل وإعلام وتشييد البنيات التحتية ...</a:t>
            </a:r>
            <a:br>
              <a:rPr lang="ar-MA" sz="2400" dirty="0">
                <a:cs typeface="+mn-cs"/>
              </a:rPr>
            </a:br>
            <a:r>
              <a:rPr lang="ar-MA" sz="2400" dirty="0">
                <a:cs typeface="+mn-cs"/>
              </a:rPr>
              <a:t>-  كما ندعو ارتباطا بذلك وفي سياق تأصيل نشاطنا التربوي وغيره وتحريره من مختلف أشكال التبعية والتقليد والاتكالية واستيراد النظريات الجاهزة ،إلى إعادة النظر في أساليب عقد اتفاقيات الشراكة وتفويت الصفقات مع مكاتب الدراسات وخاصة المكاتب الأجنبية وتقنين ومراقبة نشاط المنظمات الدولية ووكالات التعاون وكل الجهات الداعمة والتي يكون لها بالغ الأثر في اختيار هذا النموذج أو ذاك وبالتالي في وضع/فرض استراتيجيات "الإصلاح" ، وفحص وتقويم نشاطها بما يخدم المصلحة الوطنية قبل كل شيء ويستجيب للحاجيات الحقيقية للأفراد والجماعات ومتطلبات الجهات والقطاعات المستفيدة من الدعم ، في جميع مجالات التنمية.</a:t>
            </a:r>
            <a:endParaRPr lang="fr-FR" sz="2400" dirty="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7030A0"/>
            </a:solidFill>
          </a:ln>
        </p:spPr>
        <p:txBody>
          <a:bodyPr>
            <a:noAutofit/>
          </a:bodyPr>
          <a:lstStyle/>
          <a:p>
            <a:pPr algn="r" rtl="1"/>
            <a:r>
              <a:rPr lang="ar-MA" sz="2400" u="sng" dirty="0">
                <a:latin typeface="Arial Unicode MS" pitchFamily="34" charset="-128"/>
                <a:ea typeface="Arial Unicode MS" pitchFamily="34" charset="-128"/>
                <a:cs typeface="Arial Unicode MS" pitchFamily="34" charset="-128"/>
              </a:rPr>
              <a:t>الخلفية النظرية للنموذج :</a:t>
            </a:r>
            <a:br>
              <a:rPr lang="ar-MA" sz="2400" dirty="0">
                <a:latin typeface="Arial Unicode MS" pitchFamily="34" charset="-128"/>
                <a:ea typeface="Arial Unicode MS" pitchFamily="34" charset="-128"/>
                <a:cs typeface="Arial Unicode MS" pitchFamily="34" charset="-128"/>
              </a:rPr>
            </a:br>
            <a:br>
              <a:rPr lang="ar-MA" sz="2400" dirty="0">
                <a:cs typeface="+mn-cs"/>
              </a:rPr>
            </a:br>
            <a:r>
              <a:rPr lang="ar-MA" sz="2000" dirty="0">
                <a:cs typeface="+mn-cs"/>
              </a:rPr>
              <a:t>يندرج هذا النموذج البيداغوجي "التدريس بالملكات" ،  ضمن منظور </a:t>
            </a:r>
            <a:r>
              <a:rPr lang="fr-FR" sz="2000" dirty="0">
                <a:cs typeface="+mn-cs"/>
              </a:rPr>
              <a:t>paradigme  "</a:t>
            </a:r>
            <a:r>
              <a:rPr lang="ar-MA" sz="2000" dirty="0">
                <a:cs typeface="+mn-cs"/>
              </a:rPr>
              <a:t>تجديد التراث" ،بل هو اجتهاد لتطبيقه في المجال التربوي التعليمي . هذا المنظور الذي بلوره العديد من المفكرين المعاصرين وفي مقدمتهم  </a:t>
            </a:r>
            <a:r>
              <a:rPr lang="ar-MA" sz="2000" b="1" dirty="0">
                <a:cs typeface="+mn-cs"/>
              </a:rPr>
              <a:t>محمد عابد الجابري </a:t>
            </a:r>
            <a:r>
              <a:rPr lang="ar-MA" sz="2000" dirty="0">
                <a:cs typeface="+mn-cs"/>
              </a:rPr>
              <a:t>، في أعماله الرائدة للجواب عن الأسئلة المصيرية التالية ":</a:t>
            </a:r>
            <a:br>
              <a:rPr lang="ar-MA" sz="2000" dirty="0">
                <a:cs typeface="+mn-cs"/>
              </a:rPr>
            </a:br>
            <a:r>
              <a:rPr lang="ar-MA" sz="2000" b="1" dirty="0">
                <a:cs typeface="+mn-cs"/>
              </a:rPr>
              <a:t>كيف نستعيد مجدنا؟ ؛ كيف نحيي تراثنا ؟؛ كيف نعيش عصرنا؟؛ كيف نتعامل مع تراثنا؟ ؛ كيف نعيد بناء شخصيتنا ؟ ؛ كيف نحقق ثورتنا؟. </a:t>
            </a:r>
            <a:br>
              <a:rPr lang="ar-MA" sz="2400" dirty="0">
                <a:cs typeface="+mn-cs"/>
              </a:rPr>
            </a:br>
            <a:r>
              <a:rPr lang="ar-MA" sz="2400" dirty="0">
                <a:cs typeface="+mn-cs"/>
              </a:rPr>
              <a:t>يدرك الجابري أن تراثنا تراث حي، لأنه ظل ساريا بيننا متغلغلا في نفوسنا، وأنه قابل للتطور، في حين بقيت ثقافتنا/ عقليتنا السائدة حالياً متخلفة ، إنها "من مخلفات عصور الانحطاط، خاصة في طريقة التفكير التي تنتهجها". ولهذا دعا إلى ضرورة تخليصها أولا من شوائبها، ثم تبني بعد ذلك ، طريقة موضوعية في قراءة ما تستبطنه وتختزنه من تراث.</a:t>
            </a:r>
            <a:br>
              <a:rPr lang="ar-MA" sz="2400" dirty="0">
                <a:cs typeface="+mn-cs"/>
              </a:rPr>
            </a:br>
            <a:r>
              <a:rPr lang="ar-MA" sz="2400" dirty="0">
                <a:cs typeface="+mn-cs"/>
              </a:rPr>
              <a:t>تستند الطريقة الموضوعية في قراءة التراث ، على إعادة النظر في ترتيب العلاقة الملتبسة بين الماضي والحاضر، أو الحداثة والتراث، آو الفهم التقليدي للتراث والفهم العلمي. على أن الجابري في قراءته العلمية ينحاز منذ البداية للحداثة ويجعلها منطلقه ومنتهاه، ولا تتحقق تلك الحداثة إلا بالارتكاز على التراث . </a:t>
            </a:r>
            <a:r>
              <a:rPr lang="ar-MA" sz="2000" dirty="0">
                <a:cs typeface="+mn-cs"/>
              </a:rPr>
              <a:t>ولذلك فأول مهام المفكر هي ضرورة تحريرنا من الفهم التراثي للتراث الذي تحكم طويلا بعقليتنا، وتخليص هذا التراث من طابعه العام والمطلق والمقدس، ووضعه في إطاره الحقيقي، أي إطار النسبية والتاريخية ولا يتحقق ذلك إلا بتأسيس الفهم العقلاني و الحداثي و الديمقراطي للتراث .</a:t>
            </a:r>
            <a:br>
              <a:rPr lang="ar-MA" sz="2400" dirty="0">
                <a:cs typeface="+mn-cs"/>
              </a:rPr>
            </a:br>
            <a:br>
              <a:rPr lang="ar-MA" sz="2400" dirty="0">
                <a:cs typeface="+mn-cs"/>
              </a:rPr>
            </a:br>
            <a:endParaRPr lang="fr-FR" sz="2400" dirty="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a:bodyPr>
          <a:lstStyle/>
          <a:p>
            <a:r>
              <a:rPr lang="ar-MA" sz="2400" dirty="0">
                <a:cs typeface="+mn-cs"/>
              </a:rPr>
              <a:t>ويخلص أصحاب منظور "تجديد التراث " وفي طليعتهم مؤسسه محمد عابد الجابري بأن للعودة إلى التراث  دور وظيفي حاسم للنهوض بأمتنا وانبعاث حضارتها، ويتمثل هذا الدور في الارتكاز على التراث لنقد الحاضر البائس وتأسيس المستقبل. كما أن لهذه الدعوة المجددة وظيفة  دفاعية للحفاظ على هويتنا وأصالتنا ضد التبعية والاستلاب. "لقد كان التراث دائما حصنا منيعا للدفاع عن الاستقلال و للحفاظ على الذات وخصوصيتها الثقافية وقدرتها على التحرر والإبداع.</a:t>
            </a:r>
            <a:endParaRPr lang="fr-FR" sz="2400" dirty="0">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4"/>
            </a:solidFill>
          </a:ln>
        </p:spPr>
        <p:txBody>
          <a:bodyPr>
            <a:normAutofit/>
          </a:bodyPr>
          <a:lstStyle/>
          <a:p>
            <a:r>
              <a:rPr lang="ar-MA" sz="2400" dirty="0"/>
              <a:t>غير أن قراءة الجابري هي في نفس الآن دعوة إلى القطيعة ، لكنها ليست قطيعة مع التراث برمته، وإنما قطيعة مع نماذج معينة من التراث سادت في عصر الانحطاط، وقطيعة مع القراءات و المناهج غير الموضوعية . إن القطيعة التي ندعو إليها ليست القطيعة مع التراث بل القطيعة مع نوع من العلاقة مع التراث، القطيعة التي تحولنا من "كائنات تراثية" إلى كائنات لها تراث. أي إلى شخصيات يشكل التراث أحد مقوماتها، إنها دعوة إلى تجديد التراث، لا إلى إلغائه.</a:t>
            </a:r>
            <a:br>
              <a:rPr lang="ar-MA" sz="2400" dirty="0"/>
            </a:br>
            <a:r>
              <a:rPr lang="ar-MA" sz="2400" dirty="0"/>
              <a:t>إن تجديد التراث ينبغي أن يتم وفق رؤيةٍ معاصرة، فننتقي منه النماذج الإيجابية التي تساعدنا على بناء حاضرنا واستشراف مستقبلنا، ونترك نماذجه السلبية أو نعدلها. فتجديد التراث يعني اختيار النماذج النافعة من تراثنا اختياراً قائماً على الفهم والتمييز والنقد والمفاضلة بين العناصر التراثية، وجعل الصالح منها منطلقاً إلى الإبداع والابتكار .</a:t>
            </a:r>
            <a:br>
              <a:rPr lang="ar-MA" sz="2400" b="1" dirty="0"/>
            </a:br>
            <a:br>
              <a:rPr lang="ar-MA" sz="2400" b="1" dirty="0"/>
            </a:br>
            <a:endParaRPr lang="fr-FR"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bg2">
                <a:lumMod val="50000"/>
              </a:schemeClr>
            </a:solidFill>
          </a:ln>
        </p:spPr>
        <p:txBody>
          <a:bodyPr>
            <a:normAutofit fontScale="90000"/>
          </a:bodyPr>
          <a:lstStyle/>
          <a:p>
            <a:r>
              <a:rPr lang="ar-MA" sz="2700" dirty="0">
                <a:cs typeface="+mn-cs"/>
              </a:rPr>
              <a:t>لقد وجد هذا المنظورالجابري المستنير والتقدمي و الحداثي للتراث ، والذي استند إليه الدريج في بناء نموذجه المقترح ، طريقه إلى إعادة تشكيل الرؤى و الباراديكمات ، التي يستلهمها العديد من الباحثين حاليا ، منهم على سبيل المثال  </a:t>
            </a:r>
            <a:r>
              <a:rPr lang="ar-MA" sz="2700" b="1" dirty="0">
                <a:cs typeface="+mn-cs"/>
              </a:rPr>
              <a:t>محمود السيد </a:t>
            </a:r>
            <a:r>
              <a:rPr lang="ar-MA" sz="2700" dirty="0">
                <a:cs typeface="+mn-cs"/>
              </a:rPr>
              <a:t>، الذي يستخلص وجود نماذج جيدة في تراثنا ينبغي الإفادة منها وتوظيفها، ومن هذه النماذج:</a:t>
            </a:r>
            <a:br>
              <a:rPr lang="ar-MA" sz="2700" dirty="0">
                <a:cs typeface="+mn-cs"/>
              </a:rPr>
            </a:br>
            <a:r>
              <a:rPr lang="ar-MA" sz="2700" dirty="0">
                <a:cs typeface="+mn-cs"/>
              </a:rPr>
              <a:t>-  النموذج العلمي التجريبي: الذي طوره عدد من علمائنا القدامى مثل </a:t>
            </a:r>
            <a:r>
              <a:rPr lang="ar-MA" sz="2700" b="1" dirty="0">
                <a:cs typeface="+mn-cs"/>
              </a:rPr>
              <a:t>جابر بن حيان والبيروني وابن الهيثم والخوارزمي وابن النفيس </a:t>
            </a:r>
            <a:r>
              <a:rPr lang="ar-MA" sz="2700" dirty="0">
                <a:cs typeface="+mn-cs"/>
              </a:rPr>
              <a:t>وغيرهم كثير.</a:t>
            </a:r>
            <a:br>
              <a:rPr lang="ar-MA" sz="2700" dirty="0">
                <a:cs typeface="+mn-cs"/>
              </a:rPr>
            </a:br>
            <a:r>
              <a:rPr lang="ar-MA" sz="2700" dirty="0">
                <a:cs typeface="+mn-cs"/>
              </a:rPr>
              <a:t>- النموذج الوظيفي أو النفعي للمعرفة، انطلاقا من الدعاء النبوي " اللهم علّمني ما ينفعني، وانفعني بما علمتني، وزدني علماً"</a:t>
            </a:r>
            <a:br>
              <a:rPr lang="ar-MA" sz="2700" dirty="0">
                <a:cs typeface="+mn-cs"/>
              </a:rPr>
            </a:br>
            <a:r>
              <a:rPr lang="ar-MA" sz="2200" dirty="0">
                <a:cs typeface="+mn-cs"/>
              </a:rPr>
              <a:t>- النموذج التربوي، الذي يجعل التعليم مدى الحياة حقّا للإنسان وواجبا عليه وعلى الدولة، ويجعل الحرية الفكرية أساسا لتنمية الشخصية الإنسانية وتنمية المعرفة ذاتها.</a:t>
            </a:r>
            <a:br>
              <a:rPr lang="ar-MA" sz="2200" dirty="0">
                <a:cs typeface="+mn-cs"/>
              </a:rPr>
            </a:br>
            <a:r>
              <a:rPr lang="ar-MA" sz="2200" dirty="0">
                <a:cs typeface="+mn-cs"/>
              </a:rPr>
              <a:t>كما نعثر في تراثنا على نماذج كثيرة لها راهنتيها ويمكن استلهامها و إغناؤها وتوظيفها في حل الكثير من الإشكاليات، من مثل:</a:t>
            </a:r>
            <a:br>
              <a:rPr lang="ar-MA" sz="2200" dirty="0">
                <a:cs typeface="+mn-cs"/>
              </a:rPr>
            </a:br>
            <a:r>
              <a:rPr lang="ar-MA" sz="2200" b="1" dirty="0">
                <a:cs typeface="+mn-cs"/>
              </a:rPr>
              <a:t>- النموذج اللغوي؛</a:t>
            </a:r>
            <a:br>
              <a:rPr lang="ar-MA" sz="2200" b="1" dirty="0">
                <a:cs typeface="+mn-cs"/>
              </a:rPr>
            </a:br>
            <a:r>
              <a:rPr lang="ar-MA" sz="2200" b="1" dirty="0">
                <a:cs typeface="+mn-cs"/>
              </a:rPr>
              <a:t>- النموذج القانوني ؛</a:t>
            </a:r>
            <a:br>
              <a:rPr lang="ar-MA" sz="2200" b="1" dirty="0">
                <a:cs typeface="+mn-cs"/>
              </a:rPr>
            </a:br>
            <a:r>
              <a:rPr lang="ar-MA" sz="2200" b="1" dirty="0">
                <a:cs typeface="+mn-cs"/>
              </a:rPr>
              <a:t>- النموذج الاجتماعي؛</a:t>
            </a:r>
            <a:br>
              <a:rPr lang="ar-MA" sz="2200" b="1" dirty="0">
                <a:cs typeface="+mn-cs"/>
              </a:rPr>
            </a:br>
            <a:r>
              <a:rPr lang="ar-MA" sz="2200" b="1" dirty="0">
                <a:cs typeface="+mn-cs"/>
              </a:rPr>
              <a:t>- النموذج الأخلاقي </a:t>
            </a:r>
            <a:r>
              <a:rPr lang="ar-MA" sz="2200" dirty="0">
                <a:cs typeface="+mn-cs"/>
              </a:rPr>
              <a:t>؛</a:t>
            </a:r>
            <a:br>
              <a:rPr lang="ar-MA" sz="2200" dirty="0">
                <a:cs typeface="+mn-cs"/>
              </a:rPr>
            </a:br>
            <a:r>
              <a:rPr lang="ar-MA" sz="2200" b="1" dirty="0">
                <a:cs typeface="+mn-cs"/>
              </a:rPr>
              <a:t>-</a:t>
            </a:r>
            <a:r>
              <a:rPr lang="ar-MA" sz="2200" dirty="0">
                <a:cs typeface="+mn-cs"/>
              </a:rPr>
              <a:t>  </a:t>
            </a:r>
            <a:r>
              <a:rPr lang="ar-MA" sz="2200" b="1" dirty="0">
                <a:cs typeface="+mn-cs"/>
              </a:rPr>
              <a:t>النموذج الإنساني ...</a:t>
            </a:r>
            <a:br>
              <a:rPr lang="ar-MA" sz="2700" dirty="0">
                <a:cs typeface="+mn-cs"/>
              </a:rPr>
            </a:br>
            <a:r>
              <a:rPr lang="ar-MA" sz="2700" dirty="0">
                <a:cs typeface="+mn-cs"/>
              </a:rPr>
              <a:t>و نستخلص نحن بدورنا وعلى هدي هذا المنظور ( الباراديكم ) ، نموذجا أصيلا آخر من تراثنا، نغنيه ونوظفه للمساهمة في الإصلاح البيداغوجي المنشود ، وهو النموذج التعليمي ، "التدريس بالملكات".</a:t>
            </a:r>
            <a:endParaRPr lang="fr-FR" sz="2700" dirty="0">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F0"/>
            </a:solidFill>
          </a:ln>
        </p:spPr>
        <p:txBody>
          <a:bodyPr>
            <a:normAutofit/>
          </a:bodyPr>
          <a:lstStyle/>
          <a:p>
            <a:r>
              <a:rPr lang="ar-MA" sz="2400" u="sng" dirty="0">
                <a:latin typeface="Arial Unicode MS" pitchFamily="34" charset="-128"/>
                <a:ea typeface="Arial Unicode MS" pitchFamily="34" charset="-128"/>
                <a:cs typeface="Arial Unicode MS" pitchFamily="34" charset="-128"/>
              </a:rPr>
              <a:t>مكونات النموذج وخصائصه :</a:t>
            </a:r>
            <a:r>
              <a:rPr lang="ar-MA" sz="2400" dirty="0">
                <a:latin typeface="Arial Unicode MS" pitchFamily="34" charset="-128"/>
                <a:ea typeface="Arial Unicode MS" pitchFamily="34" charset="-128"/>
                <a:cs typeface="Arial Unicode MS" pitchFamily="34" charset="-128"/>
              </a:rPr>
              <a:t> </a:t>
            </a:r>
            <a:br>
              <a:rPr lang="ar-MA" sz="2400" dirty="0">
                <a:latin typeface="Arial Unicode MS" pitchFamily="34" charset="-128"/>
                <a:ea typeface="Arial Unicode MS" pitchFamily="34" charset="-128"/>
                <a:cs typeface="Arial Unicode MS" pitchFamily="34" charset="-128"/>
              </a:rPr>
            </a:br>
            <a:br>
              <a:rPr lang="ar-MA" sz="2400" dirty="0"/>
            </a:br>
            <a:r>
              <a:rPr lang="ar-MA" sz="2400" dirty="0"/>
              <a:t>- </a:t>
            </a:r>
            <a:r>
              <a:rPr lang="ar-MA" sz="2400" b="1" dirty="0"/>
              <a:t>أولا</a:t>
            </a:r>
            <a:r>
              <a:rPr lang="ar-MA" sz="2400" dirty="0"/>
              <a:t> : توظيف الملكات : الملكات بإمكانها أن تشكل منطلقا لمعايير تنظيم المنهاج الدراسي بمعناه الواسع ، بل يمكن أن تتحول هي نفسها إلى معايير تنظم التعليم برمته وترفع من جودته.</a:t>
            </a:r>
            <a:br>
              <a:rPr lang="ar-MA" sz="2400" dirty="0"/>
            </a:br>
            <a:r>
              <a:rPr lang="ar-MA" sz="2400" dirty="0"/>
              <a:t>- </a:t>
            </a:r>
            <a:r>
              <a:rPr lang="ar-MA" sz="2400" b="1" dirty="0"/>
              <a:t>ثانيا</a:t>
            </a:r>
            <a:r>
              <a:rPr lang="ar-MA" sz="2400" dirty="0"/>
              <a:t> : تأصيل النشاط التربوي : مدخل التدريس بالملكات يهدف إلى عقلنة العملية التعليمية – التعلمية وجعلها أكثر فاعلية واندماجا ، وتطويرها من خلال تربية غنية ومبدعة ، دون التضحية باسم العولمة ، بخصوصيتنا واستقلالنا.</a:t>
            </a:r>
            <a:br>
              <a:rPr lang="ar-MA" sz="2400" dirty="0"/>
            </a:br>
            <a:r>
              <a:rPr lang="ar-MA" sz="2400" dirty="0"/>
              <a:t>- </a:t>
            </a:r>
            <a:r>
              <a:rPr lang="ar-MA" sz="2400" b="1" dirty="0"/>
              <a:t>ثالثا </a:t>
            </a:r>
            <a:r>
              <a:rPr lang="ar-MA" sz="2400" dirty="0"/>
              <a:t>: الاستجابة للحاجيات الحقيقية للمتعلمين : مدخل التدريس بالملكات سيعمل على تيسير سبل الاختيار بما يتوافق مع خصوصيات وطموحات المتعلمين ويمكنهم من التثقيف الذاتي والتطوير الشخصي.</a:t>
            </a:r>
            <a:br>
              <a:rPr lang="ar-MA" sz="2400" dirty="0"/>
            </a:br>
            <a:r>
              <a:rPr lang="ar-MA" sz="2400" dirty="0"/>
              <a:t>- </a:t>
            </a:r>
            <a:r>
              <a:rPr lang="ar-MA" sz="2400" b="1" dirty="0"/>
              <a:t>رابعا</a:t>
            </a:r>
            <a:r>
              <a:rPr lang="ar-MA" sz="2400" dirty="0"/>
              <a:t> : رفض الاكتفاء بالصياغات الإجرائية – السلوكية للنشاط التعليمي</a:t>
            </a:r>
            <a:br>
              <a:rPr lang="ar-MA" sz="2400" dirty="0"/>
            </a:br>
            <a:r>
              <a:rPr lang="ar-MA" sz="2400" dirty="0"/>
              <a:t>- </a:t>
            </a:r>
            <a:r>
              <a:rPr lang="ar-MA" sz="2400" b="1" dirty="0"/>
              <a:t>خامسا</a:t>
            </a:r>
            <a:r>
              <a:rPr lang="ar-MA" sz="2400" dirty="0"/>
              <a:t> : التخطيط الاستراتيجي </a:t>
            </a:r>
            <a:r>
              <a:rPr lang="ar-MA" sz="2400" b="1" u="sng" dirty="0">
                <a:effectLst>
                  <a:outerShdw blurRad="38100" dist="38100" dir="2700000" algn="tl">
                    <a:srgbClr val="000000">
                      <a:alpha val="43137"/>
                    </a:srgbClr>
                  </a:outerShdw>
                </a:effectLst>
                <a:latin typeface="Segoe UI" pitchFamily="34" charset="0"/>
                <a:cs typeface="Segoe UI" pitchFamily="34" charset="0"/>
              </a:rPr>
              <a:t>واعتماد نظرة استشرافية للمستقبل </a:t>
            </a:r>
            <a:r>
              <a:rPr lang="ar-MA" sz="2400" dirty="0"/>
              <a:t>: ما يعني أن مدخل التدريس بالملكات يستند إلى مطلب إعادة تحديد الأولويات والاختيارات الملائمة برؤية استباقية واعية ، قصد إمداد صانعي القرار التربوي بتوجهات وأهداف بعيدة المدى ، وذلك بتزويد الطلاب بخلفيات متينة في ميادين شتى بشكل متوازن.</a:t>
            </a:r>
            <a:br>
              <a:rPr lang="ar-MA" sz="2400" dirty="0"/>
            </a:br>
            <a:r>
              <a:rPr lang="ar-MA" sz="2400" dirty="0"/>
              <a:t>وذلك بالنهل من التراث ، وذلك لا ينفصل عن ضرورة دراسة الوجهة المستقبلية للمتغيرات الاقتصادية والاجتماعية.</a:t>
            </a:r>
            <a:endParaRPr lang="fr-FR"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70C0"/>
            </a:solidFill>
          </a:ln>
        </p:spPr>
        <p:txBody>
          <a:bodyPr>
            <a:normAutofit/>
          </a:bodyPr>
          <a:lstStyle/>
          <a:p>
            <a:r>
              <a:rPr lang="ar-MA" sz="2400" dirty="0"/>
              <a:t>- </a:t>
            </a:r>
            <a:r>
              <a:rPr lang="ar-MA" sz="2400" b="1" dirty="0"/>
              <a:t>سادسا</a:t>
            </a:r>
            <a:r>
              <a:rPr lang="ar-MA" sz="2400" dirty="0"/>
              <a:t> : اعتماد النظرة الشمولية للمنهاج : وذلك بإعادة النظر في عناصر الوظيفة التربوية ، سواء المعرفية منها أو الحس حركية أو المهارية أو الوجدانية ... وكذا الاختيارات المعرفية والمضامين العلمية ، هذا فضلا عن تداول سبل الترقية بالأساليب والتقنيات والكتب المدرسية وأنظمة التقويم وخصوصيات الفئة المستهدفة من كل برنامج تعليمي ، والنظر في التشريعات التربوية بما فيها أساليب المتدخلين من مدرسين ومرشدين وإداريين ، وبناء استراتيجية أفضل تنظم الحياة المدرسية في تنظيماتها البيداغوجية ، والزمن الديداكتيكي والأنشطة المدمجة والفصلية ...</a:t>
            </a:r>
            <a:br>
              <a:rPr lang="ar-MA" sz="2400" dirty="0"/>
            </a:br>
            <a:r>
              <a:rPr lang="ar-MA" sz="2400" dirty="0"/>
              <a:t>- </a:t>
            </a:r>
            <a:r>
              <a:rPr lang="ar-MA" sz="2400" b="1" dirty="0"/>
              <a:t>سابعا</a:t>
            </a:r>
            <a:r>
              <a:rPr lang="ar-MA" sz="2400" dirty="0"/>
              <a:t> : </a:t>
            </a:r>
            <a:r>
              <a:rPr lang="ar-MA" sz="2400" b="1" dirty="0"/>
              <a:t>تبني المنهاج المندمج </a:t>
            </a:r>
            <a:r>
              <a:rPr lang="ar-MA" sz="2400" dirty="0"/>
              <a:t>: يرفض هذا المنظور الاكتفاء بالاندماج على مستوى الموارد المعرفية فقط ، بل يسعى إلى تحقيق الاندماج بمعناه الشامل والقائم على .</a:t>
            </a:r>
            <a:r>
              <a:rPr lang="fr-FR" sz="2400" b="1" dirty="0"/>
              <a:t>curriculaire</a:t>
            </a:r>
            <a:r>
              <a:rPr lang="fr-FR" sz="2400" dirty="0"/>
              <a:t> </a:t>
            </a:r>
            <a:r>
              <a:rPr lang="ar-MA" sz="2400" b="1" dirty="0"/>
              <a:t>الاندماج العمودي والاندماج الأفقي والاندماج المنهاجي </a:t>
            </a:r>
            <a:br>
              <a:rPr lang="ar-MA" sz="2400" dirty="0"/>
            </a:br>
            <a:endParaRPr lang="fr-FR"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6">
                <a:lumMod val="75000"/>
              </a:schemeClr>
            </a:solidFill>
          </a:ln>
        </p:spPr>
        <p:txBody>
          <a:bodyPr>
            <a:normAutofit/>
          </a:bodyPr>
          <a:lstStyle/>
          <a:p>
            <a:r>
              <a:rPr lang="ar-MA" sz="2400" b="1" u="sng" dirty="0">
                <a:latin typeface="Arial Unicode MS" pitchFamily="34" charset="-128"/>
                <a:ea typeface="Arial Unicode MS" pitchFamily="34" charset="-128"/>
                <a:cs typeface="Arial Unicode MS" pitchFamily="34" charset="-128"/>
              </a:rPr>
              <a:t>تصنيف الملكات في النموذج : </a:t>
            </a:r>
            <a:br>
              <a:rPr lang="ar-MA" sz="2400" dirty="0">
                <a:latin typeface="Arial Unicode MS" pitchFamily="34" charset="-128"/>
                <a:ea typeface="Arial Unicode MS" pitchFamily="34" charset="-128"/>
                <a:cs typeface="Arial Unicode MS" pitchFamily="34" charset="-128"/>
              </a:rPr>
            </a:br>
            <a:br>
              <a:rPr lang="ar-MA" sz="2400" dirty="0"/>
            </a:br>
            <a:r>
              <a:rPr lang="ar-MA" sz="2400" dirty="0"/>
              <a:t>يصنف الباحث التربوي محمد الدريج الملكات في منظوره المقترح إلى ما يلي :</a:t>
            </a:r>
            <a:br>
              <a:rPr lang="ar-MA" sz="2400" dirty="0"/>
            </a:br>
            <a:br>
              <a:rPr lang="ar-MA" sz="2400" dirty="0"/>
            </a:br>
            <a:br>
              <a:rPr lang="ar-MA" sz="2400" dirty="0"/>
            </a:br>
            <a:r>
              <a:rPr lang="ar-MA" sz="2400" b="1" dirty="0"/>
              <a:t>- ملكات أساسية في الحياة </a:t>
            </a:r>
            <a:br>
              <a:rPr lang="ar-MA" sz="2400" dirty="0"/>
            </a:br>
            <a:br>
              <a:rPr lang="ar-MA" sz="2400" dirty="0"/>
            </a:br>
            <a:r>
              <a:rPr lang="ar-MA" sz="2400" b="1" dirty="0"/>
              <a:t>- ملكات أكاديمية في التعليم </a:t>
            </a:r>
            <a:br>
              <a:rPr lang="ar-MA" sz="2400" dirty="0"/>
            </a:br>
            <a:br>
              <a:rPr lang="ar-MA" sz="2400" dirty="0"/>
            </a:br>
            <a:r>
              <a:rPr lang="ar-MA" sz="2400" b="1" dirty="0"/>
              <a:t>- ملكات مهنية في الصناعة</a:t>
            </a:r>
            <a:endParaRPr lang="fr-FR" sz="2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FF0000"/>
            </a:solidFill>
          </a:ln>
        </p:spPr>
        <p:txBody>
          <a:bodyPr>
            <a:normAutofit/>
          </a:bodyPr>
          <a:lstStyle/>
          <a:p>
            <a:r>
              <a:rPr lang="ar-MA" sz="2400" b="1" dirty="0"/>
              <a:t>ملكات أساسية في الحياة</a:t>
            </a:r>
            <a:endParaRPr lang="fr-FR" sz="2400" b="1" dirty="0"/>
          </a:p>
        </p:txBody>
      </p:sp>
      <p:cxnSp>
        <p:nvCxnSpPr>
          <p:cNvPr id="5" name="Connecteur droit 4"/>
          <p:cNvCxnSpPr/>
          <p:nvPr/>
        </p:nvCxnSpPr>
        <p:spPr>
          <a:xfrm>
            <a:off x="5786446" y="3429000"/>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rot="10800000">
            <a:off x="1214414" y="3429000"/>
            <a:ext cx="221457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5400000">
            <a:off x="750067" y="3893347"/>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rot="5400000">
            <a:off x="7358082" y="3857628"/>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rot="5400000">
            <a:off x="4214810" y="4000504"/>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ectangle à coins arrondis 13"/>
          <p:cNvSpPr/>
          <p:nvPr/>
        </p:nvSpPr>
        <p:spPr>
          <a:xfrm>
            <a:off x="6286512" y="4572008"/>
            <a:ext cx="2000264" cy="185738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اللغة والتواصل</a:t>
            </a:r>
          </a:p>
          <a:p>
            <a:pPr algn="ctr"/>
            <a:r>
              <a:rPr lang="ar-MA" b="1" dirty="0"/>
              <a:t>ملكات الحساب </a:t>
            </a:r>
            <a:endParaRPr lang="fr-FR" b="1" dirty="0"/>
          </a:p>
        </p:txBody>
      </p:sp>
      <p:sp>
        <p:nvSpPr>
          <p:cNvPr id="15" name="Rectangle à coins arrondis 14"/>
          <p:cNvSpPr/>
          <p:nvPr/>
        </p:nvSpPr>
        <p:spPr>
          <a:xfrm>
            <a:off x="3286116" y="4643446"/>
            <a:ext cx="2286016" cy="1714512"/>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الملكات المعرفية والمنطقية</a:t>
            </a:r>
            <a:endParaRPr lang="fr-FR" b="1" dirty="0"/>
          </a:p>
        </p:txBody>
      </p:sp>
      <p:sp>
        <p:nvSpPr>
          <p:cNvPr id="16" name="Rectangle à coins arrondis 15"/>
          <p:cNvSpPr/>
          <p:nvPr/>
        </p:nvSpPr>
        <p:spPr>
          <a:xfrm>
            <a:off x="571472" y="4857760"/>
            <a:ext cx="1857388" cy="150019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الملكات العملية - الاجتماعية</a:t>
            </a:r>
            <a:endParaRPr lang="fr-FR"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a:bodyPr>
          <a:lstStyle/>
          <a:p>
            <a:r>
              <a:rPr lang="ar-MA" sz="2400" b="1" dirty="0"/>
              <a:t> ملكات أكاديمية – نوعية في التعليم</a:t>
            </a:r>
            <a:endParaRPr lang="fr-FR" sz="2400" b="1" dirty="0"/>
          </a:p>
        </p:txBody>
      </p:sp>
      <p:cxnSp>
        <p:nvCxnSpPr>
          <p:cNvPr id="5" name="Connecteur droit 4"/>
          <p:cNvCxnSpPr/>
          <p:nvPr/>
        </p:nvCxnSpPr>
        <p:spPr>
          <a:xfrm>
            <a:off x="6215074" y="3429000"/>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rot="10800000">
            <a:off x="785786" y="3429000"/>
            <a:ext cx="207170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5400000">
            <a:off x="7715272" y="3929066"/>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rot="5400000">
            <a:off x="250001" y="3964785"/>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ctangle à coins arrondis 11"/>
          <p:cNvSpPr/>
          <p:nvPr/>
        </p:nvSpPr>
        <p:spPr>
          <a:xfrm>
            <a:off x="6929454" y="4572008"/>
            <a:ext cx="2000264" cy="200026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في علوم دنيوية </a:t>
            </a:r>
            <a:endParaRPr lang="fr-FR" b="1" dirty="0"/>
          </a:p>
        </p:txBody>
      </p:sp>
      <p:cxnSp>
        <p:nvCxnSpPr>
          <p:cNvPr id="14" name="Connecteur droit avec flèche 13"/>
          <p:cNvCxnSpPr/>
          <p:nvPr/>
        </p:nvCxnSpPr>
        <p:spPr>
          <a:xfrm rot="5400000">
            <a:off x="3857620" y="4143380"/>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à coins arrondis 14"/>
          <p:cNvSpPr/>
          <p:nvPr/>
        </p:nvSpPr>
        <p:spPr>
          <a:xfrm>
            <a:off x="3143240" y="4714884"/>
            <a:ext cx="2786082" cy="1857388"/>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في علوم شرعية</a:t>
            </a:r>
            <a:endParaRPr lang="fr-FR" b="1" dirty="0"/>
          </a:p>
        </p:txBody>
      </p:sp>
      <p:sp>
        <p:nvSpPr>
          <p:cNvPr id="16" name="Rectangle à coins arrondis 15"/>
          <p:cNvSpPr/>
          <p:nvPr/>
        </p:nvSpPr>
        <p:spPr>
          <a:xfrm>
            <a:off x="214282" y="4929198"/>
            <a:ext cx="1785950" cy="17859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لأجل علوم عملية - - ملكات تكنولوجية</a:t>
            </a:r>
            <a:endParaRPr lang="fr-FR"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2">
                <a:lumMod val="75000"/>
              </a:schemeClr>
            </a:solidFill>
          </a:ln>
        </p:spPr>
        <p:txBody>
          <a:bodyPr>
            <a:normAutofit/>
          </a:bodyPr>
          <a:lstStyle/>
          <a:p>
            <a:r>
              <a:rPr lang="ar-MA" sz="2400" b="1" dirty="0"/>
              <a:t>ملـــكات مهنية    </a:t>
            </a:r>
            <a:endParaRPr lang="fr-FR" sz="2400" b="1" dirty="0"/>
          </a:p>
        </p:txBody>
      </p:sp>
      <p:cxnSp>
        <p:nvCxnSpPr>
          <p:cNvPr id="13" name="Connecteur droit 12"/>
          <p:cNvCxnSpPr/>
          <p:nvPr/>
        </p:nvCxnSpPr>
        <p:spPr>
          <a:xfrm>
            <a:off x="5500694" y="3571876"/>
            <a:ext cx="235745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rot="10800000">
            <a:off x="1428728" y="3571876"/>
            <a:ext cx="228601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rot="5400000">
            <a:off x="7286644" y="4214818"/>
            <a:ext cx="114300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rot="5400000">
            <a:off x="785786" y="4286256"/>
            <a:ext cx="128588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rot="5400000">
            <a:off x="3964777" y="4250537"/>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à coins arrondis 23"/>
          <p:cNvSpPr/>
          <p:nvPr/>
        </p:nvSpPr>
        <p:spPr>
          <a:xfrm>
            <a:off x="6643702" y="5072074"/>
            <a:ext cx="1928826" cy="150019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في العمل والصنائع</a:t>
            </a:r>
            <a:endParaRPr lang="fr-FR" b="1" dirty="0"/>
          </a:p>
        </p:txBody>
      </p:sp>
      <p:sp>
        <p:nvSpPr>
          <p:cNvPr id="25" name="Rectangle à coins arrondis 24"/>
          <p:cNvSpPr/>
          <p:nvPr/>
        </p:nvSpPr>
        <p:spPr>
          <a:xfrm>
            <a:off x="3571868" y="5143512"/>
            <a:ext cx="2071702" cy="15001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الصناعة البسيطة وتكون في الضروريات</a:t>
            </a:r>
            <a:endParaRPr lang="fr-FR" b="1" dirty="0"/>
          </a:p>
        </p:txBody>
      </p:sp>
      <p:sp>
        <p:nvSpPr>
          <p:cNvPr id="26" name="Rectangle à coins arrondis 25"/>
          <p:cNvSpPr/>
          <p:nvPr/>
        </p:nvSpPr>
        <p:spPr>
          <a:xfrm>
            <a:off x="500034" y="5214950"/>
            <a:ext cx="2071702" cy="142876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ملكات الصناعة المركبة</a:t>
            </a:r>
            <a:endParaRPr lang="fr-FR"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50"/>
            </a:solidFill>
          </a:ln>
        </p:spPr>
        <p:txBody>
          <a:bodyPr>
            <a:normAutofit/>
          </a:bodyPr>
          <a:lstStyle/>
          <a:p>
            <a:r>
              <a:rPr lang="ar-MA" sz="2400" b="1" u="sng" dirty="0"/>
              <a:t>التوجهات التربوية للنموذج : </a:t>
            </a:r>
            <a:br>
              <a:rPr lang="ar-MA" sz="2400" b="1" dirty="0"/>
            </a:br>
            <a:br>
              <a:rPr lang="ar-MA" sz="2400" dirty="0"/>
            </a:br>
            <a:endParaRPr lang="fr-FR" sz="2400" dirty="0"/>
          </a:p>
        </p:txBody>
      </p:sp>
      <p:cxnSp>
        <p:nvCxnSpPr>
          <p:cNvPr id="7" name="Connecteur droit 6"/>
          <p:cNvCxnSpPr/>
          <p:nvPr/>
        </p:nvCxnSpPr>
        <p:spPr>
          <a:xfrm>
            <a:off x="6072198" y="3071810"/>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rot="10800000">
            <a:off x="714348" y="3143248"/>
            <a:ext cx="250033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rot="5400000">
            <a:off x="7536677" y="3607595"/>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rot="5400000">
            <a:off x="107125" y="3821909"/>
            <a:ext cx="121444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rot="5400000">
            <a:off x="5572132" y="3643314"/>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rot="5400000">
            <a:off x="3571868" y="3714752"/>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rot="5400000">
            <a:off x="1464447" y="3750471"/>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215206" y="4357694"/>
            <a:ext cx="1500198" cy="142876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توجهات على مستوى الأهداف</a:t>
            </a:r>
            <a:endParaRPr lang="fr-FR" b="1" dirty="0"/>
          </a:p>
        </p:txBody>
      </p:sp>
      <p:sp>
        <p:nvSpPr>
          <p:cNvPr id="21" name="Rectangle 20"/>
          <p:cNvSpPr/>
          <p:nvPr/>
        </p:nvSpPr>
        <p:spPr>
          <a:xfrm>
            <a:off x="5429256" y="4357694"/>
            <a:ext cx="1357322" cy="1500198"/>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توجهات في المضامين المعرفية</a:t>
            </a:r>
            <a:endParaRPr lang="fr-FR" b="1" dirty="0"/>
          </a:p>
        </p:txBody>
      </p:sp>
      <p:sp>
        <p:nvSpPr>
          <p:cNvPr id="22" name="Rectangle 21"/>
          <p:cNvSpPr/>
          <p:nvPr/>
        </p:nvSpPr>
        <p:spPr>
          <a:xfrm>
            <a:off x="3571868" y="4429132"/>
            <a:ext cx="1357322" cy="150019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توجهات في مجال التربية على القيم</a:t>
            </a:r>
            <a:endParaRPr lang="fr-FR" b="1" dirty="0"/>
          </a:p>
        </p:txBody>
      </p:sp>
      <p:sp>
        <p:nvSpPr>
          <p:cNvPr id="23" name="Rectangle 22"/>
          <p:cNvSpPr/>
          <p:nvPr/>
        </p:nvSpPr>
        <p:spPr>
          <a:xfrm>
            <a:off x="1714480" y="4429132"/>
            <a:ext cx="1428760" cy="164307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توجهات في مجال الطرق والوسائل          ( لتحصيل وتنمية الملكات)</a:t>
            </a:r>
            <a:endParaRPr lang="fr-FR" b="1" dirty="0"/>
          </a:p>
        </p:txBody>
      </p:sp>
      <p:sp>
        <p:nvSpPr>
          <p:cNvPr id="24" name="Rectangle 23"/>
          <p:cNvSpPr/>
          <p:nvPr/>
        </p:nvSpPr>
        <p:spPr>
          <a:xfrm>
            <a:off x="214282" y="4643446"/>
            <a:ext cx="1214446" cy="150019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توجهات في مجال تنظيم الحياة المدرسية</a:t>
            </a:r>
            <a:endParaRPr lang="fr-FR"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bg2">
                <a:lumMod val="50000"/>
              </a:schemeClr>
            </a:solidFill>
          </a:ln>
        </p:spPr>
        <p:txBody>
          <a:bodyPr>
            <a:normAutofit/>
          </a:bodyPr>
          <a:lstStyle/>
          <a:p>
            <a:r>
              <a:rPr lang="ar-MA" sz="2400" b="1" u="sng" dirty="0">
                <a:latin typeface="Arial Unicode MS" pitchFamily="34" charset="-128"/>
                <a:ea typeface="Arial Unicode MS" pitchFamily="34" charset="-128"/>
                <a:cs typeface="Arial Unicode MS" pitchFamily="34" charset="-128"/>
              </a:rPr>
              <a:t>خلاصة وتركيب :</a:t>
            </a:r>
            <a:br>
              <a:rPr lang="ar-MA" sz="2400" dirty="0">
                <a:latin typeface="Arial Unicode MS" pitchFamily="34" charset="-128"/>
                <a:ea typeface="Arial Unicode MS" pitchFamily="34" charset="-128"/>
                <a:cs typeface="Arial Unicode MS" pitchFamily="34" charset="-128"/>
              </a:rPr>
            </a:br>
            <a:br>
              <a:rPr lang="ar-MA" sz="2400" dirty="0">
                <a:latin typeface="Arial Unicode MS" pitchFamily="34" charset="-128"/>
                <a:ea typeface="Arial Unicode MS" pitchFamily="34" charset="-128"/>
                <a:cs typeface="Arial Unicode MS" pitchFamily="34" charset="-128"/>
              </a:rPr>
            </a:br>
            <a:r>
              <a:rPr lang="ar-MA" sz="2400" b="1" dirty="0">
                <a:latin typeface="Arial Unicode MS" pitchFamily="34" charset="-128"/>
                <a:ea typeface="Arial Unicode MS" pitchFamily="34" charset="-128"/>
                <a:cs typeface="+mn-cs"/>
              </a:rPr>
              <a:t>يقوم مدخل التدريس بالملكات المقترح من طرف الدكتور محمد الدريج على ثلاثة عناصر قــــاعديـــة :</a:t>
            </a:r>
            <a:endParaRPr lang="fr-FR" sz="2400" b="1" dirty="0">
              <a:latin typeface="Arial Unicode MS" pitchFamily="34" charset="-128"/>
              <a:ea typeface="Arial Unicode MS" pitchFamily="34" charset="-128"/>
              <a:cs typeface="Arial Unicode MS" pitchFamily="34" charset="-128"/>
            </a:endParaRPr>
          </a:p>
        </p:txBody>
      </p:sp>
      <p:cxnSp>
        <p:nvCxnSpPr>
          <p:cNvPr id="5" name="Connecteur droit avec flèche 4"/>
          <p:cNvCxnSpPr/>
          <p:nvPr/>
        </p:nvCxnSpPr>
        <p:spPr>
          <a:xfrm rot="10800000" flipV="1">
            <a:off x="1785918" y="4214818"/>
            <a:ext cx="1571636"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5715008" y="4143380"/>
            <a:ext cx="1643074"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5400000">
            <a:off x="3893339" y="4822041"/>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à coins arrondis 9"/>
          <p:cNvSpPr/>
          <p:nvPr/>
        </p:nvSpPr>
        <p:spPr>
          <a:xfrm>
            <a:off x="6357950" y="5000636"/>
            <a:ext cx="1857388" cy="1643074"/>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800" b="1" dirty="0"/>
              <a:t>مبدأ الأصالة</a:t>
            </a:r>
            <a:endParaRPr lang="fr-FR" sz="2800" b="1" dirty="0"/>
          </a:p>
        </p:txBody>
      </p:sp>
      <p:sp>
        <p:nvSpPr>
          <p:cNvPr id="11" name="Rectangle à coins arrondis 10"/>
          <p:cNvSpPr/>
          <p:nvPr/>
        </p:nvSpPr>
        <p:spPr>
          <a:xfrm>
            <a:off x="3143240" y="5286388"/>
            <a:ext cx="2571768" cy="1357322"/>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t>مبدأ الانفتاح </a:t>
            </a:r>
            <a:endParaRPr lang="fr-FR" sz="3600" b="1" dirty="0"/>
          </a:p>
        </p:txBody>
      </p:sp>
      <p:sp>
        <p:nvSpPr>
          <p:cNvPr id="12" name="Rectangle à coins arrondis 11"/>
          <p:cNvSpPr/>
          <p:nvPr/>
        </p:nvSpPr>
        <p:spPr>
          <a:xfrm>
            <a:off x="500034" y="5143512"/>
            <a:ext cx="2000264" cy="1714488"/>
          </a:xfrm>
          <a:prstGeom prst="roundRect">
            <a:avLst/>
          </a:prstGeom>
          <a:solidFill>
            <a:schemeClr val="accent6">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مبدأ الاندمــــاج</a:t>
            </a:r>
            <a:r>
              <a:rPr lang="ar-MA" b="1" dirty="0"/>
              <a:t> </a:t>
            </a:r>
            <a:endParaRPr lang="fr-FR"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B0F0"/>
            </a:solidFill>
          </a:ln>
        </p:spPr>
        <p:txBody>
          <a:bodyPr>
            <a:normAutofit/>
          </a:bodyPr>
          <a:lstStyle/>
          <a:p>
            <a:endParaRPr lang="fr-FR" sz="2400" dirty="0"/>
          </a:p>
        </p:txBody>
      </p:sp>
      <p:sp>
        <p:nvSpPr>
          <p:cNvPr id="4" name="Rectangle à coins arrondis 3"/>
          <p:cNvSpPr/>
          <p:nvPr/>
        </p:nvSpPr>
        <p:spPr>
          <a:xfrm>
            <a:off x="2357422" y="357166"/>
            <a:ext cx="4143404" cy="2000264"/>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التأصيل في الميدان التربوي رهان مشروط بتحقيق ما يلي :</a:t>
            </a:r>
            <a:endParaRPr lang="fr-FR" b="1" dirty="0"/>
          </a:p>
        </p:txBody>
      </p:sp>
      <p:cxnSp>
        <p:nvCxnSpPr>
          <p:cNvPr id="8" name="Connecteur droit avec flèche 7"/>
          <p:cNvCxnSpPr>
            <a:stCxn id="4" idx="2"/>
          </p:cNvCxnSpPr>
          <p:nvPr/>
        </p:nvCxnSpPr>
        <p:spPr>
          <a:xfrm rot="16200000" flipH="1">
            <a:off x="5429256" y="1357298"/>
            <a:ext cx="928694" cy="29289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a:stCxn id="4" idx="2"/>
          </p:cNvCxnSpPr>
          <p:nvPr/>
        </p:nvCxnSpPr>
        <p:spPr>
          <a:xfrm rot="5400000">
            <a:off x="2607455" y="1464455"/>
            <a:ext cx="928694" cy="2714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rot="5400000">
            <a:off x="3858414" y="2928140"/>
            <a:ext cx="114300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à coins arrondis 12"/>
          <p:cNvSpPr/>
          <p:nvPr/>
        </p:nvSpPr>
        <p:spPr>
          <a:xfrm>
            <a:off x="6715140" y="3357562"/>
            <a:ext cx="1285884" cy="128588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توظيف مفهوم الملكة</a:t>
            </a:r>
            <a:endParaRPr lang="fr-FR" b="1" dirty="0"/>
          </a:p>
        </p:txBody>
      </p:sp>
      <p:cxnSp>
        <p:nvCxnSpPr>
          <p:cNvPr id="15" name="Connecteur droit 14"/>
          <p:cNvCxnSpPr>
            <a:stCxn id="13" idx="2"/>
          </p:cNvCxnSpPr>
          <p:nvPr/>
        </p:nvCxnSpPr>
        <p:spPr>
          <a:xfrm rot="5400000">
            <a:off x="7215206" y="4786322"/>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à coins arrondis 15"/>
          <p:cNvSpPr/>
          <p:nvPr/>
        </p:nvSpPr>
        <p:spPr>
          <a:xfrm>
            <a:off x="6715140" y="4929198"/>
            <a:ext cx="1357322" cy="121444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ومفاهيم وأساليب تراثية</a:t>
            </a:r>
            <a:endParaRPr lang="fr-FR" b="1" dirty="0"/>
          </a:p>
        </p:txBody>
      </p:sp>
      <p:sp>
        <p:nvSpPr>
          <p:cNvPr id="17" name="Rectangle à coins arrondis 16"/>
          <p:cNvSpPr/>
          <p:nvPr/>
        </p:nvSpPr>
        <p:spPr>
          <a:xfrm>
            <a:off x="3500430" y="3286124"/>
            <a:ext cx="1928826" cy="135732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تجديد التراث </a:t>
            </a:r>
            <a:endParaRPr lang="fr-FR" b="1" dirty="0"/>
          </a:p>
        </p:txBody>
      </p:sp>
      <p:sp>
        <p:nvSpPr>
          <p:cNvPr id="18" name="Rectangle à coins arrondis 17"/>
          <p:cNvSpPr/>
          <p:nvPr/>
        </p:nvSpPr>
        <p:spPr>
          <a:xfrm>
            <a:off x="857224" y="3357562"/>
            <a:ext cx="1571636" cy="1357322"/>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تأصيل العمل التربوي وذلك من خلال :</a:t>
            </a:r>
            <a:endParaRPr lang="fr-FR" b="1" dirty="0"/>
          </a:p>
        </p:txBody>
      </p:sp>
      <p:cxnSp>
        <p:nvCxnSpPr>
          <p:cNvPr id="20" name="Connecteur droit avec flèche 19"/>
          <p:cNvCxnSpPr>
            <a:stCxn id="18" idx="2"/>
          </p:cNvCxnSpPr>
          <p:nvPr/>
        </p:nvCxnSpPr>
        <p:spPr>
          <a:xfrm rot="16200000" flipH="1">
            <a:off x="2214546" y="4143380"/>
            <a:ext cx="428628"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18" idx="2"/>
          </p:cNvCxnSpPr>
          <p:nvPr/>
        </p:nvCxnSpPr>
        <p:spPr>
          <a:xfrm rot="5400000">
            <a:off x="785786" y="4357694"/>
            <a:ext cx="500066" cy="1214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rot="5400000">
            <a:off x="1285852" y="514351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Rectangle à coins arrondis 24"/>
          <p:cNvSpPr/>
          <p:nvPr/>
        </p:nvSpPr>
        <p:spPr>
          <a:xfrm>
            <a:off x="2714612" y="5214950"/>
            <a:ext cx="1428760" cy="142876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التربية على القيم</a:t>
            </a:r>
            <a:endParaRPr lang="fr-FR" b="1" dirty="0"/>
          </a:p>
        </p:txBody>
      </p:sp>
      <p:sp>
        <p:nvSpPr>
          <p:cNvPr id="26" name="Rectangle à coins arrondis 25"/>
          <p:cNvSpPr/>
          <p:nvPr/>
        </p:nvSpPr>
        <p:spPr>
          <a:xfrm>
            <a:off x="1142976" y="5500702"/>
            <a:ext cx="1143008" cy="114300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الاستجابة للحاجيات والأولويات</a:t>
            </a:r>
            <a:endParaRPr lang="fr-FR" b="1" dirty="0"/>
          </a:p>
        </p:txBody>
      </p:sp>
      <p:sp>
        <p:nvSpPr>
          <p:cNvPr id="27" name="Rectangle à coins arrondis 26"/>
          <p:cNvSpPr/>
          <p:nvPr/>
        </p:nvSpPr>
        <p:spPr>
          <a:xfrm>
            <a:off x="0" y="5286388"/>
            <a:ext cx="928662" cy="157161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ترسيخ الهوية الأصيلة المبدعة</a:t>
            </a:r>
            <a:endParaRPr lang="fr-FR"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92D050"/>
            </a:solidFill>
          </a:ln>
        </p:spPr>
        <p:txBody>
          <a:bodyPr/>
          <a:lstStyle/>
          <a:p>
            <a:endParaRPr lang="fr-FR" dirty="0"/>
          </a:p>
        </p:txBody>
      </p:sp>
      <p:sp>
        <p:nvSpPr>
          <p:cNvPr id="4" name="Rectangle à coins arrondis 3"/>
          <p:cNvSpPr/>
          <p:nvPr/>
        </p:nvSpPr>
        <p:spPr>
          <a:xfrm>
            <a:off x="2571736" y="428604"/>
            <a:ext cx="3857652" cy="1643074"/>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مدخل التدريس بالملكات يراهن على مشروع الانفتاح من خلال :</a:t>
            </a:r>
            <a:endParaRPr lang="fr-FR" b="1" dirty="0"/>
          </a:p>
        </p:txBody>
      </p:sp>
      <p:cxnSp>
        <p:nvCxnSpPr>
          <p:cNvPr id="6" name="Connecteur droit 5"/>
          <p:cNvCxnSpPr>
            <a:stCxn id="4" idx="2"/>
          </p:cNvCxnSpPr>
          <p:nvPr/>
        </p:nvCxnSpPr>
        <p:spPr>
          <a:xfrm rot="5400000">
            <a:off x="4214810" y="2357430"/>
            <a:ext cx="571504"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à coins arrondis 6"/>
          <p:cNvSpPr/>
          <p:nvPr/>
        </p:nvSpPr>
        <p:spPr>
          <a:xfrm>
            <a:off x="3500430" y="2643182"/>
            <a:ext cx="2071702" cy="1143008"/>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تــــرسيخ الهوية المنفتحة</a:t>
            </a:r>
            <a:endParaRPr lang="fr-FR" b="1" dirty="0"/>
          </a:p>
        </p:txBody>
      </p:sp>
      <p:cxnSp>
        <p:nvCxnSpPr>
          <p:cNvPr id="19" name="Connecteur droit avec flèche 18"/>
          <p:cNvCxnSpPr/>
          <p:nvPr/>
        </p:nvCxnSpPr>
        <p:spPr>
          <a:xfrm rot="5400000">
            <a:off x="4179091" y="4179099"/>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Rectangle à coins arrondis 19"/>
          <p:cNvSpPr/>
          <p:nvPr/>
        </p:nvSpPr>
        <p:spPr>
          <a:xfrm>
            <a:off x="3571868" y="4500570"/>
            <a:ext cx="1785950" cy="1000132"/>
          </a:xfrm>
          <a:prstGeom prst="roundRect">
            <a:avLst/>
          </a:prstGeom>
          <a:solidFill>
            <a:schemeClr val="accent3">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توظيف </a:t>
            </a:r>
            <a:r>
              <a:rPr lang="ar-MA" b="1" dirty="0" err="1"/>
              <a:t>الكشوفات</a:t>
            </a:r>
            <a:r>
              <a:rPr lang="ar-MA" b="1" dirty="0"/>
              <a:t> ونتائج البحوث</a:t>
            </a:r>
            <a:endParaRPr lang="fr-FR" b="1" dirty="0"/>
          </a:p>
        </p:txBody>
      </p:sp>
      <p:cxnSp>
        <p:nvCxnSpPr>
          <p:cNvPr id="22" name="Connecteur droit 21"/>
          <p:cNvCxnSpPr/>
          <p:nvPr/>
        </p:nvCxnSpPr>
        <p:spPr>
          <a:xfrm rot="5400000">
            <a:off x="4321967" y="5750735"/>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à coins arrondis 22"/>
          <p:cNvSpPr/>
          <p:nvPr/>
        </p:nvSpPr>
        <p:spPr>
          <a:xfrm>
            <a:off x="3214678" y="6000768"/>
            <a:ext cx="2714644" cy="857232"/>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t>ا</a:t>
            </a:r>
            <a:r>
              <a:rPr lang="ar-MA" b="1" dirty="0"/>
              <a:t>ستشراف المستقبل</a:t>
            </a:r>
            <a:endParaRPr lang="fr-FR" b="1" dirty="0"/>
          </a:p>
        </p:txBody>
      </p:sp>
      <p:sp>
        <p:nvSpPr>
          <p:cNvPr id="24" name="Double flèche horizontale 23"/>
          <p:cNvSpPr/>
          <p:nvPr/>
        </p:nvSpPr>
        <p:spPr>
          <a:xfrm>
            <a:off x="4857752" y="5786454"/>
            <a:ext cx="2000264"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à coins arrondis 24"/>
          <p:cNvSpPr/>
          <p:nvPr/>
        </p:nvSpPr>
        <p:spPr>
          <a:xfrm>
            <a:off x="6858016" y="5500702"/>
            <a:ext cx="1857388"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تخطيط مسبق يهدف إلى :</a:t>
            </a:r>
            <a:endParaRPr lang="fr-FR" b="1" dirty="0"/>
          </a:p>
        </p:txBody>
      </p:sp>
      <p:cxnSp>
        <p:nvCxnSpPr>
          <p:cNvPr id="27" name="Connecteur droit 26"/>
          <p:cNvCxnSpPr/>
          <p:nvPr/>
        </p:nvCxnSpPr>
        <p:spPr>
          <a:xfrm rot="5400000" flipH="1" flipV="1">
            <a:off x="7608909" y="5321313"/>
            <a:ext cx="50006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à coins arrondis 27"/>
          <p:cNvSpPr/>
          <p:nvPr/>
        </p:nvSpPr>
        <p:spPr>
          <a:xfrm>
            <a:off x="7143768" y="4143380"/>
            <a:ext cx="1500198"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الاستجابة للحاجيات والأولويات</a:t>
            </a:r>
            <a:endParaRPr lang="fr-FR" b="1" dirty="0"/>
          </a:p>
        </p:txBody>
      </p:sp>
      <p:sp>
        <p:nvSpPr>
          <p:cNvPr id="31" name="Double flèche horizontale 30"/>
          <p:cNvSpPr/>
          <p:nvPr/>
        </p:nvSpPr>
        <p:spPr>
          <a:xfrm>
            <a:off x="1571604" y="3214686"/>
            <a:ext cx="1928826" cy="2857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vers le bas 32"/>
          <p:cNvSpPr/>
          <p:nvPr/>
        </p:nvSpPr>
        <p:spPr>
          <a:xfrm>
            <a:off x="2143108" y="3429000"/>
            <a:ext cx="28575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à coins arrondis 33"/>
          <p:cNvSpPr/>
          <p:nvPr/>
        </p:nvSpPr>
        <p:spPr>
          <a:xfrm>
            <a:off x="0" y="2643182"/>
            <a:ext cx="1571604" cy="1500198"/>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دون تأثير على قاعدة مشروع التأصيل التربوي الذي لأجله طرح النموذج</a:t>
            </a:r>
            <a:endParaRPr lang="fr-FR" b="1" dirty="0"/>
          </a:p>
        </p:txBody>
      </p:sp>
      <p:sp>
        <p:nvSpPr>
          <p:cNvPr id="35" name="Rectangle à coins arrondis 34"/>
          <p:cNvSpPr/>
          <p:nvPr/>
        </p:nvSpPr>
        <p:spPr>
          <a:xfrm>
            <a:off x="1428728" y="4572008"/>
            <a:ext cx="1500198" cy="142876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ليس على حساب ترسيخ الهوية الأصيلة المبدعة</a:t>
            </a:r>
            <a:endParaRPr lang="fr-FR"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chemeClr val="accent2">
                <a:lumMod val="75000"/>
              </a:schemeClr>
            </a:solidFill>
          </a:ln>
        </p:spPr>
        <p:txBody>
          <a:bodyPr/>
          <a:lstStyle/>
          <a:p>
            <a:endParaRPr lang="fr-FR" dirty="0"/>
          </a:p>
        </p:txBody>
      </p:sp>
      <p:sp>
        <p:nvSpPr>
          <p:cNvPr id="4" name="Rectangle à coins arrondis 3"/>
          <p:cNvSpPr/>
          <p:nvPr/>
        </p:nvSpPr>
        <p:spPr>
          <a:xfrm>
            <a:off x="2571736" y="285728"/>
            <a:ext cx="4000528" cy="114300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نموذج التدريس بالملكات غايته تحقيق الاندماج  انطلاقا من :</a:t>
            </a:r>
            <a:endParaRPr lang="fr-FR" b="1" dirty="0"/>
          </a:p>
        </p:txBody>
      </p:sp>
      <p:cxnSp>
        <p:nvCxnSpPr>
          <p:cNvPr id="6" name="Connecteur droit avec flèche 5"/>
          <p:cNvCxnSpPr/>
          <p:nvPr/>
        </p:nvCxnSpPr>
        <p:spPr>
          <a:xfrm rot="5400000">
            <a:off x="4179885" y="1820851"/>
            <a:ext cx="7858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à coins arrondis 6"/>
          <p:cNvSpPr/>
          <p:nvPr/>
        </p:nvSpPr>
        <p:spPr>
          <a:xfrm>
            <a:off x="3643306" y="2214554"/>
            <a:ext cx="1857388" cy="1071570"/>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اعتماد مفهوم شمولي للمنهاج</a:t>
            </a:r>
            <a:endParaRPr lang="fr-FR" b="1" dirty="0"/>
          </a:p>
        </p:txBody>
      </p:sp>
      <p:cxnSp>
        <p:nvCxnSpPr>
          <p:cNvPr id="9" name="Connecteur droit avec flèche 8"/>
          <p:cNvCxnSpPr/>
          <p:nvPr/>
        </p:nvCxnSpPr>
        <p:spPr>
          <a:xfrm rot="5400000">
            <a:off x="4215604" y="3642520"/>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à coins arrondis 9"/>
          <p:cNvSpPr/>
          <p:nvPr/>
        </p:nvSpPr>
        <p:spPr>
          <a:xfrm>
            <a:off x="3786182" y="4000504"/>
            <a:ext cx="1571636" cy="1214446"/>
          </a:xfrm>
          <a:prstGeom prst="round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تكامل الأهداف والمضامين</a:t>
            </a:r>
            <a:endParaRPr lang="fr-FR" b="1" dirty="0"/>
          </a:p>
        </p:txBody>
      </p:sp>
      <p:sp>
        <p:nvSpPr>
          <p:cNvPr id="19" name="Rectangle à coins arrondis 18"/>
          <p:cNvSpPr/>
          <p:nvPr/>
        </p:nvSpPr>
        <p:spPr>
          <a:xfrm>
            <a:off x="2000232" y="5072074"/>
            <a:ext cx="1928826" cy="1500198"/>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اندمـــاج  المراحل والشعب</a:t>
            </a:r>
            <a:endParaRPr lang="fr-FR" b="1" dirty="0"/>
          </a:p>
        </p:txBody>
      </p:sp>
      <p:sp>
        <p:nvSpPr>
          <p:cNvPr id="20" name="Rectangle à coins arrondis 19"/>
          <p:cNvSpPr/>
          <p:nvPr/>
        </p:nvSpPr>
        <p:spPr>
          <a:xfrm>
            <a:off x="5214942" y="5072074"/>
            <a:ext cx="1928826" cy="142876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a:t>اندماج المنهاج مع خصوصية الجهات  </a:t>
            </a:r>
          </a:p>
          <a:p>
            <a:pPr algn="ctr"/>
            <a:r>
              <a:rPr lang="ar-MA" b="1" dirty="0"/>
              <a:t>  (إضافة نوعية) لأول مرة تطرح في الشأن التربوي </a:t>
            </a:r>
            <a:endParaRPr lang="fr-FR"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858000"/>
          </a:xfrm>
          <a:blipFill>
            <a:blip r:embed="rId2"/>
            <a:tile tx="0" ty="0" sx="100000" sy="100000" flip="none" algn="tl"/>
          </a:blipFill>
          <a:ln>
            <a:solidFill>
              <a:srgbClr val="0070C0"/>
            </a:solidFill>
          </a:ln>
        </p:spPr>
        <p:txBody>
          <a:bodyPr>
            <a:normAutofit/>
          </a:bodyPr>
          <a:lstStyle/>
          <a:p>
            <a:r>
              <a:rPr lang="ar-MA" sz="2800" b="1" dirty="0">
                <a:latin typeface="Estrangelo Edessa" pitchFamily="66"/>
                <a:cs typeface="Estrangelo Edessa" pitchFamily="66"/>
              </a:rPr>
              <a:t> خـــاتمة :                                    </a:t>
            </a:r>
            <a:br>
              <a:rPr lang="ar-MA" sz="2800" b="1" dirty="0">
                <a:latin typeface="Estrangelo Edessa" pitchFamily="66"/>
                <a:cs typeface="Estrangelo Edessa" pitchFamily="66"/>
              </a:rPr>
            </a:br>
            <a:r>
              <a:rPr lang="ar-MA" sz="2800" b="1" dirty="0">
                <a:latin typeface="Estrangelo Edessa" pitchFamily="66"/>
                <a:cs typeface="Estrangelo Edessa" pitchFamily="66"/>
              </a:rPr>
              <a:t>                                   </a:t>
            </a:r>
            <a:br>
              <a:rPr lang="ar-MA" sz="2800" b="1" dirty="0">
                <a:latin typeface="Estrangelo Edessa" pitchFamily="66"/>
                <a:cs typeface="Estrangelo Edessa" pitchFamily="66"/>
              </a:rPr>
            </a:br>
            <a:r>
              <a:rPr lang="ar-MA" sz="2400" b="1" dirty="0">
                <a:latin typeface="Estrangelo Edessa" pitchFamily="66"/>
                <a:cs typeface="Estrangelo Edessa" pitchFamily="66"/>
              </a:rPr>
              <a:t>يبقى نموذج الدكتور محمد الدريج إلى حدود الساعة نموذجا نظريا ، قد يتأتى له    الارتقاء إلى مستوى الأجرأة والتطبيق، وما أبان عنه هذا النموذج حقيقة هو كفاءة علمية وتراكمات قرائية لما بلوره العديد من المفكرين في ميادين فكرية فلسفية وحقول معرفية أخرى ، هبت رياحها في الشأن التربوي أخيرا ، غير أن مشاريع    التخطيط للإنزال ومحاولات تطبيقية في الميدان تستهدف جهدا كبيرا. والواضح فيما أثاره الدكتور محمد الدريج ، هو ورود معادلة شاقة تفرض على الشأن التربوي بالمغرب أن يكون هو ذاته دون أن يقطع صلته بالآخر.(الأصالة والانفتاح )         </a:t>
            </a:r>
            <a:br>
              <a:rPr lang="ar-MA" sz="2400" b="1" dirty="0">
                <a:latin typeface="Estrangelo Edessa" pitchFamily="66"/>
                <a:cs typeface="Estrangelo Edessa" pitchFamily="66"/>
              </a:rPr>
            </a:br>
            <a:r>
              <a:rPr lang="ar-MA" sz="2400" b="1" dirty="0">
                <a:latin typeface="Estrangelo Edessa" pitchFamily="66"/>
                <a:cs typeface="Estrangelo Edessa" pitchFamily="66"/>
              </a:rPr>
              <a:t>صفوة القول ، فالقاعدة ” في مدخل التدريس بالملكات ” قاعدة متينة لا تتعلق باستبدال مفاهيم بأخرى ، إنما بحفر عميق ينبش في خبايا صعوبة نقل الهم الذي حمله المفكرون في ميادين شتى إلى قطاع التعليم.</a:t>
            </a:r>
            <a:br>
              <a:rPr lang="ar-MA" sz="2400" b="1" dirty="0">
                <a:latin typeface="Estrangelo Edessa" pitchFamily="66"/>
                <a:cs typeface="Estrangelo Edessa" pitchFamily="66"/>
              </a:rPr>
            </a:br>
            <a:r>
              <a:rPr lang="ar-MA" sz="2400" b="1" dirty="0">
                <a:latin typeface="Estrangelo Edessa" pitchFamily="66"/>
                <a:cs typeface="Estrangelo Edessa" pitchFamily="66"/>
              </a:rPr>
              <a:t>والدليل على ذلك وجود إضافات نوعية فيما قدمه الدكتور أبرزها ما يلي :</a:t>
            </a:r>
            <a:br>
              <a:rPr lang="ar-MA" sz="2400" b="1" dirty="0">
                <a:latin typeface="Estrangelo Edessa" pitchFamily="66"/>
                <a:cs typeface="Estrangelo Edessa" pitchFamily="66"/>
              </a:rPr>
            </a:br>
            <a:r>
              <a:rPr lang="ar-MA" sz="2400" b="1" dirty="0">
                <a:latin typeface="Estrangelo Edessa" pitchFamily="66"/>
                <a:cs typeface="Estrangelo Edessa" pitchFamily="66"/>
              </a:rPr>
              <a:t>   - إندماج المنهاج مع خصوصية الجهات                                  </a:t>
            </a:r>
            <a:br>
              <a:rPr lang="ar-MA" sz="2400" b="1" dirty="0">
                <a:latin typeface="Estrangelo Edessa" pitchFamily="66"/>
                <a:cs typeface="Estrangelo Edessa" pitchFamily="66"/>
              </a:rPr>
            </a:br>
            <a:r>
              <a:rPr lang="ar-MA" sz="2400" b="1" dirty="0">
                <a:latin typeface="Estrangelo Edessa" pitchFamily="66"/>
                <a:cs typeface="Estrangelo Edessa" pitchFamily="66"/>
              </a:rPr>
              <a:t>- القراءة الحداثية للتراث في الشأن التربوي                       </a:t>
            </a:r>
            <a:endParaRPr lang="fr-FR" sz="2400" b="1" dirty="0">
              <a:cs typeface="Estrangelo Edessa" pitchFamily="66"/>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1763</Words>
  <Application>Microsoft Office PowerPoint</Application>
  <PresentationFormat>Affichage à l'écran (4:3)</PresentationFormat>
  <Paragraphs>81</Paragraphs>
  <Slides>34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34</vt:i4>
      </vt:variant>
    </vt:vector>
  </HeadingPairs>
  <TitlesOfParts>
    <vt:vector size="43" baseType="lpstr">
      <vt:lpstr>Andalus</vt:lpstr>
      <vt:lpstr>Arial</vt:lpstr>
      <vt:lpstr>Arial Unicode MS</vt:lpstr>
      <vt:lpstr>Calibri</vt:lpstr>
      <vt:lpstr>Estrangelo Edessa</vt:lpstr>
      <vt:lpstr>Microsoft Sans Serif</vt:lpstr>
      <vt:lpstr>Segoe UI</vt:lpstr>
      <vt:lpstr>Times New Roman</vt:lpstr>
      <vt:lpstr>Thème Office</vt:lpstr>
      <vt:lpstr>                        التدريس بالملكات ، نحو تأسيس نموذجي تربوي أصيل في التعليم               قراءة في مشروع ، د : محمد الدريج                               ذ - محمد ايت احمد      </vt:lpstr>
      <vt:lpstr>                                         عرض في موضوع :           التدريس بالملكات ، نحو تأسيس نموذج تربوي أصيل في التعليم                              قراءة في مشروع ، د : محمد الدريج محاور العرض : - مـــدخل  - مفهوم الملكات لغة واصطلاحا - مفهوم الملكات في التراث العربي القديم - سياق بروز نظرية الملكات  - أهداف النموذج - الخلفية النظرية للنموذج - مكونات النموذج وخصائصه - تصنيف الملكات في النموذج - التوجهات التربوية في النموذج - خلاصة وتركيب - خــاتمة</vt:lpstr>
      <vt:lpstr>   مدخل :                                                                                                     مبدئيا تجدر الإشارة إلى أن موضوع العرض ، موضوع متداول في الآونة الأخيرة ، ولا تعود جذوره إلى فترة زمنية معينة ، فأول ما نشر في الموقع الالكتروني ” الجامعة الحرة للتعليم ” ، بعده في الموقع الالكتروني ” صحيفة الأستاذ ” ، بعد ذلك في مواقع إلكترونية متعددة ، هذا فضلا عن مناقشته  في عدد هام من اللقاءات التربوية ، أبرزها اللقاء التربوي   الذي نظمه المركز الجهوي لمهن التربية والتكوين بآسفي ، يوم السبت الخامس من يناير   2013 سنة :      نكاد لا نعثر عن دراسات تفصيلية وتحليلية لمقترح الدكتور محمد الدريج باستثناء ما قدمه الأستاذ جميل حمداوي ، والنتائج التي أسفرت عنها المناقشات في اللقاءات التربوية والتي لم تنشر بعد. ما يعني ، صعوبة إيجاد مراجع تتغيا تبسيط مقترح الدكتور محمد الدريج  وتقريبه إلى الفئات المهتمة بالشأن التربوي.  وفيما يلي محاولة لتقريب أبرز العناصر التي ساهمت في طرح هذا المقترح ، ولمحة شاملة عن خطاطة المحتويات التي جاء بها :   </vt:lpstr>
      <vt:lpstr>مفهــوم الملكــات لغة واصطلاحا:                                                                         لغة :  يعرف ابن منظور الملكة في معجمه (لسان العرب) قائلا:" طال ملكه وملكه وملكه وملكته أي: رقه. ويقال: إنه حسن الملكة والملك. وأقر بالملكة والملوكة. وفي الحديث: "لايدخل الجنة سيء الملكة"، أي: الذي يسيء صحبة المماليك. ويقال: فلان حسن الملكة إذا كان حسن الصنع إلى مماليكه. وفي الحديث: حسن الملكة نماء.“                                          ابن منظور : لسان العرب ، الجزء الثالث عشر ، دار صبح بيروت ، لبنان ، ط1 ،2006 ص : 177  </vt:lpstr>
      <vt:lpstr>تتخذ كلمة الملكة في هذه الشروح اللغوية بعدا أخلاقيا، وتعني التعامل الجيد والحذق والكيس. وفي الوقت نفسه، تعني الكلمة الصنعة. بيد أن الملكة في المعجم الوسيط تعني" صفةٌ راسخةٌ في النفس، أو هي استعدادٌ عقليُّ خاصٌّ لتناول أَعمالٍ معيَّنة بحذقٍ ومهارة"مثل: الملَكة العَدَدِية، والملكة اللغوية، والملكة الموسيقية، وملكة الخطابة، والملكة الشعرية، وقد تدل الملكة على الملك والامتلاك.أي: ما أستطيعه وأملكه، أو قد تعني حسن المعاملة مع الخدم والأصحاب. ويقال: يتمتع بملكة فنية عالية. وجمع ملكة ملكات، وهو جمع المؤنث السالم. ومن هنا، فالملكلة لغة هو نوع من الاستعداد النفسي والفطري والعقلي لتناول أعمال معينة بحصافة، وحنكة، ونضج، وإبداع، وذكاء، ودقة، ومهارة، وإتقان، وجودة، وإدراك، وصنعة...ومن ثم، فالإنسان يمتلك مجموعة من الملكات العقلية الفطرية الوراثية والملكات المكتسبة عن طريق التعلم والدربة والممارسة والتعلم والتجريب. ويعني هذا أن ثمة ملكات وراثية فطرية عقلية، وملكات تجريبية وحسية مكتسبة. ويعني هذا أن الإنسان تتحكم فيه الوراثة والبيئة معا.أي: إنه كائن فطري ومكتسب على حد سواء. أنظر : إبراهيم مصطفى وأحمد حسن الزيات وحامد عبد القادر ومحمد النجار : المعجم الوسيط ، دار النشر : دار الدعوة ، تحقيق مجمع اللغة العربية.                              </vt:lpstr>
      <vt:lpstr>وتأسيسا على ماسبق، فثمة مجموعة من الملكات التي يمتلكها الإنسان، كالملكة اللغوية، والملكة الموسيقية، والملكة المنطقية، والملكة الغنائية، والملكة الطبيعية، والملكة الفنية، والملكة الشعرية، وملكة الحفظ، وملكة الخطابة، وهلم جرا... وتدل الملكة في المعاجم الحديثة على   القدرة، والطبع، والسليقة، والصفة الراسخة في النفس.  ويقصد بها النضج، والحصافة، والحنكة، والإبداع، واليناعة، والإدراك، بيد أن هناك من يترجمها بمعنى الكفاءة المضمرة التي يمكن من خلالها توليد جمل لامتناهية العدد حسب          اللساني الأمريكي نوام شومسكي.                                                                                                                          ومن حيث الاصطلاح، فالملكة هي التي نحصل عليها بالمران والدربة والتعلم والصقل والمعاناة والتكرار، حتى تصبح صفة راسخة في النفس في المتكلم. ومن جهة أخرى، قد تدل على المهارة والصناعة والجودة والكفاءة. ومن المعلوم أن الملكات هي تلك القدرات التي يكتسبها الإنسان وراثيا أو تجريبيا، وينتج من خلالها تحصيل مجموعة من المعارف والمهارات والمواقف والميول بمهارة وحذق ودراية. زد على ذلك، أن العقل مجرد ملكة من  الملكات التي يستخدمها الإنسان على مستوى التفكير                                                      إلى جانب الخيال، والذاكرة، والمنطق، والتجريد، والتخييل... جبور عبد النور وسهيل إدريس : المنهل ، فرنسي عربي ، دار العلم للملايين ، بيروت ، لبنان                                                                                    652 ، ص : 1986،  9ط  </vt:lpstr>
      <vt:lpstr>مفهوم الملكات في التراث العربي القديم:   تحدث علماؤنا القدامى بشكل من الأشكال عن الملكات تلميحا أو تفصيلا، وخاصة في مجال اللغة والنحو والبلاغة واللسان، وربطوها بالسليقة والطبع والفطرة والصناعة والمهارة والكفاءة والذوق. ويعرفها الشريف الجرجاني على النحو التالي :" الملكة هي صفة راسخة في النفس. فالنفس تحصل لها هيئة بسبب فعل من الأفعال، ويقال لتلك الهيئة كيفية نفسانية، وتسمى حالة ما دامت سريعة الزوال؛ فإذا تكررت ومارستها النفس حتى رسخت تلك الكيفية فيها وصارت بطيئة الزوال، فتصير ملكة. وبالقياس إلى ذلك الفعل عادة وخلقا"                                                                              الشريف الجرجاني ، كتاب التعريفات الدار التونسية للنشر ، تونس 1971  ويعني هذا أن الملكة حالة مستمرة وبطيئة راسخة في نفس الإنسان، وتنبني على أفعال مكررة إلى أن تتحول الملكة إلى عادة وخلق وصناعة. ويربط إخوان الصفا الملكة بالعادة والمهارة:"...واعلم أن العادات الجارية بالمداومة عليها تقوي الأخلاق الشاكلة لها،كما أن النظر في العلوم والمداومة على البحث عنها والدرس لها، والمذاكرة فيها يقوي الحذق بها والرسوخ فيها، وهكذا المداومة على استعمال الصنائع والتدرب فيها يقوي الحذق بها والأستاذية فيها... «   إخوان الصفا ، رسائل إخوان الصفا ، دار بيروت ، لبنان ،                   1983 </vt:lpstr>
      <vt:lpstr>وتعني الملكات لدى إخوان الصفا الحذق والمهارة والرسوخ في الشيء، والمداومة والدربة والمران والتكرار. ويعني هذا أن الملكات مقترنة بالجودة والإتقان والمهارة والإدراك الجيد للأشياء والصنائع. وينضاف إلى ذلك، أن من أهم خطوات التعلم نذكر: الحفظ، والمحاكاة، والتكرار، والتجريب، والدربة، والإكثار من التمارين. وفي هذا الصدد، يقول ابن خلدون:"اعلم أن اللغات كلها ملكات شبيهة بالصناعة، إذ هي ملكات في اللسان للعبارة عن المعاني وجودتها وقصورها بحسب تمام الملكة أو نقصانها، وليس ذلك بالنظر إلى المفردات، وإنما هو بالنظر إلى التراكيب، فإذا حصلت الملكة التامة في تركيب الألفاظ المفردة للتعبير بها عن المعاني المقصودة ومراعاة التأليف الذي يطبق الكلام على مقتضى الحال بلغ المتكلم حينئذ الغاية من إفادة مقصوده للسامع، وهذا هو معنى البلاغة، والملكات لاتحصل إلا بتكرار الأفعال؛ لأن الفعل يقع أولا وتعود منه للذات صفة، ثم تتكرر فتكون حالا، ومعنى الحال أنها صفة غير راسخة ثم يزيد التكرار فتكون ملكة .أي: صفة راسخة، فالمتكلم من العرب</vt:lpstr>
      <vt:lpstr>حين كانت ملكته اللغة العربية موجودة فيهم يسمع كلام أهل جيله وأساليبهم في مخاطباتهم وكيفية تعبيرهم عن مقاصدهم، كما يسمع الصبي استعمال المفردات في معانيها، فيلقنها أولا، ثم يسمع التراكيب بعدها، فيلقنها كذلك، ثم لايزال سماعهم لذلك يتجدد في كل لحظة ومن كل متكلم واستعماله يتكرر إلى أن يصير ذلك ملكة وصفة راسخة، ويكون كأحدهم. هكذا، تصيرت الألسن واللغات من جيل إلى جيل، وتعلمها العجم والأطفال، ”وهذا هو معنى ما تقوله العامة من أن اللغة العربية بالطبع. أي: بالملكة الأولى التي أخذت عنهم، ولم يأخذوها عن غيرهم، ثم إنه لما فسدت هذه الملكة لمضر بمخالطتهم الأعاجم، وسبب فسادها أن الناشىء من الجيل صار يسمع في العبارة عن المقاصد كيفيات أخرى غير الكيفيات التي كانت للعرب أيضا، فاختلط عليه الأمر، وأخذ من هذه، فاستحدث ملكة، وكانت ناقصة عن الأولى، وهذا معنى فساد اللسان العربي.” 555-554إبن خلدون ، مقدمة إبن خلدون ، دار الرشاد الحديثة ، دار الفكر ، ص : </vt:lpstr>
      <vt:lpstr>وتعني الملكة عند ابن خلدون السليقة، والسجية الفطرية، والحدس اللغوي، وإنتاج اللغة الأم. كما تدل الملكة على كونها صفة راسخة في النفس. وبالتالي، ترتبط الملكة عند ابن خلدون بالملكة البلاغية واللغوية ليس إلا. وتشبه هذه الملكة ما تحدث عنه نوام شومسكي في إطار التمييز بين الكفاءة والإنجاز، وما تحدث عنه فرديناند دوسوسير حينما تحدث عن اللغة والكلام واللسان. ويتردد مصطلح الملكة عند ابن خلدون كثيرا، فهي مدخل لكل دراسة لسانية وغير لسانية، وهي الصفة الراسخة في وجدان الكاتب أو اللغوي أو النحوي للتمييز بين الخطأ والصواب، ومعرفة الخير من الشر، والتفريق بين الحسن والقبيح، وهي بمثابة معيار للتمييز بين الصحيح اللغوي من اللاحن والمحال الرديء، والتفريق بين الغث والسمين. ويتم تحصيل الملكة بالطبع والسليقة الفطرية، أو يتم تحصيلها بالاكتساب التدريجي إلى أن تصبح ملكة طبيعية في نفس الإنسان، مصقولة بالدربة والحصافة والمهارة . وقد تعني الملكة في البيان امتلاك الذوق بإدراك أسرار البلاغة البيانية نظما وبلاغة وطبعا:" اعلم أن لفظة الذوق يتداولها المعتنون بفنون البيان، ومعناها حصول ملكة البلاغة للسان، وقد مر تفسير البلاغة أنها مطابقة الكلام للمعنى من جميع وجوهه بخواص تقع للتراكيب في إفادة ذلك، فالمتكلم بلسان العرب والبليغ فيه يتحرى الهيئة المفيدة لذلك على أساليب العرب وأنحاء مخاطباتهم، وينظم الكلام على ذلك الوجه جهده.«                                                  562 إبن خلدون ، المرجع السابق ، نفسه ، ص :    </vt:lpstr>
      <vt:lpstr>ويعني هذا أن الذوق ملكة وجدانية بها ندرك أسرار الجمال في التراكيب البلاغية، ونتوصل إلى مواطن تميزها فنيا وجماليا.وهذه الملكة وجدانية تكتسب عن طريق التكرار، والدربة، والمران، وتذوق النصوص الأدبية. ويذكر ابن خلدون في كتابه (المقدمة) مجموعة من الملكات الرئيسة، مثل: ملكة الحفظ، وملكة الفهم، وملكة الذوق. وتصقل هذه الملكات باللغة والبيان والبلاغة والنحو وعلوم الآداب حفظا وفهما. ومن هنا، لابد أن تترسخ الملكات في نفوس المتعلمين بالمران والدربة والمجاهدة، حتى تترسخ في نفوسهم، وتصبح مطبوعة وفطرية وسليقية.                                                                                                         </vt:lpstr>
      <vt:lpstr>التعريف المقترح لمفهوم الملكات من طرف الدكتور محمد الدريج :   ” الملكة تركيبة مندمجة من قدرات ومهارات واتجاهات ، تكتسب بالمشاهدة والمعاينة وترسخ بالممارسة وتكرار الأفعال ، في إطار حل مشكلات ، ومواجهة مواقف ، والملكة قابلة للتطوير والتراكم المتدرج ( هيآت ، حالات ، صفات ..) ويكون لها تجليات سلوكية خارجية ( حذق ، كيس ، ذكاء ، طبع ...)“  محمد الدريج ، التدريس بالملكات : نحو تأسيس نموذج تربوي أصيل في التعليم ، موقع الجامعة الحرة للتعليم ، المغرب . http://www.fac.ma/2012-01-27-14-57-43/595-2013-02-04-15-03-08.html   </vt:lpstr>
      <vt:lpstr>سيـــاق بروز نظريـــة الملكات:  ” ثمة مجموعة من العوامل التي دفعت محمد الدريج لتبني نظرية الملكات، ومن بينها فشل تطبيق النظريات التربوية الغربية بالمدرسة المغربية لأسباب ذاتية وموضوعية، لاسيما أن هذه النظريات الغربية التي يتم تمثلها بالمغرب تتسم بالارتجالية، والتسرع، والتجريب، والترقيع، واستنبات مشاكل الغير في تربة لا تلائم تربة الآخر. وينضاف إلى ذلك تأثره بنظرية الذكاءات المتعددة لدى هوار غاردنرHoward Gardner التي تتشابه مع نظرية الملكات بشكل من الأشكال. فهناك الملكة اللغوية، والملكة الرياضية، والملكة المنطقية، والملكة الموسيقية، والملكة الفلسفية، والملكة الذاتية، والملكة الاجتماعية، والملكة الإعلامية....وهلم جرا. كما تأثر محمد الدريج بنظرية الأهداف أو ما يسمى بالتدريس الهادف من جهة، وتأثره بدرس الكفايات والإدماج من جهة أخرى. ولا ننسى تأثير الميثاق الوطني للتربية والتكوين على الباحث بحال من الأحوال، وانسياقة وراء التعليم المندمج، علاوة على ذلك تأثر الباحث بمجموعة من التصورات التربوية لدى علمائنا المسلمين، مثل: الإمام الغزالي، وابن خلدون، وابن سحنون، والقابسي، والسمعاني، وابن طفيل...“  جميل حمداوي : جديد النظريات التربوية بالمغرب...نظرية الملكات ، موقع المثقف ، العدد: 2655 الخميس 12 - 12 - 2013م       </vt:lpstr>
      <vt:lpstr>هذا، وقد تجاوز محمد الدريج جميع النظريات الغربية المستوردة، مثل: نظرية الأهداف، ونظرية الكفايات:" إننا ننتقد في هذا النموذج، الاكتفاء بالصياغات الإجرائية- السلوكية والوضعياتية، سواء للأهداف أم للكفايات أم للمعايير … كما هو سائد في بعض الأنظمة والنماذج التعليمية، التي تكتفي باستيراد هذه المقاربة أو تلك، والتوقف عند المؤشرات السلوكية –الجزئية، والغرق في الكثير من الإجراءات والتقنيات، والتي كثيرا ما تؤدي،فضلا عن السقوط في الإتكالية والارتباط، إلى الآلية والنزعة نحو التفتيت، والابتعاد عن الأهداف الحقيقية والغايات التربوية المنشودة. كما أن التحديد الإجرائي-السلوكي والصارم للأهداف على سبيل المثال، كثيرا ما يمنع المدرسين من الاستفادة من الفرص التعليمية غير المتوقعة التي تحدث داخل الأقسام، فيستبعدون مبادرات التلاميذ، بل ومبادرات المدرسين أنفسهم، والتي تفرضها المواقف التعليمية المستجدة، ولا تتناولها الأهداف أو الكفايات أو المعايير، المحددة سلفا، وبعبارات سلوكية جامدة.«  محمد الدريج ، التدريس بالملكات : نحو تأسيس نموذج تربوي أصيل في التعليم ، موقع الجامعة الحرة للتعليم ، المغرب . http://www.fac.ma/2012-01-27-14-57-43/595-2013-02-04-15-03-08.html </vt:lpstr>
      <vt:lpstr>ولكن أهم من تأثر به محمد الدريج هو عابد الجابري في تعامله المنهجي مع التراث تأصيلا وتأسيسا. ويرى محمد عابد الجابري في دراساته الفكرية والفلسفية المختلفة بأن التراث العربي الإسلامي يتمظهر بشكل جلي في العقيدة، والشريعة، واللغة، والأدب، وعلم الكلام، والفلسفة، والتصوف... ويمتد من القرن الأول حتى قبل عصر الانحطاط، بدون تحديد دقيق لبدايته، نظرا لاختلاف العلماء حول بداية تراجع المسلمين وانحطاطهم. ولكن ما يهمنا هو اتفاق الجميع على أن التراث من إنتاج فترة زمنية تقع في الماضي، وتفصلها عن الحاضر مسافة زمنية ما، تشكلت خلالها هوة حضارية فصلتنا، ومازالت تفصلنا عن الحضارة المعاصرة، الحضارة الغربية الحديثة.                                                                                                     ومن هنا، ينظر إلى التراث على أنه شيء يقع هناك فعلا، مايميز التراث العربي الإسلامي في نظرنا هو أنه مجموعة عقائد ومعارف وتشريعات ورؤى، بالإضافة إلى اللغة التي تحملها وتؤطرها، تجد إطارها المرجعي التاريخي والإبستمولوجي في عصر التدوين(القرن الثاني والثالث للهجرة) وامتداداته التي توقفت آخر تموجاتها مع قيام الإمبراطورية العثمانية في القرن العاشر للهجرة(السادس عشر للميلادي).أي: مع انطلاق النهضة الأوروبية الحديثة. وإذاً، فالتراث العربي الإسلامي- منظورا إليه من داخل منظومة مرجعية تتخذ الحضارة الراهنة، حضارة القرن الحالي، نقط إسناد لها-هو إنتاج فكري وقيم روحية دينية وأخلاقية وجمالية ...  </vt:lpstr>
      <vt:lpstr>Présentation PowerPoint</vt:lpstr>
      <vt:lpstr>أهداف هذا النموذج :  يهدف هذا النموذج إلى ما يلي :  -  تعميم تعليم مندمج و أصيل عالي الجودة، و تبني مبادئ و مفاهيم تربوية تراثية.                        -  ترسيخ الهوية التراثية-الأصيلة التي ترفض الاغتراب والاستلاب والتبعية بجميع أشكالها، وخلق الانسجام والتوازن بينها وبين الهوية المنفتحة التي تتميز بالحوار وبالتواصل المعرفي واستشراف المستقبل والانخراط في مسيرة الحضارة الكونية. -  توظيف مفاهيم وأدوات تدريسية متجددة  مما يشجع في المنظومة التعليمية التفاعل بين الموروث  الثقافي و التطورات و الكشوف التربوية المعاصرة ، وذلك بالعمل على : -  دراسة الممارسات والتجارب التربوية في تراثنا واختيار ما فيها من نماذج نافعة وتجديدها و إغنائها وتوظيفها. -  دراسة التجارب والنماذج التربوية العالمية وتقويمها والاستفادة منها. - المساهمة في الانعتاق من النقل والتقليد ، وتفعيل شخصيتنا الأصيلة والمبدعة، سواء كأفراد أو جماعات و المساهمة بفعالية في تقويتها بالتربية البدنية والتربية الفكرية وبترسيخ الاتجاهات الايجابية المقبولة والقيم الأخلاقية وقيم المواطنة. </vt:lpstr>
      <vt:lpstr>- إننا ندعو في سبيل الرقي بشخصيتنا وقدراتنا المبدعة ،من خلال هذا النموذج وغيره ،إلى "انتفاضة علمية" وإلى "ربيع تربوي" ، لفرض إصلاح شامل وعميق لوضعية البحث التربوي والعلمي في بلادنا (التطبيقي منه والأساسي) ، حيث تنشأ مبدئيا النماذج وتتبلور الحلول    وتنضج النظريات. -  ورد الاعتبار للباحثين المحليين ولمخابر البحث الوطنية في الجامعات ومؤسسات التكوين العليا في القطاعين العام والخاص ودعمها بالأموال والوسائل والأطر وبرامج التكوين ، حتى نكون في مستوى وضع النماذج واكتشاف النظريات العلمية وابتكار الحلول الملائمة لمشكلاتنا،  ليس فقط في قطاع التربية والتعليم بل في جميع القطاعات الحيوية الأخرى  من صناعة وفلاحة وصحة وتغذية و ثقافة و تكنولوجيا ونقل وإعلام وتشييد البنيات التحتية ... -  كما ندعو ارتباطا بذلك وفي سياق تأصيل نشاطنا التربوي وغيره وتحريره من مختلف أشكال التبعية والتقليد والاتكالية واستيراد النظريات الجاهزة ،إلى إعادة النظر في أساليب عقد اتفاقيات الشراكة وتفويت الصفقات مع مكاتب الدراسات وخاصة المكاتب الأجنبية وتقنين ومراقبة نشاط المنظمات الدولية ووكالات التعاون وكل الجهات الداعمة والتي يكون لها بالغ الأثر في اختيار هذا النموذج أو ذاك وبالتالي في وضع/فرض استراتيجيات "الإصلاح" ، وفحص وتقويم نشاطها بما يخدم المصلحة الوطنية قبل كل شيء ويستجيب للحاجيات الحقيقية للأفراد والجماعات ومتطلبات الجهات والقطاعات المستفيدة من الدعم ، في جميع مجالات التنمية.</vt:lpstr>
      <vt:lpstr>الخلفية النظرية للنموذج :  يندرج هذا النموذج البيداغوجي "التدريس بالملكات" ،  ضمن منظور paradigme  "تجديد التراث" ،بل هو اجتهاد لتطبيقه في المجال التربوي التعليمي . هذا المنظور الذي بلوره العديد من المفكرين المعاصرين وفي مقدمتهم  محمد عابد الجابري ، في أعماله الرائدة للجواب عن الأسئلة المصيرية التالية ": كيف نستعيد مجدنا؟ ؛ كيف نحيي تراثنا ؟؛ كيف نعيش عصرنا؟؛ كيف نتعامل مع تراثنا؟ ؛ كيف نعيد بناء شخصيتنا ؟ ؛ كيف نحقق ثورتنا؟.  يدرك الجابري أن تراثنا تراث حي، لأنه ظل ساريا بيننا متغلغلا في نفوسنا، وأنه قابل للتطور، في حين بقيت ثقافتنا/ عقليتنا السائدة حالياً متخلفة ، إنها "من مخلفات عصور الانحطاط، خاصة في طريقة التفكير التي تنتهجها". ولهذا دعا إلى ضرورة تخليصها أولا من شوائبها، ثم تبني بعد ذلك ، طريقة موضوعية في قراءة ما تستبطنه وتختزنه من تراث. تستند الطريقة الموضوعية في قراءة التراث ، على إعادة النظر في ترتيب العلاقة الملتبسة بين الماضي والحاضر، أو الحداثة والتراث، آو الفهم التقليدي للتراث والفهم العلمي. على أن الجابري في قراءته العلمية ينحاز منذ البداية للحداثة ويجعلها منطلقه ومنتهاه، ولا تتحقق تلك الحداثة إلا بالارتكاز على التراث . ولذلك فأول مهام المفكر هي ضرورة تحريرنا من الفهم التراثي للتراث الذي تحكم طويلا بعقليتنا، وتخليص هذا التراث من طابعه العام والمطلق والمقدس، ووضعه في إطاره الحقيقي، أي إطار النسبية والتاريخية ولا يتحقق ذلك إلا بتأسيس الفهم العقلاني و الحداثي و الديمقراطي للتراث .  </vt:lpstr>
      <vt:lpstr>ويخلص أصحاب منظور "تجديد التراث " وفي طليعتهم مؤسسه محمد عابد الجابري بأن للعودة إلى التراث  دور وظيفي حاسم للنهوض بأمتنا وانبعاث حضارتها، ويتمثل هذا الدور في الارتكاز على التراث لنقد الحاضر البائس وتأسيس المستقبل. كما أن لهذه الدعوة المجددة وظيفة  دفاعية للحفاظ على هويتنا وأصالتنا ضد التبعية والاستلاب. "لقد كان التراث دائما حصنا منيعا للدفاع عن الاستقلال و للحفاظ على الذات وخصوصيتها الثقافية وقدرتها على التحرر والإبداع.</vt:lpstr>
      <vt:lpstr>غير أن قراءة الجابري هي في نفس الآن دعوة إلى القطيعة ، لكنها ليست قطيعة مع التراث برمته، وإنما قطيعة مع نماذج معينة من التراث سادت في عصر الانحطاط، وقطيعة مع القراءات و المناهج غير الموضوعية . إن القطيعة التي ندعو إليها ليست القطيعة مع التراث بل القطيعة مع نوع من العلاقة مع التراث، القطيعة التي تحولنا من "كائنات تراثية" إلى كائنات لها تراث. أي إلى شخصيات يشكل التراث أحد مقوماتها، إنها دعوة إلى تجديد التراث، لا إلى إلغائه. إن تجديد التراث ينبغي أن يتم وفق رؤيةٍ معاصرة، فننتقي منه النماذج الإيجابية التي تساعدنا على بناء حاضرنا واستشراف مستقبلنا، ونترك نماذجه السلبية أو نعدلها. فتجديد التراث يعني اختيار النماذج النافعة من تراثنا اختياراً قائماً على الفهم والتمييز والنقد والمفاضلة بين العناصر التراثية، وجعل الصالح منها منطلقاً إلى الإبداع والابتكار .  </vt:lpstr>
      <vt:lpstr>لقد وجد هذا المنظورالجابري المستنير والتقدمي و الحداثي للتراث ، والذي استند إليه الدريج في بناء نموذجه المقترح ، طريقه إلى إعادة تشكيل الرؤى و الباراديكمات ، التي يستلهمها العديد من الباحثين حاليا ، منهم على سبيل المثال  محمود السيد ، الذي يستخلص وجود نماذج جيدة في تراثنا ينبغي الإفادة منها وتوظيفها، ومن هذه النماذج: -  النموذج العلمي التجريبي: الذي طوره عدد من علمائنا القدامى مثل جابر بن حيان والبيروني وابن الهيثم والخوارزمي وابن النفيس وغيرهم كثير. - النموذج الوظيفي أو النفعي للمعرفة، انطلاقا من الدعاء النبوي " اللهم علّمني ما ينفعني، وانفعني بما علمتني، وزدني علماً" - النموذج التربوي، الذي يجعل التعليم مدى الحياة حقّا للإنسان وواجبا عليه وعلى الدولة، ويجعل الحرية الفكرية أساسا لتنمية الشخصية الإنسانية وتنمية المعرفة ذاتها. كما نعثر في تراثنا على نماذج كثيرة لها راهنتيها ويمكن استلهامها و إغناؤها وتوظيفها في حل الكثير من الإشكاليات، من مثل: - النموذج اللغوي؛ - النموذج القانوني ؛ - النموذج الاجتماعي؛ - النموذج الأخلاقي ؛ -  النموذج الإنساني ... و نستخلص نحن بدورنا وعلى هدي هذا المنظور ( الباراديكم ) ، نموذجا أصيلا آخر من تراثنا، نغنيه ونوظفه للمساهمة في الإصلاح البيداغوجي المنشود ، وهو النموذج التعليمي ، "التدريس بالملكات".</vt:lpstr>
      <vt:lpstr>مكونات النموذج وخصائصه :   - أولا : توظيف الملكات : الملكات بإمكانها أن تشكل منطلقا لمعايير تنظيم المنهاج الدراسي بمعناه الواسع ، بل يمكن أن تتحول هي نفسها إلى معايير تنظم التعليم برمته وترفع من جودته. - ثانيا : تأصيل النشاط التربوي : مدخل التدريس بالملكات يهدف إلى عقلنة العملية التعليمية – التعلمية وجعلها أكثر فاعلية واندماجا ، وتطويرها من خلال تربية غنية ومبدعة ، دون التضحية باسم العولمة ، بخصوصيتنا واستقلالنا. - ثالثا : الاستجابة للحاجيات الحقيقية للمتعلمين : مدخل التدريس بالملكات سيعمل على تيسير سبل الاختيار بما يتوافق مع خصوصيات وطموحات المتعلمين ويمكنهم من التثقيف الذاتي والتطوير الشخصي. - رابعا : رفض الاكتفاء بالصياغات الإجرائية – السلوكية للنشاط التعليمي - خامسا : التخطيط الاستراتيجي واعتماد نظرة استشرافية للمستقبل : ما يعني أن مدخل التدريس بالملكات يستند إلى مطلب إعادة تحديد الأولويات والاختيارات الملائمة برؤية استباقية واعية ، قصد إمداد صانعي القرار التربوي بتوجهات وأهداف بعيدة المدى ، وذلك بتزويد الطلاب بخلفيات متينة في ميادين شتى بشكل متوازن. وذلك بالنهل من التراث ، وذلك لا ينفصل عن ضرورة دراسة الوجهة المستقبلية للمتغيرات الاقتصادية والاجتماعية.</vt:lpstr>
      <vt:lpstr>- سادسا : اعتماد النظرة الشمولية للمنهاج : وذلك بإعادة النظر في عناصر الوظيفة التربوية ، سواء المعرفية منها أو الحس حركية أو المهارية أو الوجدانية ... وكذا الاختيارات المعرفية والمضامين العلمية ، هذا فضلا عن تداول سبل الترقية بالأساليب والتقنيات والكتب المدرسية وأنظمة التقويم وخصوصيات الفئة المستهدفة من كل برنامج تعليمي ، والنظر في التشريعات التربوية بما فيها أساليب المتدخلين من مدرسين ومرشدين وإداريين ، وبناء استراتيجية أفضل تنظم الحياة المدرسية في تنظيماتها البيداغوجية ، والزمن الديداكتيكي والأنشطة المدمجة والفصلية ... - سابعا : تبني المنهاج المندمج : يرفض هذا المنظور الاكتفاء بالاندماج على مستوى الموارد المعرفية فقط ، بل يسعى إلى تحقيق الاندماج بمعناه الشامل والقائم على .curriculaire الاندماج العمودي والاندماج الأفقي والاندماج المنهاجي  </vt:lpstr>
      <vt:lpstr>تصنيف الملكات في النموذج :   يصنف الباحث التربوي محمد الدريج الملكات في منظوره المقترح إلى ما يلي :   - ملكات أساسية في الحياة   - ملكات أكاديمية في التعليم   - ملكات مهنية في الصناعة</vt:lpstr>
      <vt:lpstr>ملكات أساسية في الحياة</vt:lpstr>
      <vt:lpstr> ملكات أكاديمية – نوعية في التعليم</vt:lpstr>
      <vt:lpstr>ملـــكات مهنية    </vt:lpstr>
      <vt:lpstr>التوجهات التربوية للنموذج :   </vt:lpstr>
      <vt:lpstr>خلاصة وتركيب :  يقوم مدخل التدريس بالملكات المقترح من طرف الدكتور محمد الدريج على ثلاثة عناصر قــــاعديـــة :</vt:lpstr>
      <vt:lpstr>Présentation PowerPoint</vt:lpstr>
      <vt:lpstr>Présentation PowerPoint</vt:lpstr>
      <vt:lpstr>Présentation PowerPoint</vt:lpstr>
      <vt:lpstr> خـــاتمة :                                                                         يبقى نموذج الدكتور محمد الدريج إلى حدود الساعة نموذجا نظريا ، قد يتأتى له    الارتقاء إلى مستوى الأجرأة والتطبيق، وما أبان عنه هذا النموذج حقيقة هو كفاءة علمية وتراكمات قرائية لما بلوره العديد من المفكرين في ميادين فكرية فلسفية وحقول معرفية أخرى ، هبت رياحها في الشأن التربوي أخيرا ، غير أن مشاريع    التخطيط للإنزال ومحاولات تطبيقية في الميدان تستهدف جهدا كبيرا. والواضح فيما أثاره الدكتور محمد الدريج ، هو ورود معادلة شاقة تفرض على الشأن التربوي بالمغرب أن يكون هو ذاته دون أن يقطع صلته بالآخر.(الأصالة والانفتاح )          صفوة القول ، فالقاعدة ” في مدخل التدريس بالملكات ” قاعدة متينة لا تتعلق باستبدال مفاهيم بأخرى ، إنما بحفر عميق ينبش في خبايا صعوبة نقل الهم الذي حمله المفكرون في ميادين شتى إلى قطاع التعليم. والدليل على ذلك وجود إضافات نوعية فيما قدمه الدكتور أبرزها ما يلي :    - إندماج المنهاج مع خصوصية الجهات                                   - القراءة الحداثية للتراث في الشأن التربوي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أهداف هذا النموذج :  - تعميم تعليم مندمج و أصيل عالي الجودة، و تبني مبادئ و مفاهيم تربوية تراثية. - ترسيخ لدى المتعلم الهوية التراثية-الأصيلة التي ترفض الاغتراب والاستلاب والتبعية بجميع أشكالها، وخلق الانسجام والتوازن بينها وبين الهوية المنفتحة التي تتميز بالحوار وبالتواصل المعرفي واستشراف المستقبل والانخراط في مسيرة الحضارة الكونية. - توظيف مفاهيم وأدوات تدريسية متجددة  مما يشجع في المنظومة التعليمية ،التفاعل بين الموروث  الثقافي و التطورات و الكشوف التربوية المعاصرة ، وذلك بالعمل على : - دراسة الممارسات والتجارب التربوية في تراثنا واختيار ما فيها من نماذج نافعة وتجديدها و إغنائها وتوظيفها. - دراسة التجارب والنماذج التربوية العالمية وتقويمها والاستفادة منها. -المساهمة في الانعتاق من النقل والتقليد ، وتفعيل شخصيتنا الأصيلة والمبدعة، سواء كأفراد أو جماعات و المساهمة بفعالية في تقويتها بالتربية البدنية والتربية الفكرية وبترسيخ الاتجاهات الايجابية المقبولة والقيم الأخلاقية وقيم المواطنة </dc:title>
  <dc:creator>windows</dc:creator>
  <cp:lastModifiedBy>hp</cp:lastModifiedBy>
  <cp:revision>57</cp:revision>
  <dcterms:created xsi:type="dcterms:W3CDTF">2013-12-23T14:11:07Z</dcterms:created>
  <dcterms:modified xsi:type="dcterms:W3CDTF">2026-03-09T22:07:16Z</dcterms:modified>
</cp:coreProperties>
</file>