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ADD7-8003-4DD8-89A9-6284AAD46E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317296-451B-4AC8-9ACD-C2A89A764B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8A14D5-3D15-4222-9FAF-F93C0AD99531}"/>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FD69AABB-E36A-430C-87E5-81099310FD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2070F1-65EA-4678-9AFB-376B54BCCCF8}"/>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2711599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1691-E1EC-4187-9B1B-30D1E8F056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AFD069-2B69-4431-9F2D-FD4494C2E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C77AEB-235F-40D5-8362-891E524A86BF}"/>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C6285F36-9D8B-4707-BFC7-2FD5D2C6C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348D79-7E61-468A-8AFD-122D89D08885}"/>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4094425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EF38D-D3BD-4CF2-B111-3ACB13C329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C111C0-8A66-41EA-9565-7FBBE25F66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82CC85-A98D-4082-B651-9407981F0A58}"/>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AD674703-D95D-4E2D-91BD-4A0D85F63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7D8BA-0A18-4B85-A432-A79F0DDA1750}"/>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94229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CAE3-DD77-4BD9-934B-4A31B408CB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19726A-DCA3-4F54-BD58-F00880641F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B191D9-6401-45BD-BC85-11EFFDC13F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1FF296-84CD-46D0-93C8-08B1C16938B4}"/>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6" name="Footer Placeholder 5">
            <a:extLst>
              <a:ext uri="{FF2B5EF4-FFF2-40B4-BE49-F238E27FC236}">
                <a16:creationId xmlns:a16="http://schemas.microsoft.com/office/drawing/2014/main" id="{2945341A-E65C-4F0F-A497-61DA932EF3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D17B4-F8A6-403C-BEDE-DCE372429DF5}"/>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196066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28843-F7EB-41C1-8E4C-1ECFBCE4E0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F59846-05BE-490F-9941-8B5FC60B5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EB2481-A1C0-4797-8AFD-2C09092626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11D649-4A79-4BF3-8143-554AA9940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593E2A-5745-4395-9B9A-48F66D7A3E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5F4666-B259-4AAE-AB9C-62E0FD96FD02}"/>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8" name="Footer Placeholder 7">
            <a:extLst>
              <a:ext uri="{FF2B5EF4-FFF2-40B4-BE49-F238E27FC236}">
                <a16:creationId xmlns:a16="http://schemas.microsoft.com/office/drawing/2014/main" id="{063DD913-B42D-457E-B6CD-CA277FA537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E85F37-9DF2-469C-A1D4-69E30AEA4316}"/>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260572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19A83-3CE4-416E-AD7D-6DDDC392DF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92EDCA-5742-4FA0-80AF-F923D2AC9156}"/>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4" name="Footer Placeholder 3">
            <a:extLst>
              <a:ext uri="{FF2B5EF4-FFF2-40B4-BE49-F238E27FC236}">
                <a16:creationId xmlns:a16="http://schemas.microsoft.com/office/drawing/2014/main" id="{2C8A97DD-F534-43E7-A605-02032EFD8F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0638C4-56C2-45A9-901C-290C1951223F}"/>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971983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2B379D-235B-4427-8C91-7B9E13E28D46}"/>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3" name="Footer Placeholder 2">
            <a:extLst>
              <a:ext uri="{FF2B5EF4-FFF2-40B4-BE49-F238E27FC236}">
                <a16:creationId xmlns:a16="http://schemas.microsoft.com/office/drawing/2014/main" id="{727983E3-0E7F-45FD-96C1-9E5699691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3604A5-319B-4383-9A26-BF54F9B83E07}"/>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1118862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2D6D-B4AF-4854-A5C8-86BC59230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B8936F-FD80-4A9E-91BD-46449A9669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B83427-0ABF-459C-877F-BAB032CB7E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DC5DD0-388A-41D0-894C-02CF362C2CE1}"/>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6" name="Footer Placeholder 5">
            <a:extLst>
              <a:ext uri="{FF2B5EF4-FFF2-40B4-BE49-F238E27FC236}">
                <a16:creationId xmlns:a16="http://schemas.microsoft.com/office/drawing/2014/main" id="{7217C5AC-428A-4569-9EB1-4C63E357AA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F909-AA3E-4563-BDFC-2FD9CADA24F2}"/>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2463271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8FB0-6B65-4FEB-8AB9-0CEE405B5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F32CCA-ACDF-4776-B66B-71AA1758B3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D4A58C-7BB6-4401-A9D0-01F0F6AE8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AAF253-0797-4F51-AE31-31D9A92B1640}"/>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6" name="Footer Placeholder 5">
            <a:extLst>
              <a:ext uri="{FF2B5EF4-FFF2-40B4-BE49-F238E27FC236}">
                <a16:creationId xmlns:a16="http://schemas.microsoft.com/office/drawing/2014/main" id="{35C9B5D7-8220-4F8C-9623-8814BC0888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5F2097-6A4E-451C-9708-C9580AAE32B3}"/>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2354347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6EA72-163C-47A8-B480-0D8A095317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C3DF19-2E9B-4ADF-803B-1CB140C282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6EC93-5732-4AEE-B662-F74E1F6106E5}"/>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2B723D2C-244B-4FDF-B1AF-F4EF14326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B35AD-A473-4E5E-A266-D66D5338DD66}"/>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1066518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493ACB-6D18-46F6-85FB-701FBAABA6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CF41F8-4B46-421A-BA94-7D34CF03E6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482EC-F33D-478F-8D08-BB5BA85F92C9}"/>
              </a:ext>
            </a:extLst>
          </p:cNvPr>
          <p:cNvSpPr>
            <a:spLocks noGrp="1"/>
          </p:cNvSpPr>
          <p:nvPr>
            <p:ph type="dt" sz="half" idx="10"/>
          </p:nvPr>
        </p:nvSpPr>
        <p:spPr/>
        <p:txBody>
          <a:body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7E464EE2-F444-468A-9FE7-628056D043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4329A-2105-4CE3-884E-5C7B2CD7524C}"/>
              </a:ext>
            </a:extLst>
          </p:cNvPr>
          <p:cNvSpPr>
            <a:spLocks noGrp="1"/>
          </p:cNvSpPr>
          <p:nvPr>
            <p:ph type="sldNum" sz="quarter" idx="12"/>
          </p:nvPr>
        </p:nvSpPr>
        <p:spPr/>
        <p:txBody>
          <a:bodyPr/>
          <a:lstStyle/>
          <a:p>
            <a:fld id="{380BB839-D16C-421D-AAFC-807FB05EE720}" type="slidenum">
              <a:rPr lang="en-US" smtClean="0"/>
              <a:t>‹#›</a:t>
            </a:fld>
            <a:endParaRPr lang="en-US"/>
          </a:p>
        </p:txBody>
      </p:sp>
    </p:spTree>
    <p:extLst>
      <p:ext uri="{BB962C8B-B14F-4D97-AF65-F5344CB8AC3E}">
        <p14:creationId xmlns:p14="http://schemas.microsoft.com/office/powerpoint/2010/main" val="1825121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B583BF-E876-4DFE-B5AB-EF9CDC0D21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586AB3-1BAE-4912-AEDB-230FF41473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95269-070C-49A4-B216-394C2D757A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2967C1-0E91-41AB-AA01-74EFECE70712}" type="datetimeFigureOut">
              <a:rPr lang="en-US" smtClean="0"/>
              <a:t>4/10/2022</a:t>
            </a:fld>
            <a:endParaRPr lang="en-US"/>
          </a:p>
        </p:txBody>
      </p:sp>
      <p:sp>
        <p:nvSpPr>
          <p:cNvPr id="5" name="Footer Placeholder 4">
            <a:extLst>
              <a:ext uri="{FF2B5EF4-FFF2-40B4-BE49-F238E27FC236}">
                <a16:creationId xmlns:a16="http://schemas.microsoft.com/office/drawing/2014/main" id="{DFD838F1-56EE-43C5-8E22-0F7818FFEF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3A755A-B185-40A3-8FCC-2733AA5CE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BB839-D16C-421D-AAFC-807FB05EE720}" type="slidenum">
              <a:rPr lang="en-US" smtClean="0"/>
              <a:t>‹#›</a:t>
            </a:fld>
            <a:endParaRPr lang="en-US"/>
          </a:p>
        </p:txBody>
      </p:sp>
    </p:spTree>
    <p:extLst>
      <p:ext uri="{BB962C8B-B14F-4D97-AF65-F5344CB8AC3E}">
        <p14:creationId xmlns:p14="http://schemas.microsoft.com/office/powerpoint/2010/main" val="2763933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2.xml"/><Relationship Id="rId7" Type="http://schemas.openxmlformats.org/officeDocument/2006/relationships/slide" Target="slide5.xml"/><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38000"/>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8DFD-633A-4BD2-BAAB-B8312F978F80}"/>
              </a:ext>
            </a:extLst>
          </p:cNvPr>
          <p:cNvSpPr>
            <a:spLocks noGrp="1"/>
          </p:cNvSpPr>
          <p:nvPr>
            <p:ph type="ctrTitle"/>
          </p:nvPr>
        </p:nvSpPr>
        <p:spPr>
          <a:xfrm>
            <a:off x="0" y="-366743"/>
            <a:ext cx="12192000" cy="2387600"/>
          </a:xfrm>
        </p:spPr>
        <p:txBody>
          <a:bodyPr>
            <a:noAutofit/>
            <a:scene3d>
              <a:camera prst="orthographicFront"/>
              <a:lightRig rig="threePt" dir="t"/>
            </a:scene3d>
            <a:sp3d extrusionH="57150">
              <a:bevelT h="25400" prst="softRound"/>
            </a:sp3d>
          </a:bodyPr>
          <a:lstStyle/>
          <a:p>
            <a:pPr rtl="1"/>
            <a:r>
              <a:rPr lang="ar-MA" sz="9600" b="1" dirty="0">
                <a:ln>
                  <a:solidFill>
                    <a:schemeClr val="bg1">
                      <a:lumMod val="75000"/>
                    </a:schemeClr>
                  </a:solidFill>
                </a:ln>
                <a:solidFill>
                  <a:schemeClr val="bg1">
                    <a:lumMod val="75000"/>
                  </a:schemeClr>
                </a:solidFill>
                <a:latin typeface="Courier New" panose="02070309020205020404" pitchFamily="49" charset="0"/>
                <a:cs typeface="Courier New" panose="02070309020205020404" pitchFamily="49" charset="0"/>
              </a:rPr>
              <a:t>الفنون التشكيلية</a:t>
            </a:r>
            <a:endParaRPr lang="en-US" sz="9600" b="1" dirty="0">
              <a:ln>
                <a:solidFill>
                  <a:schemeClr val="bg1">
                    <a:lumMod val="75000"/>
                  </a:schemeClr>
                </a:solidFill>
              </a:ln>
              <a:solidFill>
                <a:schemeClr val="bg1">
                  <a:lumMod val="75000"/>
                </a:schemeClr>
              </a:solidFill>
              <a:latin typeface="Courier New" panose="02070309020205020404" pitchFamily="49" charset="0"/>
              <a:cs typeface="Courier New" panose="02070309020205020404" pitchFamily="49" charset="0"/>
            </a:endParaRPr>
          </a:p>
        </p:txBody>
      </p:sp>
      <p:sp>
        <p:nvSpPr>
          <p:cNvPr id="3" name="Subtitle 2">
            <a:extLst>
              <a:ext uri="{FF2B5EF4-FFF2-40B4-BE49-F238E27FC236}">
                <a16:creationId xmlns:a16="http://schemas.microsoft.com/office/drawing/2014/main" id="{D54FDC7D-DFA6-4B01-A410-686F5285DDF2}"/>
              </a:ext>
            </a:extLst>
          </p:cNvPr>
          <p:cNvSpPr>
            <a:spLocks noGrp="1"/>
          </p:cNvSpPr>
          <p:nvPr>
            <p:ph type="subTitle" idx="1"/>
          </p:nvPr>
        </p:nvSpPr>
        <p:spPr>
          <a:xfrm>
            <a:off x="4418835" y="4877057"/>
            <a:ext cx="3246120" cy="640079"/>
          </a:xfrm>
        </p:spPr>
        <p:txBody>
          <a:bodyPr>
            <a:noAutofit/>
            <a:scene3d>
              <a:camera prst="orthographicFront"/>
              <a:lightRig rig="threePt" dir="t"/>
            </a:scene3d>
            <a:sp3d extrusionH="57150">
              <a:bevelT h="25400" prst="softRound"/>
            </a:sp3d>
          </a:bodyPr>
          <a:lstStyle/>
          <a:p>
            <a:pPr rtl="1"/>
            <a:r>
              <a:rPr lang="ar-MA" sz="4400" dirty="0">
                <a:ln>
                  <a:solidFill>
                    <a:schemeClr val="tx1">
                      <a:lumMod val="85000"/>
                      <a:lumOff val="15000"/>
                    </a:schemeClr>
                  </a:solidFill>
                </a:ln>
                <a:solidFill>
                  <a:schemeClr val="tx1">
                    <a:lumMod val="85000"/>
                    <a:lumOff val="15000"/>
                  </a:schemeClr>
                </a:solidFill>
              </a:rPr>
              <a:t>اعضاء العمل</a:t>
            </a:r>
          </a:p>
        </p:txBody>
      </p:sp>
      <p:sp>
        <p:nvSpPr>
          <p:cNvPr id="4" name="Rectangle 3">
            <a:extLst>
              <a:ext uri="{FF2B5EF4-FFF2-40B4-BE49-F238E27FC236}">
                <a16:creationId xmlns:a16="http://schemas.microsoft.com/office/drawing/2014/main" id="{565F7006-0C51-4973-AD9A-434BC71FF835}"/>
              </a:ext>
            </a:extLst>
          </p:cNvPr>
          <p:cNvSpPr/>
          <p:nvPr/>
        </p:nvSpPr>
        <p:spPr>
          <a:xfrm>
            <a:off x="7493508" y="5791232"/>
            <a:ext cx="1216152"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عادل فهري</a:t>
            </a:r>
            <a:endParaRPr lang="en-US" dirty="0">
              <a:ln>
                <a:solidFill>
                  <a:sysClr val="windowText" lastClr="000000"/>
                </a:solidFill>
              </a:ln>
              <a:solidFill>
                <a:sysClr val="windowText" lastClr="000000"/>
              </a:solidFill>
            </a:endParaRPr>
          </a:p>
        </p:txBody>
      </p:sp>
      <p:sp>
        <p:nvSpPr>
          <p:cNvPr id="5" name="Rectangle 4">
            <a:extLst>
              <a:ext uri="{FF2B5EF4-FFF2-40B4-BE49-F238E27FC236}">
                <a16:creationId xmlns:a16="http://schemas.microsoft.com/office/drawing/2014/main" id="{339E46B1-3A8D-4FE5-BC8C-EA265325E79B}"/>
              </a:ext>
            </a:extLst>
          </p:cNvPr>
          <p:cNvSpPr/>
          <p:nvPr/>
        </p:nvSpPr>
        <p:spPr>
          <a:xfrm>
            <a:off x="7493508" y="6111272"/>
            <a:ext cx="1216152"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عبد الله إدوشن</a:t>
            </a:r>
            <a:endParaRPr lang="en-US" dirty="0">
              <a:ln>
                <a:solidFill>
                  <a:sysClr val="windowText" lastClr="000000"/>
                </a:solidFill>
              </a:ln>
              <a:solidFill>
                <a:sysClr val="windowText" lastClr="000000"/>
              </a:solidFill>
            </a:endParaRPr>
          </a:p>
        </p:txBody>
      </p:sp>
      <p:sp>
        <p:nvSpPr>
          <p:cNvPr id="6" name="Rectangle 5">
            <a:extLst>
              <a:ext uri="{FF2B5EF4-FFF2-40B4-BE49-F238E27FC236}">
                <a16:creationId xmlns:a16="http://schemas.microsoft.com/office/drawing/2014/main" id="{F383F731-C336-4904-BDF3-EF467CF8AD10}"/>
              </a:ext>
            </a:extLst>
          </p:cNvPr>
          <p:cNvSpPr/>
          <p:nvPr/>
        </p:nvSpPr>
        <p:spPr>
          <a:xfrm>
            <a:off x="3845051" y="5791232"/>
            <a:ext cx="1216153"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شيماء شاكير</a:t>
            </a:r>
            <a:endParaRPr lang="en-US" dirty="0">
              <a:ln>
                <a:solidFill>
                  <a:sysClr val="windowText" lastClr="000000"/>
                </a:solidFill>
              </a:ln>
              <a:solidFill>
                <a:sysClr val="windowText" lastClr="000000"/>
              </a:solidFill>
            </a:endParaRPr>
          </a:p>
        </p:txBody>
      </p:sp>
      <p:sp>
        <p:nvSpPr>
          <p:cNvPr id="7" name="Rectangle 6">
            <a:extLst>
              <a:ext uri="{FF2B5EF4-FFF2-40B4-BE49-F238E27FC236}">
                <a16:creationId xmlns:a16="http://schemas.microsoft.com/office/drawing/2014/main" id="{6162817A-2E26-45FD-9333-1F73433BA891}"/>
              </a:ext>
            </a:extLst>
          </p:cNvPr>
          <p:cNvSpPr/>
          <p:nvPr/>
        </p:nvSpPr>
        <p:spPr>
          <a:xfrm>
            <a:off x="6277356" y="5791232"/>
            <a:ext cx="1216152"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يونس كطوس</a:t>
            </a:r>
            <a:endParaRPr lang="en-US" dirty="0">
              <a:ln>
                <a:solidFill>
                  <a:sysClr val="windowText" lastClr="000000"/>
                </a:solidFill>
              </a:ln>
              <a:solidFill>
                <a:sysClr val="windowText" lastClr="000000"/>
              </a:solidFill>
            </a:endParaRPr>
          </a:p>
        </p:txBody>
      </p:sp>
      <p:sp>
        <p:nvSpPr>
          <p:cNvPr id="8" name="Rectangle 7">
            <a:extLst>
              <a:ext uri="{FF2B5EF4-FFF2-40B4-BE49-F238E27FC236}">
                <a16:creationId xmlns:a16="http://schemas.microsoft.com/office/drawing/2014/main" id="{F301F7DF-4487-4BE6-BCB4-9765F24C80D6}"/>
              </a:ext>
            </a:extLst>
          </p:cNvPr>
          <p:cNvSpPr/>
          <p:nvPr/>
        </p:nvSpPr>
        <p:spPr>
          <a:xfrm>
            <a:off x="6277355" y="6111272"/>
            <a:ext cx="1216155"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محمد فارسي</a:t>
            </a:r>
            <a:endParaRPr lang="en-US" dirty="0">
              <a:ln>
                <a:solidFill>
                  <a:sysClr val="windowText" lastClr="000000"/>
                </a:solidFill>
              </a:ln>
              <a:solidFill>
                <a:sysClr val="windowText" lastClr="000000"/>
              </a:solidFill>
            </a:endParaRPr>
          </a:p>
        </p:txBody>
      </p:sp>
      <p:sp>
        <p:nvSpPr>
          <p:cNvPr id="9" name="Rectangle 8">
            <a:extLst>
              <a:ext uri="{FF2B5EF4-FFF2-40B4-BE49-F238E27FC236}">
                <a16:creationId xmlns:a16="http://schemas.microsoft.com/office/drawing/2014/main" id="{2E82DFBC-10DC-464E-859A-EBF964C40E5E}"/>
              </a:ext>
            </a:extLst>
          </p:cNvPr>
          <p:cNvSpPr/>
          <p:nvPr/>
        </p:nvSpPr>
        <p:spPr>
          <a:xfrm>
            <a:off x="5061204" y="5791804"/>
            <a:ext cx="1216152"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إمان بوستة</a:t>
            </a:r>
            <a:endParaRPr lang="en-US" dirty="0">
              <a:ln>
                <a:solidFill>
                  <a:sysClr val="windowText" lastClr="000000"/>
                </a:solidFill>
              </a:ln>
              <a:solidFill>
                <a:sysClr val="windowText" lastClr="000000"/>
              </a:solidFill>
            </a:endParaRPr>
          </a:p>
        </p:txBody>
      </p:sp>
      <p:sp>
        <p:nvSpPr>
          <p:cNvPr id="10" name="Rectangle 9">
            <a:extLst>
              <a:ext uri="{FF2B5EF4-FFF2-40B4-BE49-F238E27FC236}">
                <a16:creationId xmlns:a16="http://schemas.microsoft.com/office/drawing/2014/main" id="{876E1E99-E520-496F-AB04-0096E2D4DE48}"/>
              </a:ext>
            </a:extLst>
          </p:cNvPr>
          <p:cNvSpPr/>
          <p:nvPr/>
        </p:nvSpPr>
        <p:spPr>
          <a:xfrm>
            <a:off x="5061201" y="6114226"/>
            <a:ext cx="1216155"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يسمين أعطار</a:t>
            </a:r>
            <a:endParaRPr lang="en-US" dirty="0">
              <a:ln>
                <a:solidFill>
                  <a:sysClr val="windowText" lastClr="000000"/>
                </a:solidFill>
              </a:ln>
              <a:solidFill>
                <a:sysClr val="windowText" lastClr="000000"/>
              </a:solidFill>
            </a:endParaRPr>
          </a:p>
        </p:txBody>
      </p:sp>
      <p:sp>
        <p:nvSpPr>
          <p:cNvPr id="11" name="Rectangle 10">
            <a:extLst>
              <a:ext uri="{FF2B5EF4-FFF2-40B4-BE49-F238E27FC236}">
                <a16:creationId xmlns:a16="http://schemas.microsoft.com/office/drawing/2014/main" id="{CEB86714-D509-43CF-B739-D68AA23EFC72}"/>
              </a:ext>
            </a:extLst>
          </p:cNvPr>
          <p:cNvSpPr/>
          <p:nvPr/>
        </p:nvSpPr>
        <p:spPr>
          <a:xfrm>
            <a:off x="3845047" y="6111272"/>
            <a:ext cx="1216152"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dirty="0">
                <a:ln>
                  <a:solidFill>
                    <a:sysClr val="windowText" lastClr="000000"/>
                  </a:solidFill>
                </a:ln>
                <a:solidFill>
                  <a:sysClr val="windowText" lastClr="000000"/>
                </a:solidFill>
              </a:rPr>
              <a:t>كريمة</a:t>
            </a:r>
            <a:r>
              <a:rPr lang="fr-FR" dirty="0">
                <a:ln>
                  <a:solidFill>
                    <a:sysClr val="windowText" lastClr="000000"/>
                  </a:solidFill>
                </a:ln>
                <a:solidFill>
                  <a:sysClr val="windowText" lastClr="000000"/>
                </a:solidFill>
              </a:rPr>
              <a:t> </a:t>
            </a:r>
            <a:r>
              <a:rPr lang="ar-MA" dirty="0">
                <a:ln>
                  <a:solidFill>
                    <a:sysClr val="windowText" lastClr="000000"/>
                  </a:solidFill>
                </a:ln>
                <a:solidFill>
                  <a:sysClr val="windowText" lastClr="000000"/>
                </a:solidFill>
              </a:rPr>
              <a:t> أجكو</a:t>
            </a:r>
            <a:endParaRPr lang="en-US" dirty="0">
              <a:ln>
                <a:solidFill>
                  <a:sysClr val="windowText" lastClr="000000"/>
                </a:solidFill>
              </a:ln>
              <a:solidFill>
                <a:sysClr val="windowText" lastClr="000000"/>
              </a:solidFill>
            </a:endParaRPr>
          </a:p>
        </p:txBody>
      </p:sp>
      <p:sp>
        <p:nvSpPr>
          <p:cNvPr id="13" name="Rectangle 12">
            <a:extLst>
              <a:ext uri="{FF2B5EF4-FFF2-40B4-BE49-F238E27FC236}">
                <a16:creationId xmlns:a16="http://schemas.microsoft.com/office/drawing/2014/main" id="{460935A6-58B4-403D-B8A7-58CD95634437}"/>
              </a:ext>
            </a:extLst>
          </p:cNvPr>
          <p:cNvSpPr/>
          <p:nvPr/>
        </p:nvSpPr>
        <p:spPr>
          <a:xfrm>
            <a:off x="2290566" y="3429000"/>
            <a:ext cx="7502657" cy="1371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sz="4800" dirty="0">
                <a:ln>
                  <a:solidFill>
                    <a:schemeClr val="tx1">
                      <a:lumMod val="65000"/>
                      <a:lumOff val="35000"/>
                    </a:schemeClr>
                  </a:solidFill>
                </a:ln>
                <a:solidFill>
                  <a:schemeClr val="tx1">
                    <a:lumMod val="65000"/>
                    <a:lumOff val="35000"/>
                  </a:schemeClr>
                </a:solidFill>
              </a:rPr>
              <a:t>ثانية باكلولويا علوم فزيائية : 3</a:t>
            </a:r>
            <a:endParaRPr lang="en-US" sz="4800" dirty="0">
              <a:ln>
                <a:solidFill>
                  <a:schemeClr val="tx1">
                    <a:lumMod val="65000"/>
                    <a:lumOff val="35000"/>
                  </a:schemeClr>
                </a:solidFill>
              </a:ln>
              <a:solidFill>
                <a:schemeClr val="tx1">
                  <a:lumMod val="65000"/>
                  <a:lumOff val="35000"/>
                </a:schemeClr>
              </a:solidFill>
            </a:endParaRPr>
          </a:p>
        </p:txBody>
      </p:sp>
      <p:sp>
        <p:nvSpPr>
          <p:cNvPr id="14" name="Rectangle 13">
            <a:extLst>
              <a:ext uri="{FF2B5EF4-FFF2-40B4-BE49-F238E27FC236}">
                <a16:creationId xmlns:a16="http://schemas.microsoft.com/office/drawing/2014/main" id="{7C260F3D-B5CA-4C5C-8403-CF17B56E0F1F}"/>
              </a:ext>
            </a:extLst>
          </p:cNvPr>
          <p:cNvSpPr/>
          <p:nvPr/>
        </p:nvSpPr>
        <p:spPr>
          <a:xfrm>
            <a:off x="4555995" y="2367063"/>
            <a:ext cx="3108960" cy="901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rtl="1"/>
            <a:r>
              <a:rPr lang="ar-MA" sz="8800" dirty="0">
                <a:ln>
                  <a:solidFill>
                    <a:schemeClr val="bg1">
                      <a:lumMod val="50000"/>
                    </a:schemeClr>
                  </a:solidFill>
                </a:ln>
                <a:solidFill>
                  <a:schemeClr val="bg1">
                    <a:lumMod val="50000"/>
                  </a:schemeClr>
                </a:solidFill>
              </a:rPr>
              <a:t>القسم</a:t>
            </a:r>
            <a:endParaRPr lang="en-US" sz="8800" dirty="0">
              <a:ln>
                <a:solidFill>
                  <a:schemeClr val="bg1">
                    <a:lumMod val="50000"/>
                  </a:schemeClr>
                </a:solidFill>
              </a:ln>
              <a:solidFill>
                <a:schemeClr val="bg1">
                  <a:lumMod val="50000"/>
                </a:schemeClr>
              </a:solidFill>
            </a:endParaRPr>
          </a:p>
        </p:txBody>
      </p:sp>
    </p:spTree>
    <p:extLst>
      <p:ext uri="{BB962C8B-B14F-4D97-AF65-F5344CB8AC3E}">
        <p14:creationId xmlns:p14="http://schemas.microsoft.com/office/powerpoint/2010/main" val="289199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20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80"/>
                                  </p:iterate>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80"/>
                                  </p:iterate>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70"/>
                                  </p:iterate>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80"/>
                                  </p:iterate>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iterate type="lt">
                                    <p:tmAbs val="80"/>
                                  </p:iterate>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iterate type="lt">
                                    <p:tmAbs val="80"/>
                                  </p:iterate>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iterate type="lt">
                                    <p:tmAbs val="80"/>
                                  </p:iterate>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iterate type="lt">
                                    <p:tmAbs val="80"/>
                                  </p:iterate>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iterate type="lt">
                                    <p:tmAbs val="80"/>
                                  </p:iterate>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iterate type="lt">
                                    <p:tmAbs val="80"/>
                                  </p:iterate>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iterate type="lt">
                                    <p:tmAbs val="80"/>
                                  </p:iterate>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P spid="6" grpId="0"/>
      <p:bldP spid="7" grpId="0"/>
      <p:bldP spid="8" grpId="0"/>
      <p:bldP spid="9" grpId="0"/>
      <p:bldP spid="10" grpId="0"/>
      <p:bldP spid="11"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16000" b="-1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B8E1E-FB64-4D3E-9E1B-3CF6173823FA}"/>
              </a:ext>
            </a:extLst>
          </p:cNvPr>
          <p:cNvSpPr>
            <a:spLocks noGrp="1"/>
          </p:cNvSpPr>
          <p:nvPr>
            <p:ph type="title"/>
          </p:nvPr>
        </p:nvSpPr>
        <p:spPr/>
        <p:txBody>
          <a:bodyPr>
            <a:normAutofit/>
            <a:scene3d>
              <a:camera prst="orthographicFront"/>
              <a:lightRig rig="threePt" dir="t"/>
            </a:scene3d>
            <a:sp3d extrusionH="57150">
              <a:bevelT w="69850" h="69850" prst="divot"/>
            </a:sp3d>
          </a:bodyPr>
          <a:lstStyle/>
          <a:p>
            <a:pPr algn="ctr"/>
            <a:r>
              <a:rPr lang="ar-MA" sz="5400" b="1" i="0" dirty="0">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latin typeface="DroidArabicKufi-Regular"/>
              </a:rPr>
              <a:t>تعريف الفنون التشكيلية</a:t>
            </a:r>
            <a:endParaRPr lang="en-US" sz="5400" b="1" dirty="0">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endParaRPr>
          </a:p>
        </p:txBody>
      </p:sp>
      <p:sp>
        <p:nvSpPr>
          <p:cNvPr id="3" name="Content Placeholder 2">
            <a:extLst>
              <a:ext uri="{FF2B5EF4-FFF2-40B4-BE49-F238E27FC236}">
                <a16:creationId xmlns:a16="http://schemas.microsoft.com/office/drawing/2014/main" id="{E799D9FC-1E35-47C1-974C-8B053F4178D5}"/>
              </a:ext>
            </a:extLst>
          </p:cNvPr>
          <p:cNvSpPr>
            <a:spLocks noGrp="1"/>
          </p:cNvSpPr>
          <p:nvPr>
            <p:ph idx="1"/>
          </p:nvPr>
        </p:nvSpPr>
        <p:spPr>
          <a:xfrm>
            <a:off x="838200" y="1027906"/>
            <a:ext cx="10515600" cy="4351338"/>
          </a:xfrm>
        </p:spPr>
        <p:txBody>
          <a:bodyPr>
            <a:noAutofit/>
          </a:bodyPr>
          <a:lstStyle/>
          <a:p>
            <a:pPr marL="0" indent="0" algn="r" rtl="1">
              <a:lnSpc>
                <a:spcPct val="310000"/>
              </a:lnSpc>
              <a:buNone/>
            </a:pPr>
            <a:r>
              <a:rPr lang="ar-MA" b="0" i="0" dirty="0">
                <a:solidFill>
                  <a:srgbClr val="333333"/>
                </a:solidFill>
                <a:effectLst/>
                <a:latin typeface="DroidArabicKufi-Regular"/>
              </a:rPr>
              <a:t>         يعتبر الإنسان الكائن الوحيد الذي ينتج ويستهلك الفن. كالفنون التشكيلية التي يعبر من خلالها الفنان عن أفكاره ومشاعره؛ حيث يسعى إلى تحويل المواد الأولية إلى أشكال جميلة</a:t>
            </a:r>
            <a:r>
              <a:rPr lang="fr-FR" b="0" i="0" dirty="0">
                <a:solidFill>
                  <a:srgbClr val="333333"/>
                </a:solidFill>
                <a:effectLst/>
                <a:latin typeface="DroidArabicKufi-Regular"/>
              </a:rPr>
              <a:t>: </a:t>
            </a:r>
            <a:r>
              <a:rPr lang="ar-MA" b="0" i="0" dirty="0">
                <a:solidFill>
                  <a:srgbClr val="333333"/>
                </a:solidFill>
                <a:effectLst/>
                <a:latin typeface="DroidArabicKufi-Regular"/>
              </a:rPr>
              <a:t> كالعمارة، والتصوير، والزخرفة، والنحت، </a:t>
            </a:r>
            <a:r>
              <a:rPr lang="ar-MA" dirty="0">
                <a:solidFill>
                  <a:srgbClr val="333333"/>
                </a:solidFill>
                <a:latin typeface="DroidArabicKufi-Regular"/>
              </a:rPr>
              <a:t>والرسم، والخط العربي.</a:t>
            </a:r>
            <a:r>
              <a:rPr lang="ar-MA" b="0" i="0" dirty="0">
                <a:solidFill>
                  <a:srgbClr val="333333"/>
                </a:solidFill>
                <a:effectLst/>
                <a:latin typeface="DroidArabicKufi-Regular"/>
              </a:rPr>
              <a:t> ويتم إدراك هذا النوع من الفنون من خلال حاسة البصر، لذلك يسمى بالفن البصري، أو المرئي.</a:t>
            </a:r>
          </a:p>
        </p:txBody>
      </p:sp>
    </p:spTree>
    <p:extLst>
      <p:ext uri="{BB962C8B-B14F-4D97-AF65-F5344CB8AC3E}">
        <p14:creationId xmlns:p14="http://schemas.microsoft.com/office/powerpoint/2010/main" val="349314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10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BB12-5EB1-44DC-A4A7-B1AF7F5DA715}"/>
              </a:ext>
            </a:extLst>
          </p:cNvPr>
          <p:cNvSpPr>
            <a:spLocks noGrp="1"/>
          </p:cNvSpPr>
          <p:nvPr>
            <p:ph type="title"/>
          </p:nvPr>
        </p:nvSpPr>
        <p:spPr/>
        <p:txBody>
          <a:bodyPr>
            <a:normAutofit/>
            <a:scene3d>
              <a:camera prst="orthographicFront"/>
              <a:lightRig rig="threePt" dir="t"/>
            </a:scene3d>
            <a:sp3d extrusionH="57150">
              <a:bevelT w="69850" h="69850" prst="divot"/>
            </a:sp3d>
          </a:bodyPr>
          <a:lstStyle/>
          <a:p>
            <a:pPr algn="ctr" rtl="1"/>
            <a:r>
              <a:rPr lang="ar-MA" sz="5400" b="1" dirty="0">
                <a:effectLst>
                  <a:glow rad="101600">
                    <a:schemeClr val="accent5">
                      <a:satMod val="175000"/>
                      <a:alpha val="40000"/>
                    </a:schemeClr>
                  </a:glow>
                  <a:reflection blurRad="127000" stA="50000" endPos="50000" dist="25400" dir="5400000" sy="-100000" algn="bl" rotWithShape="0"/>
                </a:effectLst>
              </a:rPr>
              <a:t>تجسيد الفنون التشكيلية للجمال</a:t>
            </a:r>
            <a:endParaRPr lang="en-US" sz="5400" b="1" dirty="0">
              <a:effectLst>
                <a:glow rad="101600">
                  <a:schemeClr val="accent5">
                    <a:satMod val="175000"/>
                    <a:alpha val="40000"/>
                  </a:schemeClr>
                </a:glow>
                <a:reflection blurRad="127000" stA="50000" endPos="50000" dist="25400" dir="5400000" sy="-100000" algn="bl" rotWithShape="0"/>
              </a:effectLst>
            </a:endParaRPr>
          </a:p>
        </p:txBody>
      </p:sp>
      <p:sp>
        <p:nvSpPr>
          <p:cNvPr id="3" name="Content Placeholder 2">
            <a:extLst>
              <a:ext uri="{FF2B5EF4-FFF2-40B4-BE49-F238E27FC236}">
                <a16:creationId xmlns:a16="http://schemas.microsoft.com/office/drawing/2014/main" id="{35BE1A89-9708-4447-ADD3-4DB10D42D7DD}"/>
              </a:ext>
            </a:extLst>
          </p:cNvPr>
          <p:cNvSpPr>
            <a:spLocks noGrp="1"/>
          </p:cNvSpPr>
          <p:nvPr>
            <p:ph idx="1"/>
          </p:nvPr>
        </p:nvSpPr>
        <p:spPr/>
        <p:txBody>
          <a:bodyPr/>
          <a:lstStyle/>
          <a:p>
            <a:pPr marL="0" indent="0" algn="r" rtl="1">
              <a:buNone/>
            </a:pPr>
            <a:r>
              <a:rPr lang="ar-MA" b="0" i="0" dirty="0">
                <a:solidFill>
                  <a:srgbClr val="000000"/>
                </a:solidFill>
                <a:effectLst/>
                <a:latin typeface="Al-Jazeera"/>
              </a:rPr>
              <a:t>        قد تبعث الأعمال الفنية على الدهشة أو السخرية، الأمل أو اليأس، الإعجاب أو النفور؛ وقد يبدو العمل الفني مباشرًا أو معقدا، غامضًا أو جليا، واضحًا أو عبثيا.فالفن هو وسيلة للتصريح برأي أو إحساس، أو التأسيس لرؤية أخرى للعالم، سواء كانت مُستلهمة من أعمال الآخرين أو من شيء مبتكر وجديد كليا. غير أن الجمال جانب من ذلك، أو فلنقل إنه كل ما يبعث على السعادة والإيجابية في الأشخاص. الجمال وحده ليس فنًا، لكن الفن يمكن أن يُصنع منه وحوله ومن أجله الأشياء الجميلة. يمكن العثور على الجمال في منظر جبلي في وقت غروب الشمس: لكنّ الفن هو صورة هذا الجبل حينما نريها للعائلة، أو حين تنفيذ المنظر على لوحة زيتية وعرضها في معرض فني، ففي هذه الحالة الفن تجسيد لواقع جميل، والواقع هنا هو المنضر الجبلي في وقت غروب الشمس.</a:t>
            </a:r>
            <a:endParaRPr lang="en-US" dirty="0"/>
          </a:p>
        </p:txBody>
      </p:sp>
    </p:spTree>
    <p:extLst>
      <p:ext uri="{BB962C8B-B14F-4D97-AF65-F5344CB8AC3E}">
        <p14:creationId xmlns:p14="http://schemas.microsoft.com/office/powerpoint/2010/main" val="6098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8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EE072-892F-447F-B563-ADE8C91AE24F}"/>
              </a:ext>
            </a:extLst>
          </p:cNvPr>
          <p:cNvSpPr>
            <a:spLocks noGrp="1"/>
          </p:cNvSpPr>
          <p:nvPr>
            <p:ph type="title"/>
          </p:nvPr>
        </p:nvSpPr>
        <p:spPr/>
        <p:txBody>
          <a:bodyPr>
            <a:normAutofit/>
            <a:scene3d>
              <a:camera prst="orthographicFront"/>
              <a:lightRig rig="threePt" dir="t"/>
            </a:scene3d>
            <a:sp3d extrusionH="57150">
              <a:bevelT w="69850" h="69850" prst="divot"/>
            </a:sp3d>
          </a:bodyPr>
          <a:lstStyle/>
          <a:p>
            <a:pPr algn="ctr" rtl="1"/>
            <a:r>
              <a:rPr lang="ar-MA" sz="5400" b="1" dirty="0">
                <a:effectLst>
                  <a:glow rad="101600">
                    <a:schemeClr val="accent5">
                      <a:satMod val="175000"/>
                      <a:alpha val="40000"/>
                    </a:schemeClr>
                  </a:glow>
                  <a:reflection blurRad="127000" stA="50000" endPos="50000" dist="50800" dir="5400000" sy="-100000" algn="bl" rotWithShape="0"/>
                </a:effectLst>
              </a:rPr>
              <a:t>انعكاسات الفن التشكيلي على الواقع</a:t>
            </a:r>
            <a:endParaRPr lang="en-US" sz="5400" b="1" dirty="0">
              <a:effectLst>
                <a:glow rad="101600">
                  <a:schemeClr val="accent5">
                    <a:satMod val="175000"/>
                    <a:alpha val="40000"/>
                  </a:schemeClr>
                </a:glow>
                <a:reflection blurRad="127000" stA="50000" endPos="50000" dist="50800" dir="5400000" sy="-100000" algn="bl" rotWithShape="0"/>
              </a:effectLst>
            </a:endParaRPr>
          </a:p>
        </p:txBody>
      </p:sp>
      <p:sp>
        <p:nvSpPr>
          <p:cNvPr id="3" name="Content Placeholder 2">
            <a:extLst>
              <a:ext uri="{FF2B5EF4-FFF2-40B4-BE49-F238E27FC236}">
                <a16:creationId xmlns:a16="http://schemas.microsoft.com/office/drawing/2014/main" id="{722B54F1-30EB-4490-A6D0-C1FC4E3DFAA1}"/>
              </a:ext>
            </a:extLst>
          </p:cNvPr>
          <p:cNvSpPr>
            <a:spLocks noGrp="1"/>
          </p:cNvSpPr>
          <p:nvPr>
            <p:ph idx="1"/>
          </p:nvPr>
        </p:nvSpPr>
        <p:spPr/>
        <p:txBody>
          <a:bodyPr/>
          <a:lstStyle/>
          <a:p>
            <a:pPr marL="0" indent="0" algn="r" rtl="1">
              <a:buNone/>
            </a:pPr>
            <a:r>
              <a:rPr lang="ar-MA" b="0" i="0" dirty="0">
                <a:solidFill>
                  <a:srgbClr val="000000"/>
                </a:solidFill>
                <a:effectLst/>
                <a:latin typeface="Tahoma" panose="020B0604030504040204" pitchFamily="34" charset="0"/>
              </a:rPr>
              <a:t>        الفنان لا يعتبر فقط نهجا معبرا عن الواقع الذي يعيشه المجتمع، بل يتحمل أيضا مسؤولية أكبر، مسؤولة التعبير عن الواقع بمعنى أعمق من الحقيقة، أي تقديم البعد الوجداني للواقع بمأساته ومعاناته وقضاياه ورسائله، وهو ما نجح به كثير من الفنانين من بينهم</a:t>
            </a:r>
            <a:r>
              <a:rPr lang="ar-MA" b="1" i="0" dirty="0">
                <a:solidFill>
                  <a:srgbClr val="000000"/>
                </a:solidFill>
                <a:effectLst/>
                <a:latin typeface="Tahoma" panose="020B0604030504040204" pitchFamily="34" charset="0"/>
              </a:rPr>
              <a:t> معتز مصطفى العمري، </a:t>
            </a:r>
            <a:r>
              <a:rPr lang="ar-MA" i="0" dirty="0">
                <a:solidFill>
                  <a:srgbClr val="000000"/>
                </a:solidFill>
                <a:effectLst/>
                <a:latin typeface="Tahoma" panose="020B0604030504040204" pitchFamily="34" charset="0"/>
              </a:rPr>
              <a:t>وهو</a:t>
            </a:r>
            <a:r>
              <a:rPr lang="ar-MA" b="1" i="0" dirty="0">
                <a:solidFill>
                  <a:srgbClr val="000000"/>
                </a:solidFill>
                <a:effectLst/>
                <a:latin typeface="Tahoma" panose="020B0604030504040204" pitchFamily="34" charset="0"/>
              </a:rPr>
              <a:t> </a:t>
            </a:r>
            <a:r>
              <a:rPr lang="ar-MA" b="0" i="0" dirty="0">
                <a:solidFill>
                  <a:srgbClr val="000000"/>
                </a:solidFill>
                <a:effectLst/>
                <a:latin typeface="Tahoma" panose="020B0604030504040204" pitchFamily="34" charset="0"/>
              </a:rPr>
              <a:t>من أصول فلسطينية- سورية، وقد جسد في أعماله واقع القضية الفلسطينية بوجدانها وبثقافة شعبها وبتاريخه وعراقته.</a:t>
            </a:r>
          </a:p>
          <a:p>
            <a:pPr marL="0" indent="0" algn="r" rtl="1">
              <a:buNone/>
            </a:pPr>
            <a:r>
              <a:rPr lang="ar-MA" dirty="0">
                <a:solidFill>
                  <a:srgbClr val="000000"/>
                </a:solidFill>
                <a:latin typeface="Tahoma" panose="020B0604030504040204" pitchFamily="34" charset="0"/>
              </a:rPr>
              <a:t>ويعتبر الكاريكاتير من أشهر الفنون التشكيلية التي تعبر عن الواقع المعيش؛ فهو فن يسلط الأضواء على المشاكل الاجتماعية والسياسية والرياضية والتربوية والتعليمية... بطريقة كرتونية وهزلية لكنها تضع بصمة عميقة في داخل المتلقي،</a:t>
            </a:r>
            <a:endParaRPr lang="en-US" dirty="0"/>
          </a:p>
        </p:txBody>
      </p:sp>
    </p:spTree>
    <p:extLst>
      <p:ext uri="{BB962C8B-B14F-4D97-AF65-F5344CB8AC3E}">
        <p14:creationId xmlns:p14="http://schemas.microsoft.com/office/powerpoint/2010/main" val="359329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8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80"/>
                                  </p:iterate>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39EF-A138-493A-ACE9-9284CA9EA582}"/>
              </a:ext>
            </a:extLst>
          </p:cNvPr>
          <p:cNvSpPr>
            <a:spLocks noGrp="1"/>
          </p:cNvSpPr>
          <p:nvPr>
            <p:ph type="title"/>
          </p:nvPr>
        </p:nvSpPr>
        <p:spPr/>
        <p:txBody>
          <a:bodyPr>
            <a:normAutofit/>
            <a:scene3d>
              <a:camera prst="orthographicFront"/>
              <a:lightRig rig="threePt" dir="t"/>
            </a:scene3d>
            <a:sp3d extrusionH="57150">
              <a:bevelT w="69850" h="69850" prst="divot"/>
            </a:sp3d>
          </a:bodyPr>
          <a:lstStyle/>
          <a:p>
            <a:pPr algn="ctr" rtl="1"/>
            <a:r>
              <a:rPr lang="ar-MA" sz="5400" b="1" dirty="0">
                <a:effectLst>
                  <a:glow rad="101600">
                    <a:schemeClr val="accent5">
                      <a:satMod val="175000"/>
                      <a:alpha val="40000"/>
                    </a:schemeClr>
                  </a:glow>
                  <a:reflection blurRad="127000" stA="50000" endPos="50000" dist="25400" dir="5400000" sy="-100000" algn="bl" rotWithShape="0"/>
                </a:effectLst>
              </a:rPr>
              <a:t>أهمية الفن التشكيلي وقيمته</a:t>
            </a:r>
            <a:endParaRPr lang="en-US" sz="5400" b="1" dirty="0">
              <a:effectLst>
                <a:glow rad="101600">
                  <a:schemeClr val="accent5">
                    <a:satMod val="175000"/>
                    <a:alpha val="40000"/>
                  </a:schemeClr>
                </a:glow>
                <a:reflection blurRad="127000" stA="50000" endPos="50000" dist="25400" dir="5400000" sy="-100000" algn="bl" rotWithShape="0"/>
              </a:effectLst>
            </a:endParaRPr>
          </a:p>
        </p:txBody>
      </p:sp>
      <p:sp>
        <p:nvSpPr>
          <p:cNvPr id="3" name="Content Placeholder 2">
            <a:extLst>
              <a:ext uri="{FF2B5EF4-FFF2-40B4-BE49-F238E27FC236}">
                <a16:creationId xmlns:a16="http://schemas.microsoft.com/office/drawing/2014/main" id="{D92F5948-DC1E-42F0-97DC-E9D7CFFC71B4}"/>
              </a:ext>
            </a:extLst>
          </p:cNvPr>
          <p:cNvSpPr>
            <a:spLocks noGrp="1"/>
          </p:cNvSpPr>
          <p:nvPr>
            <p:ph idx="1"/>
          </p:nvPr>
        </p:nvSpPr>
        <p:spPr>
          <a:xfrm>
            <a:off x="838200" y="1556684"/>
            <a:ext cx="10515600" cy="4351338"/>
          </a:xfrm>
        </p:spPr>
        <p:txBody>
          <a:bodyPr>
            <a:noAutofit/>
          </a:bodyPr>
          <a:lstStyle/>
          <a:p>
            <a:pPr marL="0" indent="0" algn="r" rtl="1">
              <a:buNone/>
            </a:pPr>
            <a:r>
              <a:rPr lang="ar-MA" b="1" i="0" u="none" strike="noStrike" dirty="0">
                <a:effectLst/>
                <a:latin typeface="Noto Sans Kufi Arabic"/>
              </a:rPr>
              <a:t>          الفنون التشكيلية </a:t>
            </a:r>
            <a:r>
              <a:rPr lang="ar-MA" b="1" i="0" dirty="0">
                <a:effectLst/>
                <a:latin typeface="Noto Sans Kufi Arabic"/>
              </a:rPr>
              <a:t>هي وسيلة حقيقية للتعبير. </a:t>
            </a:r>
            <a:r>
              <a:rPr lang="ar-MA" b="1" dirty="0">
                <a:latin typeface="Noto Sans Kufi Arabic"/>
              </a:rPr>
              <a:t>ت</a:t>
            </a:r>
            <a:r>
              <a:rPr lang="ar-MA" b="1" i="0" dirty="0">
                <a:effectLst/>
                <a:latin typeface="Noto Sans Kufi Arabic"/>
              </a:rPr>
              <a:t>سمح أنشطته مثل الرسم بإطلاق العنان للخيال والتعبيرعن المخاوف الداخلية.</a:t>
            </a:r>
            <a:r>
              <a:rPr lang="ar-MA" b="1" i="0" dirty="0">
                <a:effectLst/>
                <a:latin typeface="DroidArabicKufi-Regular"/>
              </a:rPr>
              <a:t> كما يلعب الفن التشكيلي دورًا مهمًا في الصناعة، إذ غدت الجماليات والديكورجزءًا لا يتجزأ من الحياة اليومية، لذا زاد الإقبال على الصناعات الفنية، وبالتالي تعزيز الاقتصاد، </a:t>
            </a:r>
            <a:r>
              <a:rPr lang="ar-MA" b="1" dirty="0">
                <a:latin typeface="DroidArabicKufi-Regular"/>
              </a:rPr>
              <a:t>أ</a:t>
            </a:r>
            <a:r>
              <a:rPr lang="ar-MA" b="1" i="0" dirty="0">
                <a:effectLst/>
                <a:latin typeface="DroidArabicKufi-Regular"/>
              </a:rPr>
              <a:t>ي بمعنى آخر يعمل على خلق القيم الجمالية.</a:t>
            </a:r>
            <a:r>
              <a:rPr lang="ar-MA" b="1" dirty="0">
                <a:latin typeface="DroidArabicKufi-Regular"/>
              </a:rPr>
              <a:t> </a:t>
            </a:r>
            <a:r>
              <a:rPr lang="ar-MA" b="1" i="0" dirty="0">
                <a:effectLst/>
                <a:latin typeface="DroidArabicKufi-Regular"/>
              </a:rPr>
              <a:t>ويعتبر الفن التشكيلي وسيلة للتخلص من الأفكار السلبية كالإحباط، الاكتئاب وتفريغ الخيالات السوداوية، أي يعمل كمرهم الحروق إذ يجعل الفرد يفرغ ما في جوفه ومن ثم يهدأ مكان الحرق وتعم الراحة في القاع. و</a:t>
            </a:r>
            <a:r>
              <a:rPr lang="ar-MA" b="1" i="0" dirty="0">
                <a:effectLst/>
                <a:latin typeface="consolas" panose="020B0609020204030204" pitchFamily="49" charset="0"/>
              </a:rPr>
              <a:t>للفنون دور هام في الصحة النفسية، حيث إن متذوقي الفن يميلون أكثر لعدم العنف والالتزام بالقانون كما أثبتت الدراسات العلمية، لذا تعمد العديد من المؤسسات التربوية سواء العامة أو الخاصّة إلى تقديم الأعمال الفنية كوسيلة لتحسين الطبيعة النفسية لتابعيها. ويتجلى دور الفن في المجتمع في إدخاله إلى النظام التعليميّ كمادّة أساسية للتلاميذ يستخدم فيها الفن التشكيلي مدخلا أساسيّا من مدخلات المعرفة، حيث يتعلم الطالب أسس الرسم والزخرفة عملياً ونظرياً، مما يطور من مهاراته الفنية ويكسبه ذائقة للاستمتاع بالحياة.</a:t>
            </a:r>
            <a:endParaRPr lang="en-US" b="1" dirty="0"/>
          </a:p>
        </p:txBody>
      </p:sp>
    </p:spTree>
    <p:extLst>
      <p:ext uri="{BB962C8B-B14F-4D97-AF65-F5344CB8AC3E}">
        <p14:creationId xmlns:p14="http://schemas.microsoft.com/office/powerpoint/2010/main" val="167081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80"/>
                                  </p:iterate>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83000" b="-8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662A2-00D6-4A34-905C-C152C728338A}"/>
              </a:ext>
            </a:extLst>
          </p:cNvPr>
          <p:cNvSpPr>
            <a:spLocks noGrp="1"/>
          </p:cNvSpPr>
          <p:nvPr>
            <p:ph type="title"/>
          </p:nvPr>
        </p:nvSpPr>
        <p:spPr>
          <a:noFill/>
        </p:spPr>
        <p:txBody>
          <a:bodyPr>
            <a:normAutofit/>
            <a:scene3d>
              <a:camera prst="orthographicFront"/>
              <a:lightRig rig="threePt" dir="t"/>
            </a:scene3d>
            <a:sp3d extrusionH="57150">
              <a:bevelT w="69850" h="69850" prst="divot"/>
            </a:sp3d>
          </a:bodyPr>
          <a:lstStyle/>
          <a:p>
            <a:pPr algn="ctr" rtl="1"/>
            <a:r>
              <a:rPr lang="ar-MA" sz="5400" b="1" dirty="0">
                <a:ln>
                  <a:solidFill>
                    <a:schemeClr val="tx1"/>
                  </a:solidFill>
                </a:ln>
                <a:effectLst>
                  <a:glow rad="101600">
                    <a:schemeClr val="accent5">
                      <a:satMod val="175000"/>
                      <a:alpha val="40000"/>
                    </a:schemeClr>
                  </a:glow>
                  <a:reflection blurRad="127000" stA="50000" endPos="50000" dist="25400" dir="5400000" sy="-100000" algn="bl" rotWithShape="0"/>
                </a:effectLst>
              </a:rPr>
              <a:t>نماذج عالمية رائدة في الرسم والنحت</a:t>
            </a:r>
            <a:endParaRPr lang="en-US" sz="5400" b="1" dirty="0">
              <a:ln>
                <a:solidFill>
                  <a:schemeClr val="tx1"/>
                </a:solidFill>
              </a:ln>
              <a:effectLst>
                <a:glow rad="101600">
                  <a:schemeClr val="accent5">
                    <a:satMod val="175000"/>
                    <a:alpha val="40000"/>
                  </a:schemeClr>
                </a:glow>
                <a:reflection blurRad="127000" stA="50000" endPos="50000" dist="25400" dir="5400000" sy="-100000" algn="bl" rotWithShape="0"/>
              </a:effectLst>
            </a:endParaRPr>
          </a:p>
        </p:txBody>
      </p:sp>
      <p:pic>
        <p:nvPicPr>
          <p:cNvPr id="5" name="Content Placeholder 4">
            <a:extLst>
              <a:ext uri="{FF2B5EF4-FFF2-40B4-BE49-F238E27FC236}">
                <a16:creationId xmlns:a16="http://schemas.microsoft.com/office/drawing/2014/main" id="{A5D11DF6-2B19-4E5A-BF71-731DAEA39E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44331" y="1793075"/>
            <a:ext cx="1445810" cy="1081933"/>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a:extLst>
              <a:ext uri="{FF2B5EF4-FFF2-40B4-BE49-F238E27FC236}">
                <a16:creationId xmlns:a16="http://schemas.microsoft.com/office/drawing/2014/main" id="{48BE8692-F89A-4020-9A96-C0789C5E1F0B}"/>
              </a:ext>
            </a:extLst>
          </p:cNvPr>
          <p:cNvSpPr/>
          <p:nvPr/>
        </p:nvSpPr>
        <p:spPr>
          <a:xfrm>
            <a:off x="838201" y="1690688"/>
            <a:ext cx="8172236" cy="12264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b="0" i="0" dirty="0">
                <a:effectLst/>
                <a:latin typeface="Raleway" panose="020B0604020202020204" pitchFamily="2" charset="0"/>
              </a:rPr>
              <a:t>النحات الإيطالي </a:t>
            </a:r>
            <a:r>
              <a:rPr lang="ar-MA" b="1" i="0" u="sng" dirty="0">
                <a:ln>
                  <a:solidFill>
                    <a:srgbClr val="C00000"/>
                  </a:solidFill>
                </a:ln>
                <a:effectLst/>
                <a:latin typeface="-apple-system"/>
              </a:rPr>
              <a:t>ميغيل أنجيل بوناروتي</a:t>
            </a:r>
            <a:r>
              <a:rPr lang="ar-MA" b="0" i="0" u="sng" dirty="0">
                <a:ln>
                  <a:solidFill>
                    <a:srgbClr val="C00000"/>
                  </a:solidFill>
                </a:ln>
                <a:effectLst/>
                <a:latin typeface="Raleway" panose="020B0604020202020204" pitchFamily="2" charset="0"/>
              </a:rPr>
              <a:t> </a:t>
            </a:r>
            <a:r>
              <a:rPr lang="ar-MA" b="0" i="0" dirty="0">
                <a:effectLst/>
                <a:latin typeface="Raleway" panose="020B0604020202020204" pitchFamily="2" charset="0"/>
              </a:rPr>
              <a:t>، وكذلك الرسام والمهندس المعماري والشاعر من عصر النهضة. كان تأثيره على تطور الفن الغربي أساسيا. أعماله الأكثر تميزا في النحت هي </a:t>
            </a:r>
            <a:r>
              <a:rPr lang="ar-MA" b="0" i="1" dirty="0">
                <a:effectLst/>
                <a:latin typeface="Raleway" panose="020B0604020202020204" pitchFamily="2" charset="0"/>
              </a:rPr>
              <a:t>ديفيد</a:t>
            </a:r>
            <a:r>
              <a:rPr lang="ar-MA" b="0" i="0" dirty="0">
                <a:effectLst/>
                <a:latin typeface="Raleway" panose="020B0604020202020204" pitchFamily="2" charset="0"/>
              </a:rPr>
              <a:t> و </a:t>
            </a:r>
            <a:r>
              <a:rPr lang="ar-MA" b="0" i="1" dirty="0">
                <a:effectLst/>
                <a:latin typeface="Raleway" panose="020B0604020202020204" pitchFamily="2" charset="0"/>
              </a:rPr>
              <a:t>لا بيداد</a:t>
            </a:r>
            <a:r>
              <a:rPr lang="ar-MA" b="0" i="0" dirty="0">
                <a:effectLst/>
                <a:latin typeface="Raleway" panose="020B0604020202020204" pitchFamily="2" charset="0"/>
              </a:rPr>
              <a:t>, كلاهما يمكن العثور عليهما في مدينتي فلورنس والفاتيكان على التوالي.</a:t>
            </a:r>
            <a:endParaRPr lang="en-US" dirty="0"/>
          </a:p>
        </p:txBody>
      </p:sp>
      <p:sp>
        <p:nvSpPr>
          <p:cNvPr id="7" name="Rectangle 6">
            <a:extLst>
              <a:ext uri="{FF2B5EF4-FFF2-40B4-BE49-F238E27FC236}">
                <a16:creationId xmlns:a16="http://schemas.microsoft.com/office/drawing/2014/main" id="{16E9BECC-35E8-4BF5-9D24-5A4C8EA80F0D}"/>
              </a:ext>
            </a:extLst>
          </p:cNvPr>
          <p:cNvSpPr/>
          <p:nvPr/>
        </p:nvSpPr>
        <p:spPr>
          <a:xfrm>
            <a:off x="10710520" y="2097548"/>
            <a:ext cx="1638957" cy="412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b="1" i="0" dirty="0">
                <a:solidFill>
                  <a:schemeClr val="tx1"/>
                </a:solidFill>
                <a:effectLst/>
                <a:latin typeface="Arabic Typesetting" panose="03020402040406030203" pitchFamily="66" charset="-78"/>
                <a:cs typeface="Arabic Typesetting" panose="03020402040406030203" pitchFamily="66" charset="-78"/>
              </a:rPr>
              <a:t>ميغيل أنجيل بوناروتي</a:t>
            </a:r>
          </a:p>
          <a:p>
            <a:pPr algn="ctr" rtl="1"/>
            <a:r>
              <a:rPr lang="en-US" b="1" i="0" dirty="0">
                <a:solidFill>
                  <a:schemeClr val="tx1"/>
                </a:solidFill>
                <a:effectLst/>
                <a:latin typeface="Arabic Typesetting" panose="03020402040406030203" pitchFamily="66" charset="-78"/>
                <a:cs typeface="Arabic Typesetting" panose="03020402040406030203" pitchFamily="66" charset="-78"/>
              </a:rPr>
              <a:t>(1475 – 1564</a:t>
            </a:r>
            <a:r>
              <a:rPr lang="fr-FR" b="1" dirty="0">
                <a:solidFill>
                  <a:schemeClr val="tx1"/>
                </a:solidFill>
                <a:latin typeface="Arabic Typesetting" panose="03020402040406030203" pitchFamily="66" charset="-78"/>
                <a:cs typeface="Arabic Typesetting" panose="03020402040406030203" pitchFamily="66" charset="-78"/>
              </a:rPr>
              <a:t>)</a:t>
            </a:r>
            <a:endParaRPr lang="en-US" b="1" dirty="0">
              <a:solidFill>
                <a:schemeClr val="tx1"/>
              </a:solidFill>
              <a:latin typeface="Arabic Typesetting" panose="03020402040406030203" pitchFamily="66" charset="-78"/>
              <a:cs typeface="Arabic Typesetting" panose="03020402040406030203" pitchFamily="66" charset="-78"/>
            </a:endParaRPr>
          </a:p>
        </p:txBody>
      </p:sp>
      <p:sp>
        <p:nvSpPr>
          <p:cNvPr id="8" name="Rectangle 7">
            <a:extLst>
              <a:ext uri="{FF2B5EF4-FFF2-40B4-BE49-F238E27FC236}">
                <a16:creationId xmlns:a16="http://schemas.microsoft.com/office/drawing/2014/main" id="{DB5C161C-D02E-4856-AA3E-7CDE74600AC1}"/>
              </a:ext>
            </a:extLst>
          </p:cNvPr>
          <p:cNvSpPr/>
          <p:nvPr/>
        </p:nvSpPr>
        <p:spPr>
          <a:xfrm>
            <a:off x="838200" y="3311156"/>
            <a:ext cx="8172237" cy="12264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b="0" i="0" dirty="0">
                <a:solidFill>
                  <a:srgbClr val="E8EAED"/>
                </a:solidFill>
                <a:effectLst/>
                <a:latin typeface="consolas" panose="020B0609020204030204" pitchFamily="49" charset="0"/>
              </a:rPr>
              <a:t>النحات والرسام والمصور الروماني </a:t>
            </a:r>
            <a:r>
              <a:rPr lang="ar-MA" b="1" i="0" u="sng" dirty="0">
                <a:ln>
                  <a:solidFill>
                    <a:srgbClr val="C00000"/>
                  </a:solidFill>
                </a:ln>
                <a:effectLst/>
                <a:latin typeface="-apple-system"/>
              </a:rPr>
              <a:t>قسطنطين برانكوسي</a:t>
            </a:r>
            <a:r>
              <a:rPr lang="ar-MA" b="0" i="0" u="sng" dirty="0">
                <a:ln>
                  <a:solidFill>
                    <a:srgbClr val="C00000"/>
                  </a:solidFill>
                </a:ln>
                <a:solidFill>
                  <a:srgbClr val="E8EAED"/>
                </a:solidFill>
                <a:effectLst/>
                <a:latin typeface="consolas" panose="020B0609020204030204" pitchFamily="49" charset="0"/>
              </a:rPr>
              <a:t> </a:t>
            </a:r>
            <a:r>
              <a:rPr lang="ar-MA" b="0" i="0" dirty="0">
                <a:solidFill>
                  <a:srgbClr val="E8EAED"/>
                </a:solidFill>
                <a:effectLst/>
                <a:latin typeface="consolas" panose="020B0609020204030204" pitchFamily="49" charset="0"/>
              </a:rPr>
              <a:t>، طور حياته المهنية في فرنسا. يعتبر رائدًا في حركة الحداثة وواحدًا من أكثر الدعاة المؤثرين للنحت خلال القرن العشرين. من بين أعماله الأكثر شهرة </a:t>
            </a:r>
            <a:r>
              <a:rPr lang="ar-MA" b="0" dirty="0">
                <a:solidFill>
                  <a:srgbClr val="E8EAED"/>
                </a:solidFill>
                <a:effectLst/>
                <a:latin typeface="consolas" panose="020B0609020204030204" pitchFamily="49" charset="0"/>
              </a:rPr>
              <a:t>هي</a:t>
            </a:r>
            <a:r>
              <a:rPr lang="ar-MA" b="0" dirty="0">
                <a:effectLst/>
                <a:latin typeface="Raleway" pitchFamily="2" charset="0"/>
              </a:rPr>
              <a:t> </a:t>
            </a:r>
            <a:r>
              <a:rPr lang="ar-MA" b="0" i="1" dirty="0">
                <a:effectLst/>
                <a:latin typeface="Raleway" pitchFamily="2" charset="0"/>
              </a:rPr>
              <a:t>العمود الذي لا نهاية له و الطيور في الفضاء.</a:t>
            </a:r>
            <a:endParaRPr lang="en-US" i="1" dirty="0"/>
          </a:p>
        </p:txBody>
      </p:sp>
      <p:pic>
        <p:nvPicPr>
          <p:cNvPr id="13" name="Picture 12">
            <a:extLst>
              <a:ext uri="{FF2B5EF4-FFF2-40B4-BE49-F238E27FC236}">
                <a16:creationId xmlns:a16="http://schemas.microsoft.com/office/drawing/2014/main" id="{F09FF6FC-D009-45C1-A317-CE90539768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4330" y="3389823"/>
            <a:ext cx="1445811" cy="1081933"/>
          </a:xfrm>
          <a:prstGeom prst="rect">
            <a:avLst/>
          </a:prstGeom>
          <a:ln w="88900" cap="sq" cmpd="thickThin">
            <a:solidFill>
              <a:srgbClr val="000000"/>
            </a:solidFill>
            <a:prstDash val="solid"/>
            <a:miter lim="800000"/>
          </a:ln>
          <a:effectLst>
            <a:innerShdw blurRad="76200">
              <a:srgbClr val="000000"/>
            </a:innerShdw>
          </a:effectLst>
        </p:spPr>
      </p:pic>
      <p:sp>
        <p:nvSpPr>
          <p:cNvPr id="14" name="Rectangle 13">
            <a:extLst>
              <a:ext uri="{FF2B5EF4-FFF2-40B4-BE49-F238E27FC236}">
                <a16:creationId xmlns:a16="http://schemas.microsoft.com/office/drawing/2014/main" id="{CB998645-88F1-4ECC-9D94-24C84390E5B9}"/>
              </a:ext>
            </a:extLst>
          </p:cNvPr>
          <p:cNvSpPr/>
          <p:nvPr/>
        </p:nvSpPr>
        <p:spPr>
          <a:xfrm>
            <a:off x="10710519" y="3582127"/>
            <a:ext cx="1638957" cy="684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i="0" dirty="0">
                <a:solidFill>
                  <a:sysClr val="windowText" lastClr="000000"/>
                </a:solidFill>
                <a:effectLst/>
                <a:latin typeface="Arabic Typesetting" panose="03020402040406030203" pitchFamily="66" charset="-78"/>
                <a:cs typeface="Arabic Typesetting" panose="03020402040406030203" pitchFamily="66" charset="-78"/>
              </a:rPr>
              <a:t>قسطنطين برانكوس</a:t>
            </a:r>
            <a:endParaRPr lang="fr-FR" b="1" i="0" dirty="0">
              <a:solidFill>
                <a:sysClr val="windowText" lastClr="000000"/>
              </a:solidFill>
              <a:effectLst/>
              <a:latin typeface="Arabic Typesetting" panose="03020402040406030203" pitchFamily="66" charset="-78"/>
              <a:cs typeface="Arabic Typesetting" panose="03020402040406030203" pitchFamily="66" charset="-78"/>
            </a:endParaRPr>
          </a:p>
          <a:p>
            <a:pPr algn="ctr"/>
            <a:r>
              <a:rPr lang="ar-MA" b="1" i="0" dirty="0">
                <a:solidFill>
                  <a:sysClr val="windowText" lastClr="000000"/>
                </a:solidFill>
                <a:effectLst/>
                <a:latin typeface="Arabic Typesetting" panose="03020402040406030203" pitchFamily="66" charset="-78"/>
                <a:cs typeface="Arabic Typesetting" panose="03020402040406030203" pitchFamily="66" charset="-78"/>
              </a:rPr>
              <a:t> (1876 - 1957)</a:t>
            </a:r>
          </a:p>
        </p:txBody>
      </p:sp>
      <p:pic>
        <p:nvPicPr>
          <p:cNvPr id="16" name="Picture 15">
            <a:extLst>
              <a:ext uri="{FF2B5EF4-FFF2-40B4-BE49-F238E27FC236}">
                <a16:creationId xmlns:a16="http://schemas.microsoft.com/office/drawing/2014/main" id="{6EE177FC-85E5-45E4-91AE-4DDC12D29C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4329" y="5088957"/>
            <a:ext cx="1445812" cy="1081934"/>
          </a:xfrm>
          <a:prstGeom prst="rect">
            <a:avLst/>
          </a:prstGeom>
          <a:ln w="88900" cap="sq" cmpd="thickThin">
            <a:solidFill>
              <a:srgbClr val="000000"/>
            </a:solidFill>
            <a:prstDash val="solid"/>
            <a:miter lim="800000"/>
          </a:ln>
          <a:effectLst>
            <a:innerShdw blurRad="76200">
              <a:srgbClr val="000000"/>
            </a:innerShdw>
          </a:effectLst>
        </p:spPr>
      </p:pic>
      <p:sp>
        <p:nvSpPr>
          <p:cNvPr id="17" name="Rectangle 16">
            <a:extLst>
              <a:ext uri="{FF2B5EF4-FFF2-40B4-BE49-F238E27FC236}">
                <a16:creationId xmlns:a16="http://schemas.microsoft.com/office/drawing/2014/main" id="{75216718-B045-4908-8E87-840AC3B0FF98}"/>
              </a:ext>
            </a:extLst>
          </p:cNvPr>
          <p:cNvSpPr/>
          <p:nvPr/>
        </p:nvSpPr>
        <p:spPr>
          <a:xfrm>
            <a:off x="838200" y="4947829"/>
            <a:ext cx="8172237" cy="12264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b="1" i="0" u="sng" dirty="0">
                <a:ln>
                  <a:solidFill>
                    <a:srgbClr val="C00000"/>
                  </a:solidFill>
                </a:ln>
                <a:effectLst/>
                <a:latin typeface="-apple-system"/>
              </a:rPr>
              <a:t>البرتو جياكوميتي </a:t>
            </a:r>
            <a:r>
              <a:rPr lang="ar-MA" b="0" i="0" dirty="0">
                <a:effectLst/>
                <a:latin typeface="Raleway" pitchFamily="2" charset="0"/>
              </a:rPr>
              <a:t>نحات من أصل سويسري ، كان يعرف أيضًا باسم الرسام الشهير بعد الانطباعية. كان ينتمي إلى الحركات السريالية والتعبيرية والمكعبية والشكلية. منحوتاته مجسم ، مثل </a:t>
            </a:r>
            <a:r>
              <a:rPr lang="ar-MA" b="0" i="1" dirty="0">
                <a:effectLst/>
                <a:latin typeface="Raleway" pitchFamily="2" charset="0"/>
              </a:rPr>
              <a:t>ثلاثة رجال يمشون</a:t>
            </a:r>
            <a:r>
              <a:rPr lang="ar-MA" b="0" i="0" dirty="0">
                <a:effectLst/>
                <a:latin typeface="Raleway" pitchFamily="2" charset="0"/>
              </a:rPr>
              <a:t>, كانوا السمة المميزة له.</a:t>
            </a:r>
            <a:endParaRPr lang="en-US" dirty="0"/>
          </a:p>
        </p:txBody>
      </p:sp>
      <p:sp>
        <p:nvSpPr>
          <p:cNvPr id="18" name="Rectangle 17">
            <a:extLst>
              <a:ext uri="{FF2B5EF4-FFF2-40B4-BE49-F238E27FC236}">
                <a16:creationId xmlns:a16="http://schemas.microsoft.com/office/drawing/2014/main" id="{969FCE57-C508-4EAE-A4D1-ADD38B3F478B}"/>
              </a:ext>
            </a:extLst>
          </p:cNvPr>
          <p:cNvSpPr/>
          <p:nvPr/>
        </p:nvSpPr>
        <p:spPr>
          <a:xfrm>
            <a:off x="10710520" y="5218800"/>
            <a:ext cx="1638957" cy="684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i="0" dirty="0">
                <a:solidFill>
                  <a:schemeClr val="tx1"/>
                </a:solidFill>
                <a:effectLst/>
                <a:latin typeface="Arabic Typesetting" panose="03020402040406030203" pitchFamily="66" charset="-78"/>
                <a:cs typeface="Arabic Typesetting" panose="03020402040406030203" pitchFamily="66" charset="-78"/>
              </a:rPr>
              <a:t>البرتو جياكوميتي</a:t>
            </a:r>
          </a:p>
          <a:p>
            <a:pPr algn="ctr"/>
            <a:r>
              <a:rPr lang="en-US" b="1" i="0" dirty="0">
                <a:solidFill>
                  <a:schemeClr val="tx1"/>
                </a:solidFill>
                <a:effectLst/>
                <a:latin typeface="Arabic Typesetting" panose="03020402040406030203" pitchFamily="66" charset="-78"/>
                <a:cs typeface="Arabic Typesetting" panose="03020402040406030203" pitchFamily="66" charset="-78"/>
              </a:rPr>
              <a:t>(1901 - 1966)</a:t>
            </a:r>
          </a:p>
        </p:txBody>
      </p:sp>
    </p:spTree>
    <p:extLst>
      <p:ext uri="{BB962C8B-B14F-4D97-AF65-F5344CB8AC3E}">
        <p14:creationId xmlns:p14="http://schemas.microsoft.com/office/powerpoint/2010/main" val="31275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150"/>
                                  </p:iterate>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80"/>
                                  </p:iterate>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50"/>
                                  </p:iterate>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lt">
                                    <p:tmAbs val="80"/>
                                  </p:iterate>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type="lt">
                                    <p:tmAbs val="150"/>
                                  </p:iterate>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righ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iterate type="lt">
                                    <p:tmAbs val="80"/>
                                  </p:iterate>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animBg="1"/>
      <p:bldP spid="14" grpId="0"/>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38FA-33A9-40C9-9BB1-96270787A3D2}"/>
              </a:ext>
            </a:extLst>
          </p:cNvPr>
          <p:cNvSpPr>
            <a:spLocks noGrp="1"/>
          </p:cNvSpPr>
          <p:nvPr>
            <p:ph type="title"/>
          </p:nvPr>
        </p:nvSpPr>
        <p:spPr/>
        <p:txBody>
          <a:bodyPr>
            <a:normAutofit/>
            <a:scene3d>
              <a:camera prst="orthographicFront"/>
              <a:lightRig rig="threePt" dir="t"/>
            </a:scene3d>
            <a:sp3d extrusionH="57150">
              <a:bevelT w="69850" h="69850" prst="divot"/>
            </a:sp3d>
          </a:bodyPr>
          <a:lstStyle/>
          <a:p>
            <a:pPr algn="ctr"/>
            <a:r>
              <a:rPr lang="ar-MA" sz="5400" b="1" dirty="0">
                <a:ln>
                  <a:solidFill>
                    <a:schemeClr val="tx1"/>
                  </a:solidFill>
                </a:ln>
                <a:effectLst>
                  <a:glow rad="228600">
                    <a:schemeClr val="accent2">
                      <a:satMod val="175000"/>
                      <a:alpha val="40000"/>
                    </a:schemeClr>
                  </a:glow>
                  <a:reflection blurRad="127000" stA="50000" endPos="50000" dist="25400" dir="5400000" sy="-100000" algn="bl" rotWithShape="0"/>
                </a:effectLst>
              </a:rPr>
              <a:t>تحليل رسم أو لوحة تشكيلية لفنانين عالميين</a:t>
            </a:r>
            <a:endParaRPr lang="en-US" sz="5400" b="1" dirty="0">
              <a:ln>
                <a:solidFill>
                  <a:schemeClr val="tx1"/>
                </a:solidFill>
              </a:ln>
              <a:effectLst>
                <a:glow rad="228600">
                  <a:schemeClr val="accent2">
                    <a:satMod val="175000"/>
                    <a:alpha val="40000"/>
                  </a:schemeClr>
                </a:glow>
                <a:reflection blurRad="127000" stA="50000" endPos="50000" dist="25400" dir="5400000" sy="-100000" algn="bl" rotWithShape="0"/>
              </a:effectLst>
            </a:endParaRPr>
          </a:p>
        </p:txBody>
      </p:sp>
      <p:pic>
        <p:nvPicPr>
          <p:cNvPr id="5" name="Content Placeholder 4">
            <a:extLst>
              <a:ext uri="{FF2B5EF4-FFF2-40B4-BE49-F238E27FC236}">
                <a16:creationId xmlns:a16="http://schemas.microsoft.com/office/drawing/2014/main" id="{41D227BE-5172-48E6-B6D1-82F6D1414C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96400" y="2199211"/>
            <a:ext cx="2593452" cy="330754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Rectangle 5">
            <a:extLst>
              <a:ext uri="{FF2B5EF4-FFF2-40B4-BE49-F238E27FC236}">
                <a16:creationId xmlns:a16="http://schemas.microsoft.com/office/drawing/2014/main" id="{45A33C55-DAFE-4530-9D54-96B6B404F2DE}"/>
              </a:ext>
            </a:extLst>
          </p:cNvPr>
          <p:cNvSpPr/>
          <p:nvPr/>
        </p:nvSpPr>
        <p:spPr>
          <a:xfrm>
            <a:off x="9459090" y="5802593"/>
            <a:ext cx="2268071" cy="6902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i="0" dirty="0">
                <a:ln>
                  <a:solidFill>
                    <a:schemeClr val="tx1"/>
                  </a:solidFill>
                </a:ln>
                <a:solidFill>
                  <a:srgbClr val="000000"/>
                </a:solidFill>
                <a:effectLst>
                  <a:glow rad="228600">
                    <a:schemeClr val="accent2">
                      <a:satMod val="175000"/>
                      <a:alpha val="40000"/>
                    </a:schemeClr>
                  </a:glow>
                </a:effectLst>
                <a:latin typeface="Droid Arabic Arial"/>
              </a:rPr>
              <a:t>الصــرخة</a:t>
            </a:r>
          </a:p>
          <a:p>
            <a:pPr algn="ctr"/>
            <a:r>
              <a:rPr lang="ar-MA" i="0" dirty="0">
                <a:ln>
                  <a:solidFill>
                    <a:schemeClr val="tx1"/>
                  </a:solidFill>
                </a:ln>
                <a:solidFill>
                  <a:srgbClr val="000000"/>
                </a:solidFill>
                <a:effectLst/>
                <a:latin typeface="Droid Arabic Arial"/>
              </a:rPr>
              <a:t>للفنان النرويجي ادفارد مونــك</a:t>
            </a:r>
          </a:p>
        </p:txBody>
      </p:sp>
      <p:sp>
        <p:nvSpPr>
          <p:cNvPr id="7" name="Rectangle 6">
            <a:extLst>
              <a:ext uri="{FF2B5EF4-FFF2-40B4-BE49-F238E27FC236}">
                <a16:creationId xmlns:a16="http://schemas.microsoft.com/office/drawing/2014/main" id="{F86C947D-6316-4379-B95E-E9E3C77DD4FA}"/>
              </a:ext>
            </a:extLst>
          </p:cNvPr>
          <p:cNvSpPr/>
          <p:nvPr/>
        </p:nvSpPr>
        <p:spPr>
          <a:xfrm>
            <a:off x="302148" y="2026024"/>
            <a:ext cx="8895640" cy="4466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MA" b="1" i="0" dirty="0">
                <a:solidFill>
                  <a:srgbClr val="000000"/>
                </a:solidFill>
                <a:effectLst/>
                <a:latin typeface="Droid Arabic Arial"/>
              </a:rPr>
              <a:t>الصرخة هي أشهر اعمال الفنان ادفارد مونــك.</a:t>
            </a:r>
            <a:br>
              <a:rPr lang="ar-MA" dirty="0"/>
            </a:br>
            <a:br>
              <a:rPr lang="ar-MA" dirty="0"/>
            </a:br>
            <a:r>
              <a:rPr lang="ar-MA" b="1" i="0" dirty="0">
                <a:solidFill>
                  <a:srgbClr val="000000"/>
                </a:solidFill>
                <a:effectLst/>
                <a:latin typeface="Droid Arabic Arial"/>
              </a:rPr>
              <a:t>وقد اكتسبت هذه اللوحة، رغم بساطتها الظاهرية، شعبية كاسحة خاصة منذ الحرب العالمية الثانية.</a:t>
            </a:r>
            <a:br>
              <a:rPr lang="ar-MA" dirty="0"/>
            </a:br>
            <a:br>
              <a:rPr lang="ar-MA" dirty="0"/>
            </a:br>
            <a:r>
              <a:rPr lang="ar-MA" b="1" i="0" dirty="0">
                <a:solidFill>
                  <a:srgbClr val="000000"/>
                </a:solidFill>
                <a:effectLst/>
                <a:latin typeface="Droid Arabic Arial"/>
              </a:rPr>
              <a:t>ربما يعود سبب شهرة هذه اللوحة الى شحنة الدراما المكثفة فيها والخوف الوجودي الذي تجسده.</a:t>
            </a:r>
            <a:br>
              <a:rPr lang="ar-MA" dirty="0"/>
            </a:br>
            <a:br>
              <a:rPr lang="ar-MA" dirty="0"/>
            </a:br>
            <a:r>
              <a:rPr lang="ar-MA" b="1" i="0" dirty="0">
                <a:solidFill>
                  <a:srgbClr val="000000"/>
                </a:solidFill>
                <a:effectLst/>
                <a:latin typeface="Droid Arabic Arial"/>
              </a:rPr>
              <a:t>في الجزء الأمامي من اللوحة نرى طريقا يحفّه سياج حديدي، وعبر الطريق نرى شخصا يرفع يديه بمحاذاة رأسه بينما تبدو عيناه محدقتين بهلع وفمه يصرخ.</a:t>
            </a:r>
            <a:br>
              <a:rPr lang="ar-MA" dirty="0"/>
            </a:br>
            <a:br>
              <a:rPr lang="ar-MA" dirty="0"/>
            </a:br>
            <a:r>
              <a:rPr lang="ar-MA" b="1" i="0" dirty="0">
                <a:solidFill>
                  <a:srgbClr val="000000"/>
                </a:solidFill>
                <a:effectLst/>
                <a:latin typeface="Droid Arabic Arial"/>
              </a:rPr>
              <a:t>وفي الخلفية يبدو شخصان يعتمران قبعتين، وخلفهما منظر طبيعي من التلال.</a:t>
            </a:r>
          </a:p>
        </p:txBody>
      </p:sp>
    </p:spTree>
    <p:extLst>
      <p:ext uri="{BB962C8B-B14F-4D97-AF65-F5344CB8AC3E}">
        <p14:creationId xmlns:p14="http://schemas.microsoft.com/office/powerpoint/2010/main" val="302386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50"/>
                                  </p:iterate>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80"/>
                                  </p:iterate>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6000" b="-6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FA993C-CE66-477C-9675-1AC0804489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95" y="3086675"/>
            <a:ext cx="2266326" cy="3203288"/>
          </a:xfrm>
          <a:prstGeom prst="rect">
            <a:avLst/>
          </a:prstGeom>
        </p:spPr>
      </p:pic>
      <p:pic>
        <p:nvPicPr>
          <p:cNvPr id="9" name="Picture 8">
            <a:extLst>
              <a:ext uri="{FF2B5EF4-FFF2-40B4-BE49-F238E27FC236}">
                <a16:creationId xmlns:a16="http://schemas.microsoft.com/office/drawing/2014/main" id="{255510D1-E7BE-44A5-9450-D01E7EA60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705" y="3086675"/>
            <a:ext cx="2266326" cy="3203288"/>
          </a:xfrm>
          <a:prstGeom prst="rect">
            <a:avLst/>
          </a:prstGeom>
        </p:spPr>
      </p:pic>
      <p:pic>
        <p:nvPicPr>
          <p:cNvPr id="11" name="Picture 10">
            <a:extLst>
              <a:ext uri="{FF2B5EF4-FFF2-40B4-BE49-F238E27FC236}">
                <a16:creationId xmlns:a16="http://schemas.microsoft.com/office/drawing/2014/main" id="{3CFCDA68-05E0-4F30-B1D0-A689F23EFE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3416" y="3086675"/>
            <a:ext cx="2266326" cy="3203288"/>
          </a:xfrm>
          <a:prstGeom prst="rect">
            <a:avLst/>
          </a:prstGeom>
        </p:spPr>
      </p:pic>
      <p:pic>
        <p:nvPicPr>
          <p:cNvPr id="13" name="Picture 12">
            <a:extLst>
              <a:ext uri="{FF2B5EF4-FFF2-40B4-BE49-F238E27FC236}">
                <a16:creationId xmlns:a16="http://schemas.microsoft.com/office/drawing/2014/main" id="{E6864369-1CA1-4D9E-85DA-5AAE9692CC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3600" y="3086675"/>
            <a:ext cx="2266326" cy="3203288"/>
          </a:xfrm>
          <a:prstGeom prst="rect">
            <a:avLst/>
          </a:prstGeom>
        </p:spPr>
      </p:pic>
      <p:sp>
        <p:nvSpPr>
          <p:cNvPr id="14" name="Rectangle: Rounded Corners 13">
            <a:extLst>
              <a:ext uri="{FF2B5EF4-FFF2-40B4-BE49-F238E27FC236}">
                <a16:creationId xmlns:a16="http://schemas.microsoft.com/office/drawing/2014/main" id="{FB5AE490-507E-46F8-A0E4-557FBC533E01}"/>
              </a:ext>
            </a:extLst>
          </p:cNvPr>
          <p:cNvSpPr/>
          <p:nvPr/>
        </p:nvSpPr>
        <p:spPr>
          <a:xfrm>
            <a:off x="3186545" y="868218"/>
            <a:ext cx="6428510" cy="12284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5400" b="1" dirty="0">
                <a:ln>
                  <a:solidFill>
                    <a:sysClr val="windowText" lastClr="000000"/>
                  </a:solidFill>
                </a:ln>
                <a:solidFill>
                  <a:sysClr val="windowText" lastClr="000000"/>
                </a:solidFill>
                <a:effectLst>
                  <a:glow rad="101600">
                    <a:schemeClr val="accent6">
                      <a:satMod val="175000"/>
                      <a:alpha val="40000"/>
                    </a:schemeClr>
                  </a:glow>
                </a:effectLst>
              </a:rPr>
              <a:t>كتب للإستئناس وتنمية المعارف في مجال الفن</a:t>
            </a:r>
            <a:endParaRPr lang="en-US" sz="5400" b="1" dirty="0">
              <a:ln>
                <a:solidFill>
                  <a:sysClr val="windowText" lastClr="000000"/>
                </a:solidFill>
              </a:ln>
              <a:solidFill>
                <a:sysClr val="windowText" lastClr="000000"/>
              </a:solidFill>
              <a:effectLst>
                <a:glow rad="101600">
                  <a:schemeClr val="accent6">
                    <a:satMod val="175000"/>
                    <a:alpha val="40000"/>
                  </a:schemeClr>
                </a:glow>
              </a:effectLst>
            </a:endParaRPr>
          </a:p>
        </p:txBody>
      </p:sp>
    </p:spTree>
    <p:extLst>
      <p:ext uri="{BB962C8B-B14F-4D97-AF65-F5344CB8AC3E}">
        <p14:creationId xmlns:p14="http://schemas.microsoft.com/office/powerpoint/2010/main" val="31390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50"/>
                                  </p:iterate>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DC1726-CE44-401B-A743-A6D1931F05F2}"/>
              </a:ext>
            </a:extLst>
          </p:cNvPr>
          <p:cNvSpPr/>
          <p:nvPr/>
        </p:nvSpPr>
        <p:spPr>
          <a:xfrm>
            <a:off x="2028825" y="1333500"/>
            <a:ext cx="7553325" cy="3990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br>
              <a:rPr lang="ar-MA" sz="4400" dirty="0">
                <a:ln>
                  <a:solidFill>
                    <a:sysClr val="windowText" lastClr="000000"/>
                  </a:solidFill>
                </a:ln>
                <a:solidFill>
                  <a:sysClr val="windowText" lastClr="000000"/>
                </a:solidFill>
              </a:rPr>
            </a:br>
            <a:r>
              <a:rPr lang="ar-MA" sz="4400" b="0" i="0" dirty="0">
                <a:ln>
                  <a:solidFill>
                    <a:sysClr val="windowText" lastClr="000000"/>
                  </a:solidFill>
                </a:ln>
                <a:solidFill>
                  <a:sysClr val="windowText" lastClr="000000"/>
                </a:solidFill>
                <a:effectLst/>
                <a:latin typeface="arial" panose="020B0604020202020204" pitchFamily="34" charset="0"/>
              </a:rPr>
              <a:t>في نهاية نتمنى أن نكون قد وفقنا في اتمام هذا العرض واستطعتنا أن نعبر عن كل ما يدور بداخلنا من أفكار بكل وضوح ، وأن نكون ملمين بجميع محاور العرض .</a:t>
            </a:r>
          </a:p>
          <a:p>
            <a:pPr algn="ctr" rtl="1"/>
            <a:r>
              <a:rPr lang="ar-MA" sz="4400" b="0" i="0" dirty="0">
                <a:ln>
                  <a:solidFill>
                    <a:sysClr val="windowText" lastClr="000000"/>
                  </a:solidFill>
                </a:ln>
                <a:solidFill>
                  <a:sysClr val="windowText" lastClr="000000"/>
                </a:solidFill>
                <a:effectLst/>
                <a:latin typeface="arial" panose="020B0604020202020204" pitchFamily="34" charset="0"/>
              </a:rPr>
              <a:t>و شكرا على حسن استماعكم</a:t>
            </a:r>
            <a:endParaRPr lang="en-US" sz="4400" dirty="0">
              <a:ln>
                <a:solidFill>
                  <a:sysClr val="windowText" lastClr="000000"/>
                </a:solidFill>
              </a:ln>
              <a:solidFill>
                <a:sysClr val="windowText" lastClr="000000"/>
              </a:solidFill>
            </a:endParaRPr>
          </a:p>
        </p:txBody>
      </p:sp>
    </p:spTree>
    <p:extLst>
      <p:ext uri="{BB962C8B-B14F-4D97-AF65-F5344CB8AC3E}">
        <p14:creationId xmlns:p14="http://schemas.microsoft.com/office/powerpoint/2010/main" val="328000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7000" b="-7000"/>
          </a:stretch>
        </a:blipFill>
        <a:effectLst/>
      </p:bgPr>
    </p:bg>
    <p:spTree>
      <p:nvGrpSpPr>
        <p:cNvPr id="1" name=""/>
        <p:cNvGrpSpPr/>
        <p:nvPr/>
      </p:nvGrpSpPr>
      <p:grpSpPr>
        <a:xfrm>
          <a:off x="0" y="0"/>
          <a:ext cx="0" cy="0"/>
          <a:chOff x="0" y="0"/>
          <a:chExt cx="0" cy="0"/>
        </a:xfrm>
      </p:grpSpPr>
      <p:sp>
        <p:nvSpPr>
          <p:cNvPr id="4" name="Rectangle 3">
            <a:hlinkClick r:id="rId3" action="ppaction://hlinksldjump"/>
            <a:extLst>
              <a:ext uri="{FF2B5EF4-FFF2-40B4-BE49-F238E27FC236}">
                <a16:creationId xmlns:a16="http://schemas.microsoft.com/office/drawing/2014/main" id="{579E5678-8B16-4DB0-BC0D-1934FFC24F9E}"/>
              </a:ext>
            </a:extLst>
          </p:cNvPr>
          <p:cNvSpPr/>
          <p:nvPr/>
        </p:nvSpPr>
        <p:spPr>
          <a:xfrm>
            <a:off x="7743825" y="1762124"/>
            <a:ext cx="3467100" cy="1095375"/>
          </a:xfrm>
          <a:custGeom>
            <a:avLst/>
            <a:gdLst>
              <a:gd name="connsiteX0" fmla="*/ 0 w 3467100"/>
              <a:gd name="connsiteY0" fmla="*/ 0 h 1095375"/>
              <a:gd name="connsiteX1" fmla="*/ 647192 w 3467100"/>
              <a:gd name="connsiteY1" fmla="*/ 0 h 1095375"/>
              <a:gd name="connsiteX2" fmla="*/ 1225042 w 3467100"/>
              <a:gd name="connsiteY2" fmla="*/ 0 h 1095375"/>
              <a:gd name="connsiteX3" fmla="*/ 1802892 w 3467100"/>
              <a:gd name="connsiteY3" fmla="*/ 0 h 1095375"/>
              <a:gd name="connsiteX4" fmla="*/ 2346071 w 3467100"/>
              <a:gd name="connsiteY4" fmla="*/ 0 h 1095375"/>
              <a:gd name="connsiteX5" fmla="*/ 3467100 w 3467100"/>
              <a:gd name="connsiteY5" fmla="*/ 0 h 1095375"/>
              <a:gd name="connsiteX6" fmla="*/ 3467100 w 3467100"/>
              <a:gd name="connsiteY6" fmla="*/ 536734 h 1095375"/>
              <a:gd name="connsiteX7" fmla="*/ 3467100 w 3467100"/>
              <a:gd name="connsiteY7" fmla="*/ 1095375 h 1095375"/>
              <a:gd name="connsiteX8" fmla="*/ 2993263 w 3467100"/>
              <a:gd name="connsiteY8" fmla="*/ 1095375 h 1095375"/>
              <a:gd name="connsiteX9" fmla="*/ 2415413 w 3467100"/>
              <a:gd name="connsiteY9" fmla="*/ 1095375 h 1095375"/>
              <a:gd name="connsiteX10" fmla="*/ 1906905 w 3467100"/>
              <a:gd name="connsiteY10" fmla="*/ 1095375 h 1095375"/>
              <a:gd name="connsiteX11" fmla="*/ 1363726 w 3467100"/>
              <a:gd name="connsiteY11" fmla="*/ 1095375 h 1095375"/>
              <a:gd name="connsiteX12" fmla="*/ 751205 w 3467100"/>
              <a:gd name="connsiteY12" fmla="*/ 1095375 h 1095375"/>
              <a:gd name="connsiteX13" fmla="*/ 0 w 3467100"/>
              <a:gd name="connsiteY13" fmla="*/ 1095375 h 1095375"/>
              <a:gd name="connsiteX14" fmla="*/ 0 w 3467100"/>
              <a:gd name="connsiteY14" fmla="*/ 536734 h 1095375"/>
              <a:gd name="connsiteX15" fmla="*/ 0 w 3467100"/>
              <a:gd name="connsiteY15"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67100" h="1095375" fill="none" extrusionOk="0">
                <a:moveTo>
                  <a:pt x="0" y="0"/>
                </a:moveTo>
                <a:cubicBezTo>
                  <a:pt x="140970" y="-3010"/>
                  <a:pt x="334579" y="56391"/>
                  <a:pt x="647192" y="0"/>
                </a:cubicBezTo>
                <a:cubicBezTo>
                  <a:pt x="959805" y="-56391"/>
                  <a:pt x="991869" y="55596"/>
                  <a:pt x="1225042" y="0"/>
                </a:cubicBezTo>
                <a:cubicBezTo>
                  <a:pt x="1458215" y="-55596"/>
                  <a:pt x="1675001" y="45643"/>
                  <a:pt x="1802892" y="0"/>
                </a:cubicBezTo>
                <a:cubicBezTo>
                  <a:pt x="1930783" y="-45643"/>
                  <a:pt x="2196322" y="27359"/>
                  <a:pt x="2346071" y="0"/>
                </a:cubicBezTo>
                <a:cubicBezTo>
                  <a:pt x="2495820" y="-27359"/>
                  <a:pt x="3118282" y="53001"/>
                  <a:pt x="3467100" y="0"/>
                </a:cubicBezTo>
                <a:cubicBezTo>
                  <a:pt x="3469709" y="155429"/>
                  <a:pt x="3406629" y="390188"/>
                  <a:pt x="3467100" y="536734"/>
                </a:cubicBezTo>
                <a:cubicBezTo>
                  <a:pt x="3527571" y="683280"/>
                  <a:pt x="3414781" y="878853"/>
                  <a:pt x="3467100" y="1095375"/>
                </a:cubicBezTo>
                <a:cubicBezTo>
                  <a:pt x="3274589" y="1141134"/>
                  <a:pt x="3222754" y="1078475"/>
                  <a:pt x="2993263" y="1095375"/>
                </a:cubicBezTo>
                <a:cubicBezTo>
                  <a:pt x="2763772" y="1112275"/>
                  <a:pt x="2550089" y="1081703"/>
                  <a:pt x="2415413" y="1095375"/>
                </a:cubicBezTo>
                <a:cubicBezTo>
                  <a:pt x="2280737" y="1109047"/>
                  <a:pt x="2108940" y="1080748"/>
                  <a:pt x="1906905" y="1095375"/>
                </a:cubicBezTo>
                <a:cubicBezTo>
                  <a:pt x="1704870" y="1110002"/>
                  <a:pt x="1481905" y="1095032"/>
                  <a:pt x="1363726" y="1095375"/>
                </a:cubicBezTo>
                <a:cubicBezTo>
                  <a:pt x="1245547" y="1095718"/>
                  <a:pt x="1032726" y="1080023"/>
                  <a:pt x="751205" y="1095375"/>
                </a:cubicBezTo>
                <a:cubicBezTo>
                  <a:pt x="469684" y="1110727"/>
                  <a:pt x="373109" y="1088265"/>
                  <a:pt x="0" y="1095375"/>
                </a:cubicBezTo>
                <a:cubicBezTo>
                  <a:pt x="-33979" y="982940"/>
                  <a:pt x="32795" y="660237"/>
                  <a:pt x="0" y="536734"/>
                </a:cubicBezTo>
                <a:cubicBezTo>
                  <a:pt x="-32795" y="413231"/>
                  <a:pt x="40580" y="139702"/>
                  <a:pt x="0" y="0"/>
                </a:cubicBezTo>
                <a:close/>
              </a:path>
              <a:path w="3467100" h="1095375" stroke="0" extrusionOk="0">
                <a:moveTo>
                  <a:pt x="0" y="0"/>
                </a:moveTo>
                <a:cubicBezTo>
                  <a:pt x="243170" y="-33737"/>
                  <a:pt x="457875" y="48879"/>
                  <a:pt x="647192" y="0"/>
                </a:cubicBezTo>
                <a:cubicBezTo>
                  <a:pt x="836509" y="-48879"/>
                  <a:pt x="1127545" y="70510"/>
                  <a:pt x="1294384" y="0"/>
                </a:cubicBezTo>
                <a:cubicBezTo>
                  <a:pt x="1461223" y="-70510"/>
                  <a:pt x="1578077" y="14342"/>
                  <a:pt x="1837563" y="0"/>
                </a:cubicBezTo>
                <a:cubicBezTo>
                  <a:pt x="2097049" y="-14342"/>
                  <a:pt x="2192820" y="74447"/>
                  <a:pt x="2484755" y="0"/>
                </a:cubicBezTo>
                <a:cubicBezTo>
                  <a:pt x="2776690" y="-74447"/>
                  <a:pt x="3165454" y="112773"/>
                  <a:pt x="3467100" y="0"/>
                </a:cubicBezTo>
                <a:cubicBezTo>
                  <a:pt x="3522194" y="171210"/>
                  <a:pt x="3420657" y="278330"/>
                  <a:pt x="3467100" y="525780"/>
                </a:cubicBezTo>
                <a:cubicBezTo>
                  <a:pt x="3513543" y="773230"/>
                  <a:pt x="3455809" y="844596"/>
                  <a:pt x="3467100" y="1095375"/>
                </a:cubicBezTo>
                <a:cubicBezTo>
                  <a:pt x="3208857" y="1148184"/>
                  <a:pt x="3092014" y="1088501"/>
                  <a:pt x="2923921" y="1095375"/>
                </a:cubicBezTo>
                <a:cubicBezTo>
                  <a:pt x="2755828" y="1102249"/>
                  <a:pt x="2666107" y="1054622"/>
                  <a:pt x="2415413" y="1095375"/>
                </a:cubicBezTo>
                <a:cubicBezTo>
                  <a:pt x="2164719" y="1136128"/>
                  <a:pt x="2122057" y="1066834"/>
                  <a:pt x="1941576" y="1095375"/>
                </a:cubicBezTo>
                <a:cubicBezTo>
                  <a:pt x="1761095" y="1123916"/>
                  <a:pt x="1615525" y="1037990"/>
                  <a:pt x="1363726" y="1095375"/>
                </a:cubicBezTo>
                <a:cubicBezTo>
                  <a:pt x="1111927" y="1152760"/>
                  <a:pt x="986834" y="1084442"/>
                  <a:pt x="785876" y="1095375"/>
                </a:cubicBezTo>
                <a:cubicBezTo>
                  <a:pt x="584918" y="1106308"/>
                  <a:pt x="351280" y="1081919"/>
                  <a:pt x="0" y="1095375"/>
                </a:cubicBezTo>
                <a:cubicBezTo>
                  <a:pt x="-55682" y="929646"/>
                  <a:pt x="45275" y="769498"/>
                  <a:pt x="0" y="569595"/>
                </a:cubicBezTo>
                <a:cubicBezTo>
                  <a:pt x="-45275" y="369692"/>
                  <a:pt x="30951" y="139199"/>
                  <a:pt x="0" y="0"/>
                </a:cubicBezTo>
                <a:close/>
              </a:path>
            </a:pathLst>
          </a:custGeom>
          <a:solidFill>
            <a:schemeClr val="accent2">
              <a:lumMod val="20000"/>
              <a:lumOff val="80000"/>
            </a:schemeClr>
          </a:solidFill>
          <a:ln w="38100">
            <a:solidFill>
              <a:schemeClr val="tx1"/>
            </a:solidFill>
            <a:extLst>
              <a:ext uri="{C807C97D-BFC1-408E-A445-0C87EB9F89A2}">
                <ask:lineSketchStyleProps xmlns:ask="http://schemas.microsoft.com/office/drawing/2018/sketchyshapes" sd="2557327973">
                  <a:prstGeom prst="rect">
                    <a:avLst/>
                  </a:prstGeom>
                  <ask:type>
                    <ask:lineSketchScribble/>
                  </ask:type>
                </ask:lineSketchStyleProps>
              </a:ext>
            </a:extLst>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i="0" dirty="0">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latin typeface="DroidArabicKufi-Regular"/>
              </a:rPr>
              <a:t>تعريف الفنون التشكيلية</a:t>
            </a:r>
            <a:endParaRPr lang="en-US" dirty="0"/>
          </a:p>
        </p:txBody>
      </p:sp>
      <p:sp>
        <p:nvSpPr>
          <p:cNvPr id="5" name="Rectangle 4">
            <a:hlinkClick r:id="rId4" action="ppaction://hlinksldjump"/>
            <a:extLst>
              <a:ext uri="{FF2B5EF4-FFF2-40B4-BE49-F238E27FC236}">
                <a16:creationId xmlns:a16="http://schemas.microsoft.com/office/drawing/2014/main" id="{A4AB99FB-18EA-48E9-8B76-2F2C42643B81}"/>
              </a:ext>
            </a:extLst>
          </p:cNvPr>
          <p:cNvSpPr/>
          <p:nvPr/>
        </p:nvSpPr>
        <p:spPr>
          <a:xfrm>
            <a:off x="7743825" y="3428997"/>
            <a:ext cx="3467100" cy="1095375"/>
          </a:xfrm>
          <a:custGeom>
            <a:avLst/>
            <a:gdLst>
              <a:gd name="connsiteX0" fmla="*/ 0 w 3467100"/>
              <a:gd name="connsiteY0" fmla="*/ 0 h 1095375"/>
              <a:gd name="connsiteX1" fmla="*/ 473837 w 3467100"/>
              <a:gd name="connsiteY1" fmla="*/ 0 h 1095375"/>
              <a:gd name="connsiteX2" fmla="*/ 982345 w 3467100"/>
              <a:gd name="connsiteY2" fmla="*/ 0 h 1095375"/>
              <a:gd name="connsiteX3" fmla="*/ 1490853 w 3467100"/>
              <a:gd name="connsiteY3" fmla="*/ 0 h 1095375"/>
              <a:gd name="connsiteX4" fmla="*/ 1999361 w 3467100"/>
              <a:gd name="connsiteY4" fmla="*/ 0 h 1095375"/>
              <a:gd name="connsiteX5" fmla="*/ 2542540 w 3467100"/>
              <a:gd name="connsiteY5" fmla="*/ 0 h 1095375"/>
              <a:gd name="connsiteX6" fmla="*/ 3467100 w 3467100"/>
              <a:gd name="connsiteY6" fmla="*/ 0 h 1095375"/>
              <a:gd name="connsiteX7" fmla="*/ 3467100 w 3467100"/>
              <a:gd name="connsiteY7" fmla="*/ 558641 h 1095375"/>
              <a:gd name="connsiteX8" fmla="*/ 3467100 w 3467100"/>
              <a:gd name="connsiteY8" fmla="*/ 1095375 h 1095375"/>
              <a:gd name="connsiteX9" fmla="*/ 2958592 w 3467100"/>
              <a:gd name="connsiteY9" fmla="*/ 1095375 h 1095375"/>
              <a:gd name="connsiteX10" fmla="*/ 2311400 w 3467100"/>
              <a:gd name="connsiteY10" fmla="*/ 1095375 h 1095375"/>
              <a:gd name="connsiteX11" fmla="*/ 1802892 w 3467100"/>
              <a:gd name="connsiteY11" fmla="*/ 1095375 h 1095375"/>
              <a:gd name="connsiteX12" fmla="*/ 1329055 w 3467100"/>
              <a:gd name="connsiteY12" fmla="*/ 1095375 h 1095375"/>
              <a:gd name="connsiteX13" fmla="*/ 681863 w 3467100"/>
              <a:gd name="connsiteY13" fmla="*/ 1095375 h 1095375"/>
              <a:gd name="connsiteX14" fmla="*/ 0 w 3467100"/>
              <a:gd name="connsiteY14" fmla="*/ 1095375 h 1095375"/>
              <a:gd name="connsiteX15" fmla="*/ 0 w 3467100"/>
              <a:gd name="connsiteY15" fmla="*/ 547688 h 1095375"/>
              <a:gd name="connsiteX16" fmla="*/ 0 w 3467100"/>
              <a:gd name="connsiteY1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00" h="1095375" fill="none" extrusionOk="0">
                <a:moveTo>
                  <a:pt x="0" y="0"/>
                </a:moveTo>
                <a:cubicBezTo>
                  <a:pt x="225230" y="-40160"/>
                  <a:pt x="257892" y="4155"/>
                  <a:pt x="473837" y="0"/>
                </a:cubicBezTo>
                <a:cubicBezTo>
                  <a:pt x="689782" y="-4155"/>
                  <a:pt x="783769" y="58938"/>
                  <a:pt x="982345" y="0"/>
                </a:cubicBezTo>
                <a:cubicBezTo>
                  <a:pt x="1180921" y="-58938"/>
                  <a:pt x="1353778" y="47476"/>
                  <a:pt x="1490853" y="0"/>
                </a:cubicBezTo>
                <a:cubicBezTo>
                  <a:pt x="1627928" y="-47476"/>
                  <a:pt x="1841444" y="57364"/>
                  <a:pt x="1999361" y="0"/>
                </a:cubicBezTo>
                <a:cubicBezTo>
                  <a:pt x="2157278" y="-57364"/>
                  <a:pt x="2287306" y="54487"/>
                  <a:pt x="2542540" y="0"/>
                </a:cubicBezTo>
                <a:cubicBezTo>
                  <a:pt x="2797774" y="-54487"/>
                  <a:pt x="3046653" y="102290"/>
                  <a:pt x="3467100" y="0"/>
                </a:cubicBezTo>
                <a:cubicBezTo>
                  <a:pt x="3529780" y="141387"/>
                  <a:pt x="3463468" y="320497"/>
                  <a:pt x="3467100" y="558641"/>
                </a:cubicBezTo>
                <a:cubicBezTo>
                  <a:pt x="3470732" y="796785"/>
                  <a:pt x="3454757" y="959787"/>
                  <a:pt x="3467100" y="1095375"/>
                </a:cubicBezTo>
                <a:cubicBezTo>
                  <a:pt x="3222768" y="1146729"/>
                  <a:pt x="3147370" y="1048399"/>
                  <a:pt x="2958592" y="1095375"/>
                </a:cubicBezTo>
                <a:cubicBezTo>
                  <a:pt x="2769814" y="1142351"/>
                  <a:pt x="2546485" y="1085113"/>
                  <a:pt x="2311400" y="1095375"/>
                </a:cubicBezTo>
                <a:cubicBezTo>
                  <a:pt x="2076315" y="1105637"/>
                  <a:pt x="1963326" y="1069724"/>
                  <a:pt x="1802892" y="1095375"/>
                </a:cubicBezTo>
                <a:cubicBezTo>
                  <a:pt x="1642458" y="1121026"/>
                  <a:pt x="1517534" y="1064195"/>
                  <a:pt x="1329055" y="1095375"/>
                </a:cubicBezTo>
                <a:cubicBezTo>
                  <a:pt x="1140576" y="1126555"/>
                  <a:pt x="988920" y="1084350"/>
                  <a:pt x="681863" y="1095375"/>
                </a:cubicBezTo>
                <a:cubicBezTo>
                  <a:pt x="374806" y="1106400"/>
                  <a:pt x="175383" y="1086906"/>
                  <a:pt x="0" y="1095375"/>
                </a:cubicBezTo>
                <a:cubicBezTo>
                  <a:pt x="-37129" y="922564"/>
                  <a:pt x="24489" y="676177"/>
                  <a:pt x="0" y="547688"/>
                </a:cubicBezTo>
                <a:cubicBezTo>
                  <a:pt x="-24489" y="419199"/>
                  <a:pt x="54682" y="210474"/>
                  <a:pt x="0" y="0"/>
                </a:cubicBezTo>
                <a:close/>
              </a:path>
              <a:path w="3467100" h="1095375" stroke="0" extrusionOk="0">
                <a:moveTo>
                  <a:pt x="0" y="0"/>
                </a:moveTo>
                <a:cubicBezTo>
                  <a:pt x="151094" y="-25317"/>
                  <a:pt x="342822" y="26593"/>
                  <a:pt x="543179" y="0"/>
                </a:cubicBezTo>
                <a:cubicBezTo>
                  <a:pt x="743536" y="-26593"/>
                  <a:pt x="827429" y="23888"/>
                  <a:pt x="1086358" y="0"/>
                </a:cubicBezTo>
                <a:cubicBezTo>
                  <a:pt x="1345287" y="-23888"/>
                  <a:pt x="1479111" y="48531"/>
                  <a:pt x="1594866" y="0"/>
                </a:cubicBezTo>
                <a:cubicBezTo>
                  <a:pt x="1710621" y="-48531"/>
                  <a:pt x="1950093" y="23240"/>
                  <a:pt x="2138045" y="0"/>
                </a:cubicBezTo>
                <a:cubicBezTo>
                  <a:pt x="2325997" y="-23240"/>
                  <a:pt x="2564246" y="7248"/>
                  <a:pt x="2681224" y="0"/>
                </a:cubicBezTo>
                <a:cubicBezTo>
                  <a:pt x="2798202" y="-7248"/>
                  <a:pt x="3283760" y="7635"/>
                  <a:pt x="3467100" y="0"/>
                </a:cubicBezTo>
                <a:cubicBezTo>
                  <a:pt x="3525240" y="182770"/>
                  <a:pt x="3410217" y="318942"/>
                  <a:pt x="3467100" y="558641"/>
                </a:cubicBezTo>
                <a:cubicBezTo>
                  <a:pt x="3523983" y="798340"/>
                  <a:pt x="3403002" y="887770"/>
                  <a:pt x="3467100" y="1095375"/>
                </a:cubicBezTo>
                <a:cubicBezTo>
                  <a:pt x="3237164" y="1126321"/>
                  <a:pt x="3208753" y="1051906"/>
                  <a:pt x="2993263" y="1095375"/>
                </a:cubicBezTo>
                <a:cubicBezTo>
                  <a:pt x="2777773" y="1138844"/>
                  <a:pt x="2619055" y="1047584"/>
                  <a:pt x="2450084" y="1095375"/>
                </a:cubicBezTo>
                <a:cubicBezTo>
                  <a:pt x="2281113" y="1143166"/>
                  <a:pt x="2039766" y="1044634"/>
                  <a:pt x="1802892" y="1095375"/>
                </a:cubicBezTo>
                <a:cubicBezTo>
                  <a:pt x="1566018" y="1146116"/>
                  <a:pt x="1433268" y="1039230"/>
                  <a:pt x="1329055" y="1095375"/>
                </a:cubicBezTo>
                <a:cubicBezTo>
                  <a:pt x="1224842" y="1151520"/>
                  <a:pt x="997309" y="1091026"/>
                  <a:pt x="820547" y="1095375"/>
                </a:cubicBezTo>
                <a:cubicBezTo>
                  <a:pt x="643785" y="1099724"/>
                  <a:pt x="364456" y="1057287"/>
                  <a:pt x="0" y="1095375"/>
                </a:cubicBezTo>
                <a:cubicBezTo>
                  <a:pt x="-64100" y="935689"/>
                  <a:pt x="3392" y="705004"/>
                  <a:pt x="0" y="525780"/>
                </a:cubicBezTo>
                <a:cubicBezTo>
                  <a:pt x="-3392" y="346556"/>
                  <a:pt x="5325" y="152334"/>
                  <a:pt x="0" y="0"/>
                </a:cubicBezTo>
                <a:close/>
              </a:path>
            </a:pathLst>
          </a:custGeom>
          <a:solidFill>
            <a:schemeClr val="accent2">
              <a:lumMod val="20000"/>
              <a:lumOff val="80000"/>
            </a:schemeClr>
          </a:solidFill>
          <a:ln w="38100">
            <a:solidFill>
              <a:schemeClr val="tx1">
                <a:lumMod val="95000"/>
                <a:lumOff val="5000"/>
              </a:schemeClr>
            </a:solidFill>
            <a:extLst>
              <a:ext uri="{C807C97D-BFC1-408E-A445-0C87EB9F89A2}">
                <ask:lineSketchStyleProps xmlns:ask="http://schemas.microsoft.com/office/drawing/2018/sketchyshapes" sd="1862492019">
                  <a:prstGeom prst="rect">
                    <a:avLst/>
                  </a:prstGeom>
                  <ask:type>
                    <ask:lineSketchScribble/>
                  </ask:type>
                </ask:lineSketchStyleProps>
              </a:ext>
            </a:extLst>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50800" dir="5400000" sy="-100000" algn="bl" rotWithShape="0"/>
                </a:effectLst>
              </a:rPr>
              <a:t>انعكاسات الفن التشكيلي على الواقع</a:t>
            </a:r>
            <a:endParaRPr lang="en-US">
              <a:ln>
                <a:solidFill>
                  <a:schemeClr val="tx1"/>
                </a:solidFill>
              </a:ln>
              <a:solidFill>
                <a:schemeClr val="tx1">
                  <a:lumMod val="95000"/>
                  <a:lumOff val="5000"/>
                </a:schemeClr>
              </a:solidFill>
            </a:endParaRPr>
          </a:p>
        </p:txBody>
      </p:sp>
      <p:sp>
        <p:nvSpPr>
          <p:cNvPr id="6" name="Rectangle 5">
            <a:hlinkClick r:id="rId5" action="ppaction://hlinksldjump"/>
            <a:extLst>
              <a:ext uri="{FF2B5EF4-FFF2-40B4-BE49-F238E27FC236}">
                <a16:creationId xmlns:a16="http://schemas.microsoft.com/office/drawing/2014/main" id="{6CEB58C1-DB78-46B4-853D-33E5FA7A5D75}"/>
              </a:ext>
            </a:extLst>
          </p:cNvPr>
          <p:cNvSpPr/>
          <p:nvPr/>
        </p:nvSpPr>
        <p:spPr>
          <a:xfrm>
            <a:off x="7743825" y="5095870"/>
            <a:ext cx="3467100" cy="1095375"/>
          </a:xfrm>
          <a:custGeom>
            <a:avLst/>
            <a:gdLst>
              <a:gd name="connsiteX0" fmla="*/ 0 w 3467100"/>
              <a:gd name="connsiteY0" fmla="*/ 0 h 1095375"/>
              <a:gd name="connsiteX1" fmla="*/ 543179 w 3467100"/>
              <a:gd name="connsiteY1" fmla="*/ 0 h 1095375"/>
              <a:gd name="connsiteX2" fmla="*/ 1190371 w 3467100"/>
              <a:gd name="connsiteY2" fmla="*/ 0 h 1095375"/>
              <a:gd name="connsiteX3" fmla="*/ 1837563 w 3467100"/>
              <a:gd name="connsiteY3" fmla="*/ 0 h 1095375"/>
              <a:gd name="connsiteX4" fmla="*/ 2380742 w 3467100"/>
              <a:gd name="connsiteY4" fmla="*/ 0 h 1095375"/>
              <a:gd name="connsiteX5" fmla="*/ 2923921 w 3467100"/>
              <a:gd name="connsiteY5" fmla="*/ 0 h 1095375"/>
              <a:gd name="connsiteX6" fmla="*/ 3467100 w 3467100"/>
              <a:gd name="connsiteY6" fmla="*/ 0 h 1095375"/>
              <a:gd name="connsiteX7" fmla="*/ 3467100 w 3467100"/>
              <a:gd name="connsiteY7" fmla="*/ 514826 h 1095375"/>
              <a:gd name="connsiteX8" fmla="*/ 3467100 w 3467100"/>
              <a:gd name="connsiteY8" fmla="*/ 1095375 h 1095375"/>
              <a:gd name="connsiteX9" fmla="*/ 2889250 w 3467100"/>
              <a:gd name="connsiteY9" fmla="*/ 1095375 h 1095375"/>
              <a:gd name="connsiteX10" fmla="*/ 2415413 w 3467100"/>
              <a:gd name="connsiteY10" fmla="*/ 1095375 h 1095375"/>
              <a:gd name="connsiteX11" fmla="*/ 1872234 w 3467100"/>
              <a:gd name="connsiteY11" fmla="*/ 1095375 h 1095375"/>
              <a:gd name="connsiteX12" fmla="*/ 1225042 w 3467100"/>
              <a:gd name="connsiteY12" fmla="*/ 1095375 h 1095375"/>
              <a:gd name="connsiteX13" fmla="*/ 647192 w 3467100"/>
              <a:gd name="connsiteY13" fmla="*/ 1095375 h 1095375"/>
              <a:gd name="connsiteX14" fmla="*/ 0 w 3467100"/>
              <a:gd name="connsiteY14" fmla="*/ 1095375 h 1095375"/>
              <a:gd name="connsiteX15" fmla="*/ 0 w 3467100"/>
              <a:gd name="connsiteY15" fmla="*/ 580549 h 1095375"/>
              <a:gd name="connsiteX16" fmla="*/ 0 w 3467100"/>
              <a:gd name="connsiteY1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00" h="1095375" fill="none" extrusionOk="0">
                <a:moveTo>
                  <a:pt x="0" y="0"/>
                </a:moveTo>
                <a:cubicBezTo>
                  <a:pt x="136424" y="-29471"/>
                  <a:pt x="280037" y="50997"/>
                  <a:pt x="543179" y="0"/>
                </a:cubicBezTo>
                <a:cubicBezTo>
                  <a:pt x="806321" y="-50997"/>
                  <a:pt x="922446" y="73198"/>
                  <a:pt x="1190371" y="0"/>
                </a:cubicBezTo>
                <a:cubicBezTo>
                  <a:pt x="1458296" y="-73198"/>
                  <a:pt x="1544340" y="52571"/>
                  <a:pt x="1837563" y="0"/>
                </a:cubicBezTo>
                <a:cubicBezTo>
                  <a:pt x="2130786" y="-52571"/>
                  <a:pt x="2173997" y="18510"/>
                  <a:pt x="2380742" y="0"/>
                </a:cubicBezTo>
                <a:cubicBezTo>
                  <a:pt x="2587487" y="-18510"/>
                  <a:pt x="2723796" y="30495"/>
                  <a:pt x="2923921" y="0"/>
                </a:cubicBezTo>
                <a:cubicBezTo>
                  <a:pt x="3124046" y="-30495"/>
                  <a:pt x="3219388" y="12712"/>
                  <a:pt x="3467100" y="0"/>
                </a:cubicBezTo>
                <a:cubicBezTo>
                  <a:pt x="3467600" y="191001"/>
                  <a:pt x="3413056" y="274902"/>
                  <a:pt x="3467100" y="514826"/>
                </a:cubicBezTo>
                <a:cubicBezTo>
                  <a:pt x="3521144" y="754750"/>
                  <a:pt x="3445058" y="853027"/>
                  <a:pt x="3467100" y="1095375"/>
                </a:cubicBezTo>
                <a:cubicBezTo>
                  <a:pt x="3312960" y="1134837"/>
                  <a:pt x="3139224" y="1074867"/>
                  <a:pt x="2889250" y="1095375"/>
                </a:cubicBezTo>
                <a:cubicBezTo>
                  <a:pt x="2639276" y="1115883"/>
                  <a:pt x="2556460" y="1069077"/>
                  <a:pt x="2415413" y="1095375"/>
                </a:cubicBezTo>
                <a:cubicBezTo>
                  <a:pt x="2274366" y="1121673"/>
                  <a:pt x="2085086" y="1051266"/>
                  <a:pt x="1872234" y="1095375"/>
                </a:cubicBezTo>
                <a:cubicBezTo>
                  <a:pt x="1659382" y="1139484"/>
                  <a:pt x="1489787" y="1039715"/>
                  <a:pt x="1225042" y="1095375"/>
                </a:cubicBezTo>
                <a:cubicBezTo>
                  <a:pt x="960297" y="1151035"/>
                  <a:pt x="811394" y="1066809"/>
                  <a:pt x="647192" y="1095375"/>
                </a:cubicBezTo>
                <a:cubicBezTo>
                  <a:pt x="482990" y="1123941"/>
                  <a:pt x="288589" y="1070173"/>
                  <a:pt x="0" y="1095375"/>
                </a:cubicBezTo>
                <a:cubicBezTo>
                  <a:pt x="-60339" y="879474"/>
                  <a:pt x="59720" y="779275"/>
                  <a:pt x="0" y="580549"/>
                </a:cubicBezTo>
                <a:cubicBezTo>
                  <a:pt x="-59720" y="381823"/>
                  <a:pt x="23337" y="174117"/>
                  <a:pt x="0" y="0"/>
                </a:cubicBezTo>
                <a:close/>
              </a:path>
              <a:path w="3467100" h="1095375" stroke="0" extrusionOk="0">
                <a:moveTo>
                  <a:pt x="0" y="0"/>
                </a:moveTo>
                <a:cubicBezTo>
                  <a:pt x="162298" y="-339"/>
                  <a:pt x="290799" y="3033"/>
                  <a:pt x="543179" y="0"/>
                </a:cubicBezTo>
                <a:cubicBezTo>
                  <a:pt x="795559" y="-3033"/>
                  <a:pt x="1023289" y="35444"/>
                  <a:pt x="1155700" y="0"/>
                </a:cubicBezTo>
                <a:cubicBezTo>
                  <a:pt x="1288111" y="-35444"/>
                  <a:pt x="1581599" y="43887"/>
                  <a:pt x="1768221" y="0"/>
                </a:cubicBezTo>
                <a:cubicBezTo>
                  <a:pt x="1954843" y="-43887"/>
                  <a:pt x="2069063" y="38915"/>
                  <a:pt x="2346071" y="0"/>
                </a:cubicBezTo>
                <a:cubicBezTo>
                  <a:pt x="2623079" y="-38915"/>
                  <a:pt x="2636338" y="45538"/>
                  <a:pt x="2923921" y="0"/>
                </a:cubicBezTo>
                <a:cubicBezTo>
                  <a:pt x="3211504" y="-45538"/>
                  <a:pt x="3211154" y="58394"/>
                  <a:pt x="3467100" y="0"/>
                </a:cubicBezTo>
                <a:cubicBezTo>
                  <a:pt x="3494627" y="178938"/>
                  <a:pt x="3416669" y="347084"/>
                  <a:pt x="3467100" y="558641"/>
                </a:cubicBezTo>
                <a:cubicBezTo>
                  <a:pt x="3517531" y="770198"/>
                  <a:pt x="3440615" y="925290"/>
                  <a:pt x="3467100" y="1095375"/>
                </a:cubicBezTo>
                <a:cubicBezTo>
                  <a:pt x="3156663" y="1125690"/>
                  <a:pt x="2961238" y="1058081"/>
                  <a:pt x="2819908" y="1095375"/>
                </a:cubicBezTo>
                <a:cubicBezTo>
                  <a:pt x="2678578" y="1132669"/>
                  <a:pt x="2537771" y="1060425"/>
                  <a:pt x="2346071" y="1095375"/>
                </a:cubicBezTo>
                <a:cubicBezTo>
                  <a:pt x="2154371" y="1130325"/>
                  <a:pt x="1888441" y="1064568"/>
                  <a:pt x="1733550" y="1095375"/>
                </a:cubicBezTo>
                <a:cubicBezTo>
                  <a:pt x="1578659" y="1126182"/>
                  <a:pt x="1262052" y="1037396"/>
                  <a:pt x="1121029" y="1095375"/>
                </a:cubicBezTo>
                <a:cubicBezTo>
                  <a:pt x="980006" y="1153354"/>
                  <a:pt x="480007" y="1082083"/>
                  <a:pt x="0" y="1095375"/>
                </a:cubicBezTo>
                <a:cubicBezTo>
                  <a:pt x="-50819" y="896541"/>
                  <a:pt x="6739" y="756431"/>
                  <a:pt x="0" y="569595"/>
                </a:cubicBezTo>
                <a:cubicBezTo>
                  <a:pt x="-6739" y="382759"/>
                  <a:pt x="49928" y="188186"/>
                  <a:pt x="0" y="0"/>
                </a:cubicBezTo>
                <a:close/>
              </a:path>
            </a:pathLst>
          </a:custGeom>
          <a:solidFill>
            <a:schemeClr val="accent2">
              <a:lumMod val="20000"/>
              <a:lumOff val="80000"/>
            </a:schemeClr>
          </a:solidFill>
          <a:ln w="38100">
            <a:solidFill>
              <a:schemeClr val="tx1">
                <a:lumMod val="95000"/>
                <a:lumOff val="5000"/>
              </a:schemeClr>
            </a:solidFill>
            <a:extLst>
              <a:ext uri="{C807C97D-BFC1-408E-A445-0C87EB9F89A2}">
                <ask:lineSketchStyleProps xmlns:ask="http://schemas.microsoft.com/office/drawing/2018/sketchyshapes" sd="1513607932">
                  <a:prstGeom prst="rect">
                    <a:avLst/>
                  </a:prstGeom>
                  <ask:type>
                    <ask:lineSketchScribble/>
                  </ask:type>
                </ask:lineSketchStyleProps>
              </a:ext>
            </a:extLst>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rPr>
              <a:t>نماذج عالمية رائدة في الرسم والنحت</a:t>
            </a:r>
            <a:endParaRPr lang="en-US">
              <a:ln>
                <a:solidFill>
                  <a:schemeClr val="tx1"/>
                </a:solidFill>
              </a:ln>
              <a:solidFill>
                <a:schemeClr val="tx1">
                  <a:lumMod val="95000"/>
                  <a:lumOff val="5000"/>
                </a:schemeClr>
              </a:solidFill>
            </a:endParaRPr>
          </a:p>
        </p:txBody>
      </p:sp>
      <p:sp>
        <p:nvSpPr>
          <p:cNvPr id="7" name="Rectangle 6">
            <a:hlinkClick r:id="rId6" action="ppaction://hlinksldjump"/>
            <a:extLst>
              <a:ext uri="{FF2B5EF4-FFF2-40B4-BE49-F238E27FC236}">
                <a16:creationId xmlns:a16="http://schemas.microsoft.com/office/drawing/2014/main" id="{F60ECA74-FCD9-4A96-886D-0A6B5E79A7B9}"/>
              </a:ext>
            </a:extLst>
          </p:cNvPr>
          <p:cNvSpPr/>
          <p:nvPr/>
        </p:nvSpPr>
        <p:spPr>
          <a:xfrm>
            <a:off x="809625" y="5095870"/>
            <a:ext cx="3467100" cy="1095375"/>
          </a:xfrm>
          <a:custGeom>
            <a:avLst/>
            <a:gdLst>
              <a:gd name="connsiteX0" fmla="*/ 0 w 3467100"/>
              <a:gd name="connsiteY0" fmla="*/ 0 h 1095375"/>
              <a:gd name="connsiteX1" fmla="*/ 543179 w 3467100"/>
              <a:gd name="connsiteY1" fmla="*/ 0 h 1095375"/>
              <a:gd name="connsiteX2" fmla="*/ 1190371 w 3467100"/>
              <a:gd name="connsiteY2" fmla="*/ 0 h 1095375"/>
              <a:gd name="connsiteX3" fmla="*/ 1768221 w 3467100"/>
              <a:gd name="connsiteY3" fmla="*/ 0 h 1095375"/>
              <a:gd name="connsiteX4" fmla="*/ 2242058 w 3467100"/>
              <a:gd name="connsiteY4" fmla="*/ 0 h 1095375"/>
              <a:gd name="connsiteX5" fmla="*/ 2715895 w 3467100"/>
              <a:gd name="connsiteY5" fmla="*/ 0 h 1095375"/>
              <a:gd name="connsiteX6" fmla="*/ 3467100 w 3467100"/>
              <a:gd name="connsiteY6" fmla="*/ 0 h 1095375"/>
              <a:gd name="connsiteX7" fmla="*/ 3467100 w 3467100"/>
              <a:gd name="connsiteY7" fmla="*/ 558641 h 1095375"/>
              <a:gd name="connsiteX8" fmla="*/ 3467100 w 3467100"/>
              <a:gd name="connsiteY8" fmla="*/ 1095375 h 1095375"/>
              <a:gd name="connsiteX9" fmla="*/ 2854579 w 3467100"/>
              <a:gd name="connsiteY9" fmla="*/ 1095375 h 1095375"/>
              <a:gd name="connsiteX10" fmla="*/ 2380742 w 3467100"/>
              <a:gd name="connsiteY10" fmla="*/ 1095375 h 1095375"/>
              <a:gd name="connsiteX11" fmla="*/ 1837563 w 3467100"/>
              <a:gd name="connsiteY11" fmla="*/ 1095375 h 1095375"/>
              <a:gd name="connsiteX12" fmla="*/ 1259713 w 3467100"/>
              <a:gd name="connsiteY12" fmla="*/ 1095375 h 1095375"/>
              <a:gd name="connsiteX13" fmla="*/ 647192 w 3467100"/>
              <a:gd name="connsiteY13" fmla="*/ 1095375 h 1095375"/>
              <a:gd name="connsiteX14" fmla="*/ 0 w 3467100"/>
              <a:gd name="connsiteY14" fmla="*/ 1095375 h 1095375"/>
              <a:gd name="connsiteX15" fmla="*/ 0 w 3467100"/>
              <a:gd name="connsiteY15" fmla="*/ 536734 h 1095375"/>
              <a:gd name="connsiteX16" fmla="*/ 0 w 3467100"/>
              <a:gd name="connsiteY1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00" h="1095375" fill="none" extrusionOk="0">
                <a:moveTo>
                  <a:pt x="0" y="0"/>
                </a:moveTo>
                <a:cubicBezTo>
                  <a:pt x="150611" y="-54860"/>
                  <a:pt x="357332" y="12091"/>
                  <a:pt x="543179" y="0"/>
                </a:cubicBezTo>
                <a:cubicBezTo>
                  <a:pt x="729026" y="-12091"/>
                  <a:pt x="932510" y="10946"/>
                  <a:pt x="1190371" y="0"/>
                </a:cubicBezTo>
                <a:cubicBezTo>
                  <a:pt x="1448232" y="-10946"/>
                  <a:pt x="1561025" y="19091"/>
                  <a:pt x="1768221" y="0"/>
                </a:cubicBezTo>
                <a:cubicBezTo>
                  <a:pt x="1975417" y="-19091"/>
                  <a:pt x="2099661" y="35186"/>
                  <a:pt x="2242058" y="0"/>
                </a:cubicBezTo>
                <a:cubicBezTo>
                  <a:pt x="2384455" y="-35186"/>
                  <a:pt x="2495883" y="7888"/>
                  <a:pt x="2715895" y="0"/>
                </a:cubicBezTo>
                <a:cubicBezTo>
                  <a:pt x="2935907" y="-7888"/>
                  <a:pt x="3185896" y="72025"/>
                  <a:pt x="3467100" y="0"/>
                </a:cubicBezTo>
                <a:cubicBezTo>
                  <a:pt x="3470005" y="160680"/>
                  <a:pt x="3403379" y="390105"/>
                  <a:pt x="3467100" y="558641"/>
                </a:cubicBezTo>
                <a:cubicBezTo>
                  <a:pt x="3530821" y="727177"/>
                  <a:pt x="3428605" y="868001"/>
                  <a:pt x="3467100" y="1095375"/>
                </a:cubicBezTo>
                <a:cubicBezTo>
                  <a:pt x="3273632" y="1152995"/>
                  <a:pt x="3048709" y="1070292"/>
                  <a:pt x="2854579" y="1095375"/>
                </a:cubicBezTo>
                <a:cubicBezTo>
                  <a:pt x="2660449" y="1120458"/>
                  <a:pt x="2598456" y="1066739"/>
                  <a:pt x="2380742" y="1095375"/>
                </a:cubicBezTo>
                <a:cubicBezTo>
                  <a:pt x="2163028" y="1124011"/>
                  <a:pt x="2038505" y="1053263"/>
                  <a:pt x="1837563" y="1095375"/>
                </a:cubicBezTo>
                <a:cubicBezTo>
                  <a:pt x="1636621" y="1137487"/>
                  <a:pt x="1414476" y="1051431"/>
                  <a:pt x="1259713" y="1095375"/>
                </a:cubicBezTo>
                <a:cubicBezTo>
                  <a:pt x="1104950" y="1139319"/>
                  <a:pt x="802277" y="1053452"/>
                  <a:pt x="647192" y="1095375"/>
                </a:cubicBezTo>
                <a:cubicBezTo>
                  <a:pt x="492107" y="1137298"/>
                  <a:pt x="217998" y="1082858"/>
                  <a:pt x="0" y="1095375"/>
                </a:cubicBezTo>
                <a:cubicBezTo>
                  <a:pt x="-58567" y="841801"/>
                  <a:pt x="22747" y="686976"/>
                  <a:pt x="0" y="536734"/>
                </a:cubicBezTo>
                <a:cubicBezTo>
                  <a:pt x="-22747" y="386492"/>
                  <a:pt x="5624" y="119939"/>
                  <a:pt x="0" y="0"/>
                </a:cubicBezTo>
                <a:close/>
              </a:path>
              <a:path w="3467100" h="1095375" stroke="0" extrusionOk="0">
                <a:moveTo>
                  <a:pt x="0" y="0"/>
                </a:moveTo>
                <a:cubicBezTo>
                  <a:pt x="229944" y="-64915"/>
                  <a:pt x="438781" y="18677"/>
                  <a:pt x="577850" y="0"/>
                </a:cubicBezTo>
                <a:cubicBezTo>
                  <a:pt x="716919" y="-18677"/>
                  <a:pt x="889378" y="48402"/>
                  <a:pt x="1051687" y="0"/>
                </a:cubicBezTo>
                <a:cubicBezTo>
                  <a:pt x="1213996" y="-48402"/>
                  <a:pt x="1434885" y="40498"/>
                  <a:pt x="1664208" y="0"/>
                </a:cubicBezTo>
                <a:cubicBezTo>
                  <a:pt x="1893531" y="-40498"/>
                  <a:pt x="1989177" y="10566"/>
                  <a:pt x="2172716" y="0"/>
                </a:cubicBezTo>
                <a:cubicBezTo>
                  <a:pt x="2356255" y="-10566"/>
                  <a:pt x="2578123" y="27198"/>
                  <a:pt x="2681224" y="0"/>
                </a:cubicBezTo>
                <a:cubicBezTo>
                  <a:pt x="2784325" y="-27198"/>
                  <a:pt x="3193510" y="81745"/>
                  <a:pt x="3467100" y="0"/>
                </a:cubicBezTo>
                <a:cubicBezTo>
                  <a:pt x="3510169" y="113412"/>
                  <a:pt x="3406686" y="267548"/>
                  <a:pt x="3467100" y="514826"/>
                </a:cubicBezTo>
                <a:cubicBezTo>
                  <a:pt x="3527514" y="762104"/>
                  <a:pt x="3412689" y="908870"/>
                  <a:pt x="3467100" y="1095375"/>
                </a:cubicBezTo>
                <a:cubicBezTo>
                  <a:pt x="3220889" y="1134232"/>
                  <a:pt x="3141793" y="1020413"/>
                  <a:pt x="2819908" y="1095375"/>
                </a:cubicBezTo>
                <a:cubicBezTo>
                  <a:pt x="2498023" y="1170337"/>
                  <a:pt x="2496517" y="1080940"/>
                  <a:pt x="2311400" y="1095375"/>
                </a:cubicBezTo>
                <a:cubicBezTo>
                  <a:pt x="2126283" y="1109810"/>
                  <a:pt x="1950821" y="1087675"/>
                  <a:pt x="1837563" y="1095375"/>
                </a:cubicBezTo>
                <a:cubicBezTo>
                  <a:pt x="1724305" y="1103075"/>
                  <a:pt x="1495915" y="1063265"/>
                  <a:pt x="1329055" y="1095375"/>
                </a:cubicBezTo>
                <a:cubicBezTo>
                  <a:pt x="1162195" y="1127485"/>
                  <a:pt x="978681" y="1086882"/>
                  <a:pt x="785876" y="1095375"/>
                </a:cubicBezTo>
                <a:cubicBezTo>
                  <a:pt x="593071" y="1103868"/>
                  <a:pt x="275570" y="1084770"/>
                  <a:pt x="0" y="1095375"/>
                </a:cubicBezTo>
                <a:cubicBezTo>
                  <a:pt x="-2520" y="984162"/>
                  <a:pt x="8479" y="801127"/>
                  <a:pt x="0" y="580549"/>
                </a:cubicBezTo>
                <a:cubicBezTo>
                  <a:pt x="-8479" y="359971"/>
                  <a:pt x="42085" y="253084"/>
                  <a:pt x="0" y="0"/>
                </a:cubicBezTo>
                <a:close/>
              </a:path>
            </a:pathLst>
          </a:custGeom>
          <a:solidFill>
            <a:schemeClr val="accent2">
              <a:lumMod val="20000"/>
              <a:lumOff val="80000"/>
            </a:schemeClr>
          </a:solidFill>
          <a:ln w="38100">
            <a:solidFill>
              <a:schemeClr val="tx1">
                <a:lumMod val="95000"/>
                <a:lumOff val="5000"/>
              </a:schemeClr>
            </a:solidFill>
            <a:extLst>
              <a:ext uri="{C807C97D-BFC1-408E-A445-0C87EB9F89A2}">
                <ask:lineSketchStyleProps xmlns:ask="http://schemas.microsoft.com/office/drawing/2018/sketchyshapes" sd="2349973624">
                  <a:prstGeom prst="rect">
                    <a:avLst/>
                  </a:prstGeom>
                  <ask:type>
                    <ask:lineSketchScribble/>
                  </ask:type>
                </ask:lineSketchStyleProps>
              </a:ext>
            </a:extLst>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rPr>
              <a:t>تحليل رسم أو لوحة تشكيلية لفنانين عامليين</a:t>
            </a:r>
            <a:endParaRPr lang="en-US">
              <a:ln>
                <a:solidFill>
                  <a:schemeClr val="tx1"/>
                </a:solidFill>
              </a:ln>
              <a:solidFill>
                <a:schemeClr val="tx1">
                  <a:lumMod val="95000"/>
                  <a:lumOff val="5000"/>
                </a:schemeClr>
              </a:solidFill>
              <a:effectLst>
                <a:glow rad="101600">
                  <a:schemeClr val="accent5">
                    <a:satMod val="175000"/>
                    <a:alpha val="40000"/>
                  </a:schemeClr>
                </a:glow>
              </a:effectLst>
            </a:endParaRPr>
          </a:p>
        </p:txBody>
      </p:sp>
      <p:sp>
        <p:nvSpPr>
          <p:cNvPr id="8" name="Rectangle 7">
            <a:hlinkClick r:id="rId7" action="ppaction://hlinksldjump"/>
            <a:extLst>
              <a:ext uri="{FF2B5EF4-FFF2-40B4-BE49-F238E27FC236}">
                <a16:creationId xmlns:a16="http://schemas.microsoft.com/office/drawing/2014/main" id="{6264FF8F-685B-4612-9AA1-EE3B8FC84C9B}"/>
              </a:ext>
            </a:extLst>
          </p:cNvPr>
          <p:cNvSpPr/>
          <p:nvPr/>
        </p:nvSpPr>
        <p:spPr>
          <a:xfrm>
            <a:off x="809625" y="3428996"/>
            <a:ext cx="3467100" cy="1095375"/>
          </a:xfrm>
          <a:custGeom>
            <a:avLst/>
            <a:gdLst>
              <a:gd name="connsiteX0" fmla="*/ 0 w 3467100"/>
              <a:gd name="connsiteY0" fmla="*/ 0 h 1095375"/>
              <a:gd name="connsiteX1" fmla="*/ 473837 w 3467100"/>
              <a:gd name="connsiteY1" fmla="*/ 0 h 1095375"/>
              <a:gd name="connsiteX2" fmla="*/ 1121029 w 3467100"/>
              <a:gd name="connsiteY2" fmla="*/ 0 h 1095375"/>
              <a:gd name="connsiteX3" fmla="*/ 1664208 w 3467100"/>
              <a:gd name="connsiteY3" fmla="*/ 0 h 1095375"/>
              <a:gd name="connsiteX4" fmla="*/ 2138045 w 3467100"/>
              <a:gd name="connsiteY4" fmla="*/ 0 h 1095375"/>
              <a:gd name="connsiteX5" fmla="*/ 2681224 w 3467100"/>
              <a:gd name="connsiteY5" fmla="*/ 0 h 1095375"/>
              <a:gd name="connsiteX6" fmla="*/ 3467100 w 3467100"/>
              <a:gd name="connsiteY6" fmla="*/ 0 h 1095375"/>
              <a:gd name="connsiteX7" fmla="*/ 3467100 w 3467100"/>
              <a:gd name="connsiteY7" fmla="*/ 525780 h 1095375"/>
              <a:gd name="connsiteX8" fmla="*/ 3467100 w 3467100"/>
              <a:gd name="connsiteY8" fmla="*/ 1095375 h 1095375"/>
              <a:gd name="connsiteX9" fmla="*/ 2958592 w 3467100"/>
              <a:gd name="connsiteY9" fmla="*/ 1095375 h 1095375"/>
              <a:gd name="connsiteX10" fmla="*/ 2311400 w 3467100"/>
              <a:gd name="connsiteY10" fmla="*/ 1095375 h 1095375"/>
              <a:gd name="connsiteX11" fmla="*/ 1837563 w 3467100"/>
              <a:gd name="connsiteY11" fmla="*/ 1095375 h 1095375"/>
              <a:gd name="connsiteX12" fmla="*/ 1329055 w 3467100"/>
              <a:gd name="connsiteY12" fmla="*/ 1095375 h 1095375"/>
              <a:gd name="connsiteX13" fmla="*/ 751205 w 3467100"/>
              <a:gd name="connsiteY13" fmla="*/ 1095375 h 1095375"/>
              <a:gd name="connsiteX14" fmla="*/ 0 w 3467100"/>
              <a:gd name="connsiteY14" fmla="*/ 1095375 h 1095375"/>
              <a:gd name="connsiteX15" fmla="*/ 0 w 3467100"/>
              <a:gd name="connsiteY15" fmla="*/ 547688 h 1095375"/>
              <a:gd name="connsiteX16" fmla="*/ 0 w 3467100"/>
              <a:gd name="connsiteY1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00" h="1095375" fill="none" extrusionOk="0">
                <a:moveTo>
                  <a:pt x="0" y="0"/>
                </a:moveTo>
                <a:cubicBezTo>
                  <a:pt x="187871" y="-38098"/>
                  <a:pt x="274711" y="50841"/>
                  <a:pt x="473837" y="0"/>
                </a:cubicBezTo>
                <a:cubicBezTo>
                  <a:pt x="672963" y="-50841"/>
                  <a:pt x="853890" y="71546"/>
                  <a:pt x="1121029" y="0"/>
                </a:cubicBezTo>
                <a:cubicBezTo>
                  <a:pt x="1388168" y="-71546"/>
                  <a:pt x="1524067" y="12222"/>
                  <a:pt x="1664208" y="0"/>
                </a:cubicBezTo>
                <a:cubicBezTo>
                  <a:pt x="1804349" y="-12222"/>
                  <a:pt x="1964321" y="25232"/>
                  <a:pt x="2138045" y="0"/>
                </a:cubicBezTo>
                <a:cubicBezTo>
                  <a:pt x="2311769" y="-25232"/>
                  <a:pt x="2488983" y="11328"/>
                  <a:pt x="2681224" y="0"/>
                </a:cubicBezTo>
                <a:cubicBezTo>
                  <a:pt x="2873465" y="-11328"/>
                  <a:pt x="3087877" y="38618"/>
                  <a:pt x="3467100" y="0"/>
                </a:cubicBezTo>
                <a:cubicBezTo>
                  <a:pt x="3497271" y="108803"/>
                  <a:pt x="3437732" y="266457"/>
                  <a:pt x="3467100" y="525780"/>
                </a:cubicBezTo>
                <a:cubicBezTo>
                  <a:pt x="3496468" y="785103"/>
                  <a:pt x="3412163" y="819708"/>
                  <a:pt x="3467100" y="1095375"/>
                </a:cubicBezTo>
                <a:cubicBezTo>
                  <a:pt x="3281589" y="1110427"/>
                  <a:pt x="3087830" y="1069748"/>
                  <a:pt x="2958592" y="1095375"/>
                </a:cubicBezTo>
                <a:cubicBezTo>
                  <a:pt x="2829354" y="1121002"/>
                  <a:pt x="2552177" y="1058252"/>
                  <a:pt x="2311400" y="1095375"/>
                </a:cubicBezTo>
                <a:cubicBezTo>
                  <a:pt x="2070623" y="1132498"/>
                  <a:pt x="1938218" y="1055548"/>
                  <a:pt x="1837563" y="1095375"/>
                </a:cubicBezTo>
                <a:cubicBezTo>
                  <a:pt x="1736908" y="1135202"/>
                  <a:pt x="1567383" y="1041415"/>
                  <a:pt x="1329055" y="1095375"/>
                </a:cubicBezTo>
                <a:cubicBezTo>
                  <a:pt x="1090727" y="1149335"/>
                  <a:pt x="1009453" y="1077761"/>
                  <a:pt x="751205" y="1095375"/>
                </a:cubicBezTo>
                <a:cubicBezTo>
                  <a:pt x="492957" y="1112989"/>
                  <a:pt x="356656" y="1027051"/>
                  <a:pt x="0" y="1095375"/>
                </a:cubicBezTo>
                <a:cubicBezTo>
                  <a:pt x="-24227" y="883397"/>
                  <a:pt x="38453" y="768648"/>
                  <a:pt x="0" y="547688"/>
                </a:cubicBezTo>
                <a:cubicBezTo>
                  <a:pt x="-38453" y="326728"/>
                  <a:pt x="2509" y="256480"/>
                  <a:pt x="0" y="0"/>
                </a:cubicBezTo>
                <a:close/>
              </a:path>
              <a:path w="3467100" h="1095375" stroke="0" extrusionOk="0">
                <a:moveTo>
                  <a:pt x="0" y="0"/>
                </a:moveTo>
                <a:cubicBezTo>
                  <a:pt x="200863" y="-47883"/>
                  <a:pt x="291855" y="3258"/>
                  <a:pt x="473837" y="0"/>
                </a:cubicBezTo>
                <a:cubicBezTo>
                  <a:pt x="655819" y="-3258"/>
                  <a:pt x="891715" y="21564"/>
                  <a:pt x="1017016" y="0"/>
                </a:cubicBezTo>
                <a:cubicBezTo>
                  <a:pt x="1142317" y="-21564"/>
                  <a:pt x="1319424" y="12865"/>
                  <a:pt x="1560195" y="0"/>
                </a:cubicBezTo>
                <a:cubicBezTo>
                  <a:pt x="1800966" y="-12865"/>
                  <a:pt x="1822115" y="25568"/>
                  <a:pt x="2034032" y="0"/>
                </a:cubicBezTo>
                <a:cubicBezTo>
                  <a:pt x="2245949" y="-25568"/>
                  <a:pt x="2428475" y="8662"/>
                  <a:pt x="2542540" y="0"/>
                </a:cubicBezTo>
                <a:cubicBezTo>
                  <a:pt x="2656605" y="-8662"/>
                  <a:pt x="3257562" y="46662"/>
                  <a:pt x="3467100" y="0"/>
                </a:cubicBezTo>
                <a:cubicBezTo>
                  <a:pt x="3488094" y="112919"/>
                  <a:pt x="3432086" y="267798"/>
                  <a:pt x="3467100" y="514826"/>
                </a:cubicBezTo>
                <a:cubicBezTo>
                  <a:pt x="3502114" y="761854"/>
                  <a:pt x="3415532" y="880689"/>
                  <a:pt x="3467100" y="1095375"/>
                </a:cubicBezTo>
                <a:cubicBezTo>
                  <a:pt x="3256814" y="1131608"/>
                  <a:pt x="3151696" y="1090078"/>
                  <a:pt x="2923921" y="1095375"/>
                </a:cubicBezTo>
                <a:cubicBezTo>
                  <a:pt x="2696146" y="1100672"/>
                  <a:pt x="2548291" y="1050761"/>
                  <a:pt x="2450084" y="1095375"/>
                </a:cubicBezTo>
                <a:cubicBezTo>
                  <a:pt x="2351877" y="1139989"/>
                  <a:pt x="2103355" y="1093507"/>
                  <a:pt x="1802892" y="1095375"/>
                </a:cubicBezTo>
                <a:cubicBezTo>
                  <a:pt x="1502429" y="1097243"/>
                  <a:pt x="1435925" y="1087070"/>
                  <a:pt x="1294384" y="1095375"/>
                </a:cubicBezTo>
                <a:cubicBezTo>
                  <a:pt x="1152843" y="1103680"/>
                  <a:pt x="931727" y="1086117"/>
                  <a:pt x="785876" y="1095375"/>
                </a:cubicBezTo>
                <a:cubicBezTo>
                  <a:pt x="640025" y="1104633"/>
                  <a:pt x="214917" y="1078004"/>
                  <a:pt x="0" y="1095375"/>
                </a:cubicBezTo>
                <a:cubicBezTo>
                  <a:pt x="-2363" y="905220"/>
                  <a:pt x="57785" y="759561"/>
                  <a:pt x="0" y="536734"/>
                </a:cubicBezTo>
                <a:cubicBezTo>
                  <a:pt x="-57785" y="313907"/>
                  <a:pt x="5468" y="264695"/>
                  <a:pt x="0" y="0"/>
                </a:cubicBezTo>
                <a:close/>
              </a:path>
            </a:pathLst>
          </a:custGeom>
          <a:solidFill>
            <a:schemeClr val="accent2">
              <a:lumMod val="20000"/>
              <a:lumOff val="80000"/>
            </a:schemeClr>
          </a:solidFill>
          <a:ln w="38100">
            <a:solidFill>
              <a:schemeClr val="tx1">
                <a:lumMod val="95000"/>
                <a:lumOff val="5000"/>
              </a:schemeClr>
            </a:solidFill>
            <a:extLst>
              <a:ext uri="{C807C97D-BFC1-408E-A445-0C87EB9F89A2}">
                <ask:lineSketchStyleProps xmlns:ask="http://schemas.microsoft.com/office/drawing/2018/sketchyshapes" sd="3258404364">
                  <a:prstGeom prst="rect">
                    <a:avLst/>
                  </a:prstGeom>
                  <ask:type>
                    <ask:lineSketchScribble/>
                  </ask:type>
                </ask:lineSketchStyleProps>
              </a:ext>
            </a:extLst>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rPr>
              <a:t>أهمية الفن التشكيلي وقيمته</a:t>
            </a:r>
            <a:endParaRPr lang="en-US" dirty="0">
              <a:ln>
                <a:solidFill>
                  <a:schemeClr val="tx1"/>
                </a:solidFill>
              </a:ln>
              <a:solidFill>
                <a:schemeClr val="tx1">
                  <a:lumMod val="95000"/>
                  <a:lumOff val="5000"/>
                </a:schemeClr>
              </a:solidFill>
            </a:endParaRPr>
          </a:p>
        </p:txBody>
      </p:sp>
      <p:sp>
        <p:nvSpPr>
          <p:cNvPr id="9" name="Rectangle 8">
            <a:hlinkClick r:id="rId8" action="ppaction://hlinksldjump"/>
            <a:extLst>
              <a:ext uri="{FF2B5EF4-FFF2-40B4-BE49-F238E27FC236}">
                <a16:creationId xmlns:a16="http://schemas.microsoft.com/office/drawing/2014/main" id="{7054FE2E-FFC6-41A4-A5A9-15A7ACAEB1C9}"/>
              </a:ext>
            </a:extLst>
          </p:cNvPr>
          <p:cNvSpPr/>
          <p:nvPr/>
        </p:nvSpPr>
        <p:spPr>
          <a:xfrm>
            <a:off x="809625" y="1762124"/>
            <a:ext cx="3467100" cy="1095375"/>
          </a:xfrm>
          <a:custGeom>
            <a:avLst/>
            <a:gdLst>
              <a:gd name="connsiteX0" fmla="*/ 0 w 3467100"/>
              <a:gd name="connsiteY0" fmla="*/ 0 h 1095375"/>
              <a:gd name="connsiteX1" fmla="*/ 577850 w 3467100"/>
              <a:gd name="connsiteY1" fmla="*/ 0 h 1095375"/>
              <a:gd name="connsiteX2" fmla="*/ 1225042 w 3467100"/>
              <a:gd name="connsiteY2" fmla="*/ 0 h 1095375"/>
              <a:gd name="connsiteX3" fmla="*/ 1768221 w 3467100"/>
              <a:gd name="connsiteY3" fmla="*/ 0 h 1095375"/>
              <a:gd name="connsiteX4" fmla="*/ 2346071 w 3467100"/>
              <a:gd name="connsiteY4" fmla="*/ 0 h 1095375"/>
              <a:gd name="connsiteX5" fmla="*/ 2854579 w 3467100"/>
              <a:gd name="connsiteY5" fmla="*/ 0 h 1095375"/>
              <a:gd name="connsiteX6" fmla="*/ 3467100 w 3467100"/>
              <a:gd name="connsiteY6" fmla="*/ 0 h 1095375"/>
              <a:gd name="connsiteX7" fmla="*/ 3467100 w 3467100"/>
              <a:gd name="connsiteY7" fmla="*/ 514826 h 1095375"/>
              <a:gd name="connsiteX8" fmla="*/ 3467100 w 3467100"/>
              <a:gd name="connsiteY8" fmla="*/ 1095375 h 1095375"/>
              <a:gd name="connsiteX9" fmla="*/ 2854579 w 3467100"/>
              <a:gd name="connsiteY9" fmla="*/ 1095375 h 1095375"/>
              <a:gd name="connsiteX10" fmla="*/ 2242058 w 3467100"/>
              <a:gd name="connsiteY10" fmla="*/ 1095375 h 1095375"/>
              <a:gd name="connsiteX11" fmla="*/ 1733550 w 3467100"/>
              <a:gd name="connsiteY11" fmla="*/ 1095375 h 1095375"/>
              <a:gd name="connsiteX12" fmla="*/ 1121029 w 3467100"/>
              <a:gd name="connsiteY12" fmla="*/ 1095375 h 1095375"/>
              <a:gd name="connsiteX13" fmla="*/ 577850 w 3467100"/>
              <a:gd name="connsiteY13" fmla="*/ 1095375 h 1095375"/>
              <a:gd name="connsiteX14" fmla="*/ 0 w 3467100"/>
              <a:gd name="connsiteY14" fmla="*/ 1095375 h 1095375"/>
              <a:gd name="connsiteX15" fmla="*/ 0 w 3467100"/>
              <a:gd name="connsiteY15" fmla="*/ 580549 h 1095375"/>
              <a:gd name="connsiteX16" fmla="*/ 0 w 3467100"/>
              <a:gd name="connsiteY16"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00" h="1095375" fill="none" extrusionOk="0">
                <a:moveTo>
                  <a:pt x="0" y="0"/>
                </a:moveTo>
                <a:cubicBezTo>
                  <a:pt x="284663" y="-58741"/>
                  <a:pt x="344443" y="21070"/>
                  <a:pt x="577850" y="0"/>
                </a:cubicBezTo>
                <a:cubicBezTo>
                  <a:pt x="811257" y="-21070"/>
                  <a:pt x="1039763" y="65331"/>
                  <a:pt x="1225042" y="0"/>
                </a:cubicBezTo>
                <a:cubicBezTo>
                  <a:pt x="1410321" y="-65331"/>
                  <a:pt x="1506941" y="6862"/>
                  <a:pt x="1768221" y="0"/>
                </a:cubicBezTo>
                <a:cubicBezTo>
                  <a:pt x="2029501" y="-6862"/>
                  <a:pt x="2184196" y="23888"/>
                  <a:pt x="2346071" y="0"/>
                </a:cubicBezTo>
                <a:cubicBezTo>
                  <a:pt x="2507946" y="-23888"/>
                  <a:pt x="2698095" y="34290"/>
                  <a:pt x="2854579" y="0"/>
                </a:cubicBezTo>
                <a:cubicBezTo>
                  <a:pt x="3011063" y="-34290"/>
                  <a:pt x="3292544" y="20809"/>
                  <a:pt x="3467100" y="0"/>
                </a:cubicBezTo>
                <a:cubicBezTo>
                  <a:pt x="3514737" y="243887"/>
                  <a:pt x="3441158" y="313249"/>
                  <a:pt x="3467100" y="514826"/>
                </a:cubicBezTo>
                <a:cubicBezTo>
                  <a:pt x="3493042" y="716403"/>
                  <a:pt x="3466863" y="898535"/>
                  <a:pt x="3467100" y="1095375"/>
                </a:cubicBezTo>
                <a:cubicBezTo>
                  <a:pt x="3276922" y="1136136"/>
                  <a:pt x="3005292" y="1041195"/>
                  <a:pt x="2854579" y="1095375"/>
                </a:cubicBezTo>
                <a:cubicBezTo>
                  <a:pt x="2703866" y="1149555"/>
                  <a:pt x="2434989" y="1026042"/>
                  <a:pt x="2242058" y="1095375"/>
                </a:cubicBezTo>
                <a:cubicBezTo>
                  <a:pt x="2049127" y="1164708"/>
                  <a:pt x="1908107" y="1070093"/>
                  <a:pt x="1733550" y="1095375"/>
                </a:cubicBezTo>
                <a:cubicBezTo>
                  <a:pt x="1558993" y="1120657"/>
                  <a:pt x="1402787" y="1087534"/>
                  <a:pt x="1121029" y="1095375"/>
                </a:cubicBezTo>
                <a:cubicBezTo>
                  <a:pt x="839271" y="1103216"/>
                  <a:pt x="741152" y="1062437"/>
                  <a:pt x="577850" y="1095375"/>
                </a:cubicBezTo>
                <a:cubicBezTo>
                  <a:pt x="414548" y="1128313"/>
                  <a:pt x="146386" y="1068900"/>
                  <a:pt x="0" y="1095375"/>
                </a:cubicBezTo>
                <a:cubicBezTo>
                  <a:pt x="-44985" y="982541"/>
                  <a:pt x="31081" y="712554"/>
                  <a:pt x="0" y="580549"/>
                </a:cubicBezTo>
                <a:cubicBezTo>
                  <a:pt x="-31081" y="448544"/>
                  <a:pt x="50090" y="155365"/>
                  <a:pt x="0" y="0"/>
                </a:cubicBezTo>
                <a:close/>
              </a:path>
              <a:path w="3467100" h="1095375" stroke="0" extrusionOk="0">
                <a:moveTo>
                  <a:pt x="0" y="0"/>
                </a:moveTo>
                <a:cubicBezTo>
                  <a:pt x="239527" y="-32146"/>
                  <a:pt x="454619" y="48032"/>
                  <a:pt x="612521" y="0"/>
                </a:cubicBezTo>
                <a:cubicBezTo>
                  <a:pt x="770423" y="-48032"/>
                  <a:pt x="956605" y="16174"/>
                  <a:pt x="1086358" y="0"/>
                </a:cubicBezTo>
                <a:cubicBezTo>
                  <a:pt x="1216111" y="-16174"/>
                  <a:pt x="1424837" y="39338"/>
                  <a:pt x="1664208" y="0"/>
                </a:cubicBezTo>
                <a:cubicBezTo>
                  <a:pt x="1903579" y="-39338"/>
                  <a:pt x="1983610" y="47571"/>
                  <a:pt x="2207387" y="0"/>
                </a:cubicBezTo>
                <a:cubicBezTo>
                  <a:pt x="2431164" y="-47571"/>
                  <a:pt x="2585611" y="64998"/>
                  <a:pt x="2819908" y="0"/>
                </a:cubicBezTo>
                <a:cubicBezTo>
                  <a:pt x="3054205" y="-64998"/>
                  <a:pt x="3284062" y="60564"/>
                  <a:pt x="3467100" y="0"/>
                </a:cubicBezTo>
                <a:cubicBezTo>
                  <a:pt x="3487098" y="191275"/>
                  <a:pt x="3443026" y="423747"/>
                  <a:pt x="3467100" y="569595"/>
                </a:cubicBezTo>
                <a:cubicBezTo>
                  <a:pt x="3491174" y="715444"/>
                  <a:pt x="3451947" y="874842"/>
                  <a:pt x="3467100" y="1095375"/>
                </a:cubicBezTo>
                <a:cubicBezTo>
                  <a:pt x="3225487" y="1147533"/>
                  <a:pt x="3156059" y="1038753"/>
                  <a:pt x="2923921" y="1095375"/>
                </a:cubicBezTo>
                <a:cubicBezTo>
                  <a:pt x="2691783" y="1151997"/>
                  <a:pt x="2607754" y="1039594"/>
                  <a:pt x="2346071" y="1095375"/>
                </a:cubicBezTo>
                <a:cubicBezTo>
                  <a:pt x="2084388" y="1151156"/>
                  <a:pt x="2023025" y="1066037"/>
                  <a:pt x="1768221" y="1095375"/>
                </a:cubicBezTo>
                <a:cubicBezTo>
                  <a:pt x="1513417" y="1124713"/>
                  <a:pt x="1339454" y="1032939"/>
                  <a:pt x="1121029" y="1095375"/>
                </a:cubicBezTo>
                <a:cubicBezTo>
                  <a:pt x="902604" y="1157811"/>
                  <a:pt x="808888" y="1051680"/>
                  <a:pt x="647192" y="1095375"/>
                </a:cubicBezTo>
                <a:cubicBezTo>
                  <a:pt x="485496" y="1139070"/>
                  <a:pt x="145858" y="1019717"/>
                  <a:pt x="0" y="1095375"/>
                </a:cubicBezTo>
                <a:cubicBezTo>
                  <a:pt x="-11358" y="913427"/>
                  <a:pt x="15885" y="832296"/>
                  <a:pt x="0" y="580549"/>
                </a:cubicBezTo>
                <a:cubicBezTo>
                  <a:pt x="-15885" y="328802"/>
                  <a:pt x="52867" y="143536"/>
                  <a:pt x="0" y="0"/>
                </a:cubicBezTo>
                <a:close/>
              </a:path>
            </a:pathLst>
          </a:custGeom>
          <a:solidFill>
            <a:schemeClr val="accent2">
              <a:lumMod val="20000"/>
              <a:lumOff val="80000"/>
            </a:schemeClr>
          </a:solidFill>
          <a:ln w="38100">
            <a:solidFill>
              <a:schemeClr val="tx1">
                <a:lumMod val="95000"/>
                <a:lumOff val="5000"/>
              </a:schemeClr>
            </a:solidFill>
            <a:extLst>
              <a:ext uri="{C807C97D-BFC1-408E-A445-0C87EB9F89A2}">
                <ask:lineSketchStyleProps xmlns:ask="http://schemas.microsoft.com/office/drawing/2018/sketchyshapes" sd="3970787444">
                  <a:prstGeom prst="rect">
                    <a:avLst/>
                  </a:prstGeom>
                  <ask:type>
                    <ask:lineSketchScribble/>
                  </ask:type>
                </ask:lineSketchStyleProps>
              </a:ext>
            </a:extLst>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ln>
                  <a:solidFill>
                    <a:schemeClr val="tx1"/>
                  </a:solidFill>
                </a:ln>
                <a:solidFill>
                  <a:schemeClr val="tx1">
                    <a:lumMod val="95000"/>
                    <a:lumOff val="5000"/>
                  </a:schemeClr>
                </a:solidFill>
                <a:effectLst>
                  <a:glow rad="101600">
                    <a:schemeClr val="accent5">
                      <a:satMod val="175000"/>
                      <a:alpha val="40000"/>
                    </a:schemeClr>
                  </a:glow>
                  <a:reflection blurRad="127000" stA="50000" endPos="50000" dist="25400" dir="5400000" sy="-100000" algn="bl" rotWithShape="0"/>
                </a:effectLst>
              </a:rPr>
              <a:t>تجسيد الفنون التشكيلية للجمال</a:t>
            </a:r>
            <a:endParaRPr lang="en-US" dirty="0">
              <a:ln>
                <a:solidFill>
                  <a:schemeClr val="tx1"/>
                </a:solidFill>
              </a:ln>
              <a:solidFill>
                <a:schemeClr val="tx1">
                  <a:lumMod val="95000"/>
                  <a:lumOff val="5000"/>
                </a:schemeClr>
              </a:solidFill>
            </a:endParaRPr>
          </a:p>
        </p:txBody>
      </p:sp>
      <p:sp>
        <p:nvSpPr>
          <p:cNvPr id="14" name="Rectangle 13">
            <a:extLst>
              <a:ext uri="{FF2B5EF4-FFF2-40B4-BE49-F238E27FC236}">
                <a16:creationId xmlns:a16="http://schemas.microsoft.com/office/drawing/2014/main" id="{BD41B036-81B0-4502-BE95-1DD9AE902D9F}"/>
              </a:ext>
            </a:extLst>
          </p:cNvPr>
          <p:cNvSpPr/>
          <p:nvPr/>
        </p:nvSpPr>
        <p:spPr>
          <a:xfrm>
            <a:off x="4276725" y="95250"/>
            <a:ext cx="3467100" cy="1095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i="0" dirty="0">
                <a:ln>
                  <a:solidFill>
                    <a:schemeClr val="tx1"/>
                  </a:solidFill>
                </a:ln>
                <a:solidFill>
                  <a:schemeClr val="tx1">
                    <a:lumMod val="95000"/>
                    <a:lumOff val="5000"/>
                  </a:schemeClr>
                </a:solidFill>
                <a:effectLst>
                  <a:glow rad="101600">
                    <a:srgbClr val="C00000">
                      <a:alpha val="60000"/>
                    </a:srgbClr>
                  </a:glow>
                  <a:reflection blurRad="127000" stA="50000" endPos="50000" dist="25400" dir="5400000" sy="-100000" algn="bl" rotWithShape="0"/>
                </a:effectLst>
                <a:latin typeface="DroidArabicKufi-Regular"/>
              </a:rPr>
              <a:t>محاور الموضوع</a:t>
            </a:r>
            <a:endParaRPr lang="en-US" sz="4400" dirty="0">
              <a:effectLst>
                <a:glow rad="101600">
                  <a:srgbClr val="C00000">
                    <a:alpha val="60000"/>
                  </a:srgbClr>
                </a:glow>
              </a:effectLst>
            </a:endParaRPr>
          </a:p>
        </p:txBody>
      </p:sp>
    </p:spTree>
    <p:extLst>
      <p:ext uri="{BB962C8B-B14F-4D97-AF65-F5344CB8AC3E}">
        <p14:creationId xmlns:p14="http://schemas.microsoft.com/office/powerpoint/2010/main" val="302787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871</Words>
  <Application>Microsoft Office PowerPoint</Application>
  <PresentationFormat>Widescreen</PresentationFormat>
  <Paragraphs>45</Paragraphs>
  <Slides>10</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vt:i4>
      </vt:variant>
    </vt:vector>
  </HeadingPairs>
  <TitlesOfParts>
    <vt:vector size="25" baseType="lpstr">
      <vt:lpstr>Al-Jazeera</vt:lpstr>
      <vt:lpstr>-apple-system</vt:lpstr>
      <vt:lpstr>Arabic Typesetting</vt:lpstr>
      <vt:lpstr>Arial</vt:lpstr>
      <vt:lpstr>Arial</vt:lpstr>
      <vt:lpstr>Calibri</vt:lpstr>
      <vt:lpstr>Calibri Light</vt:lpstr>
      <vt:lpstr>Consolas</vt:lpstr>
      <vt:lpstr>Courier New</vt:lpstr>
      <vt:lpstr>Droid Arabic Arial</vt:lpstr>
      <vt:lpstr>DroidArabicKufi-Regular</vt:lpstr>
      <vt:lpstr>Noto Sans Kufi Arabic</vt:lpstr>
      <vt:lpstr>Raleway</vt:lpstr>
      <vt:lpstr>Tahoma</vt:lpstr>
      <vt:lpstr>Office Theme</vt:lpstr>
      <vt:lpstr>الفنون التشكيلية</vt:lpstr>
      <vt:lpstr>تعريف الفنون التشكيلية</vt:lpstr>
      <vt:lpstr>تجسيد الفنون التشكيلية للجمال</vt:lpstr>
      <vt:lpstr>انعكاسات الفن التشكيلي على الواقع</vt:lpstr>
      <vt:lpstr>أهمية الفن التشكيلي وقيمته</vt:lpstr>
      <vt:lpstr>نماذج عالمية رائدة في الرسم والنحت</vt:lpstr>
      <vt:lpstr>تحليل رسم أو لوحة تشكيلية لفنانين عالميين</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adil fahri</dc:creator>
  <cp:lastModifiedBy>adil fahri</cp:lastModifiedBy>
  <cp:revision>45</cp:revision>
  <dcterms:created xsi:type="dcterms:W3CDTF">2022-04-09T13:53:17Z</dcterms:created>
  <dcterms:modified xsi:type="dcterms:W3CDTF">2022-04-10T02:35:42Z</dcterms:modified>
</cp:coreProperties>
</file>