
<file path=[Content_Types].xml><?xml version="1.0" encoding="utf-8"?>
<Types xmlns="http://schemas.openxmlformats.org/package/2006/content-types">
  <Default Extension="fntdata" ContentType="application/x-fontdata"/>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sldIdLst>
    <p:sldId id="256" r:id="rId3"/>
    <p:sldId id="257" r:id="rId4"/>
    <p:sldId id="258" r:id="rId5"/>
    <p:sldId id="259" r:id="rId6"/>
    <p:sldId id="260" r:id="rId7"/>
    <p:sldId id="269" r:id="rId8"/>
    <p:sldId id="270" r:id="rId9"/>
    <p:sldId id="271" r:id="rId10"/>
    <p:sldId id="272" r:id="rId11"/>
    <p:sldId id="273" r:id="rId12"/>
    <p:sldId id="261" r:id="rId13"/>
    <p:sldId id="262" r:id="rId14"/>
    <p:sldId id="263" r:id="rId15"/>
    <p:sldId id="264" r:id="rId16"/>
    <p:sldId id="268" r:id="rId17"/>
    <p:sldId id="265" r:id="rId18"/>
    <p:sldId id="266" r:id="rId19"/>
    <p:sldId id="267" r:id="rId20"/>
  </p:sldIdLst>
  <p:sldSz cx="18288000" cy="10287000"/>
  <p:notesSz cx="6858000" cy="9144000"/>
  <p:embeddedFontLst>
    <p:embeddedFont>
      <p:font typeface="Calibri" panose="020F0502020204030204" pitchFamily="34" charset="0"/>
      <p:regular r:id="rId21"/>
      <p:bold r:id="rId22"/>
      <p:italic r:id="rId23"/>
      <p:boldItalic r:id="rId24"/>
    </p:embeddedFont>
    <p:embeddedFont>
      <p:font typeface="Calibri Light" panose="020F0302020204030204" pitchFamily="34" charset="0"/>
      <p:regular r:id="rId25"/>
      <p:italic r:id="rId26"/>
    </p:embeddedFont>
    <p:embeddedFont>
      <p:font typeface="Canva Sans" panose="020B0604020202020204" charset="0"/>
      <p:regular r:id="rId27"/>
    </p:embeddedFont>
    <p:embeddedFont>
      <p:font typeface="Canva Sans Bold" panose="020B0604020202020204" charset="0"/>
      <p:regular r:id="rId28"/>
    </p:embeddedFont>
    <p:embeddedFont>
      <p:font typeface="Open Sans 1" panose="020B0604020202020204" charset="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57" d="100"/>
          <a:sy n="57" d="100"/>
        </p:scale>
        <p:origin x="65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6.fntdata"/><Relationship Id="rId3" Type="http://schemas.openxmlformats.org/officeDocument/2006/relationships/slide" Target="slides/slide1.xml"/><Relationship Id="rId21" Type="http://schemas.openxmlformats.org/officeDocument/2006/relationships/font" Target="fonts/font1.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5.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presProps" Target="presProps.xml"/><Relationship Id="rId8"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642841-3D1E-E345-5E57-F1079510B840}"/>
              </a:ext>
            </a:extLst>
          </p:cNvPr>
          <p:cNvSpPr>
            <a:spLocks noGrp="1"/>
          </p:cNvSpPr>
          <p:nvPr>
            <p:ph type="ctrTitle"/>
          </p:nvPr>
        </p:nvSpPr>
        <p:spPr>
          <a:xfrm>
            <a:off x="2286000" y="1683545"/>
            <a:ext cx="13716000" cy="3581400"/>
          </a:xfrm>
        </p:spPr>
        <p:txBody>
          <a:bodyPr anchor="b"/>
          <a:lstStyle>
            <a:lvl1pPr algn="ctr">
              <a:defRPr sz="9000"/>
            </a:lvl1pPr>
          </a:lstStyle>
          <a:p>
            <a:r>
              <a:rPr lang="fr-FR"/>
              <a:t>Modifiez le style du titre</a:t>
            </a:r>
          </a:p>
        </p:txBody>
      </p:sp>
      <p:sp>
        <p:nvSpPr>
          <p:cNvPr id="3" name="Sous-titre 2">
            <a:extLst>
              <a:ext uri="{FF2B5EF4-FFF2-40B4-BE49-F238E27FC236}">
                <a16:creationId xmlns:a16="http://schemas.microsoft.com/office/drawing/2014/main" id="{CCF6F6B4-F600-DDC8-A84A-70A748AD5CD7}"/>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CD0687C-4428-808A-435E-6870EEE4B6F4}"/>
              </a:ext>
            </a:extLst>
          </p:cNvPr>
          <p:cNvSpPr>
            <a:spLocks noGrp="1"/>
          </p:cNvSpPr>
          <p:nvPr>
            <p:ph type="dt" sz="half" idx="10"/>
          </p:nvPr>
        </p:nvSpPr>
        <p:spPr/>
        <p:txBody>
          <a:bodyPr/>
          <a:lstStyle/>
          <a:p>
            <a:fld id="{06018AA5-3BE4-4530-BA8A-F7DFD3D024BE}" type="datetimeFigureOut">
              <a:rPr lang="fr-FR" smtClean="0"/>
              <a:t>11/02/2026</a:t>
            </a:fld>
            <a:endParaRPr lang="fr-FR"/>
          </a:p>
        </p:txBody>
      </p:sp>
      <p:sp>
        <p:nvSpPr>
          <p:cNvPr id="5" name="Espace réservé du pied de page 4">
            <a:extLst>
              <a:ext uri="{FF2B5EF4-FFF2-40B4-BE49-F238E27FC236}">
                <a16:creationId xmlns:a16="http://schemas.microsoft.com/office/drawing/2014/main" id="{74B83569-A57A-7689-CCDB-DD3A94CC564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DEE3B3-BC39-2C44-C118-57BFA0191DF2}"/>
              </a:ext>
            </a:extLst>
          </p:cNvPr>
          <p:cNvSpPr>
            <a:spLocks noGrp="1"/>
          </p:cNvSpPr>
          <p:nvPr>
            <p:ph type="sldNum" sz="quarter" idx="12"/>
          </p:nvPr>
        </p:nvSpPr>
        <p:spPr/>
        <p:txBody>
          <a:bodyPr/>
          <a:lstStyle/>
          <a:p>
            <a:fld id="{22F2EBD8-C57E-459E-B72D-D9B31B5F17E8}" type="slidenum">
              <a:rPr lang="fr-FR" smtClean="0"/>
              <a:t>‹N°›</a:t>
            </a:fld>
            <a:endParaRPr lang="fr-FR"/>
          </a:p>
        </p:txBody>
      </p:sp>
    </p:spTree>
    <p:extLst>
      <p:ext uri="{BB962C8B-B14F-4D97-AF65-F5344CB8AC3E}">
        <p14:creationId xmlns:p14="http://schemas.microsoft.com/office/powerpoint/2010/main" val="19399690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7F42B0-54B3-7334-AEBF-A8D682E02FE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C571D6B-1FED-CE30-4A50-BF485A85AFC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C32F817-8C08-A5AD-965C-1DF16D9752E9}"/>
              </a:ext>
            </a:extLst>
          </p:cNvPr>
          <p:cNvSpPr>
            <a:spLocks noGrp="1"/>
          </p:cNvSpPr>
          <p:nvPr>
            <p:ph type="dt" sz="half" idx="10"/>
          </p:nvPr>
        </p:nvSpPr>
        <p:spPr/>
        <p:txBody>
          <a:bodyPr/>
          <a:lstStyle/>
          <a:p>
            <a:fld id="{06018AA5-3BE4-4530-BA8A-F7DFD3D024BE}" type="datetimeFigureOut">
              <a:rPr lang="fr-FR" smtClean="0"/>
              <a:t>11/02/2026</a:t>
            </a:fld>
            <a:endParaRPr lang="fr-FR"/>
          </a:p>
        </p:txBody>
      </p:sp>
      <p:sp>
        <p:nvSpPr>
          <p:cNvPr id="5" name="Espace réservé du pied de page 4">
            <a:extLst>
              <a:ext uri="{FF2B5EF4-FFF2-40B4-BE49-F238E27FC236}">
                <a16:creationId xmlns:a16="http://schemas.microsoft.com/office/drawing/2014/main" id="{71D78D83-00FB-8243-B9D8-251534C41D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182A3AC-40A0-A6FB-19E6-D03A530BE181}"/>
              </a:ext>
            </a:extLst>
          </p:cNvPr>
          <p:cNvSpPr>
            <a:spLocks noGrp="1"/>
          </p:cNvSpPr>
          <p:nvPr>
            <p:ph type="sldNum" sz="quarter" idx="12"/>
          </p:nvPr>
        </p:nvSpPr>
        <p:spPr/>
        <p:txBody>
          <a:bodyPr/>
          <a:lstStyle/>
          <a:p>
            <a:fld id="{22F2EBD8-C57E-459E-B72D-D9B31B5F17E8}" type="slidenum">
              <a:rPr lang="fr-FR" smtClean="0"/>
              <a:t>‹N°›</a:t>
            </a:fld>
            <a:endParaRPr lang="fr-FR"/>
          </a:p>
        </p:txBody>
      </p:sp>
    </p:spTree>
    <p:extLst>
      <p:ext uri="{BB962C8B-B14F-4D97-AF65-F5344CB8AC3E}">
        <p14:creationId xmlns:p14="http://schemas.microsoft.com/office/powerpoint/2010/main" val="14099898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1C2E2E-E6B1-E624-F45E-FA400B0F422E}"/>
              </a:ext>
            </a:extLst>
          </p:cNvPr>
          <p:cNvSpPr>
            <a:spLocks noGrp="1"/>
          </p:cNvSpPr>
          <p:nvPr>
            <p:ph type="title"/>
          </p:nvPr>
        </p:nvSpPr>
        <p:spPr>
          <a:xfrm>
            <a:off x="1247775" y="2564608"/>
            <a:ext cx="15773400" cy="4279106"/>
          </a:xfrm>
        </p:spPr>
        <p:txBody>
          <a:bodyPr anchor="b"/>
          <a:lstStyle>
            <a:lvl1pPr>
              <a:defRPr sz="9000"/>
            </a:lvl1pPr>
          </a:lstStyle>
          <a:p>
            <a:r>
              <a:rPr lang="fr-FR"/>
              <a:t>Modifiez le style du titre</a:t>
            </a:r>
          </a:p>
        </p:txBody>
      </p:sp>
      <p:sp>
        <p:nvSpPr>
          <p:cNvPr id="3" name="Espace réservé du texte 2">
            <a:extLst>
              <a:ext uri="{FF2B5EF4-FFF2-40B4-BE49-F238E27FC236}">
                <a16:creationId xmlns:a16="http://schemas.microsoft.com/office/drawing/2014/main" id="{3C85F392-5453-BAD1-DD86-C84F73D67521}"/>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C0851F4-4293-2058-ADAB-ADF311B58A33}"/>
              </a:ext>
            </a:extLst>
          </p:cNvPr>
          <p:cNvSpPr>
            <a:spLocks noGrp="1"/>
          </p:cNvSpPr>
          <p:nvPr>
            <p:ph type="dt" sz="half" idx="10"/>
          </p:nvPr>
        </p:nvSpPr>
        <p:spPr/>
        <p:txBody>
          <a:bodyPr/>
          <a:lstStyle/>
          <a:p>
            <a:fld id="{06018AA5-3BE4-4530-BA8A-F7DFD3D024BE}" type="datetimeFigureOut">
              <a:rPr lang="fr-FR" smtClean="0"/>
              <a:t>11/02/2026</a:t>
            </a:fld>
            <a:endParaRPr lang="fr-FR"/>
          </a:p>
        </p:txBody>
      </p:sp>
      <p:sp>
        <p:nvSpPr>
          <p:cNvPr id="5" name="Espace réservé du pied de page 4">
            <a:extLst>
              <a:ext uri="{FF2B5EF4-FFF2-40B4-BE49-F238E27FC236}">
                <a16:creationId xmlns:a16="http://schemas.microsoft.com/office/drawing/2014/main" id="{C7DD0642-D1BF-8F78-1C61-2BB2617DF9A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24C1495-0B94-E269-311C-4B310EFBDCD2}"/>
              </a:ext>
            </a:extLst>
          </p:cNvPr>
          <p:cNvSpPr>
            <a:spLocks noGrp="1"/>
          </p:cNvSpPr>
          <p:nvPr>
            <p:ph type="sldNum" sz="quarter" idx="12"/>
          </p:nvPr>
        </p:nvSpPr>
        <p:spPr/>
        <p:txBody>
          <a:bodyPr/>
          <a:lstStyle/>
          <a:p>
            <a:fld id="{22F2EBD8-C57E-459E-B72D-D9B31B5F17E8}" type="slidenum">
              <a:rPr lang="fr-FR" smtClean="0"/>
              <a:t>‹N°›</a:t>
            </a:fld>
            <a:endParaRPr lang="fr-FR"/>
          </a:p>
        </p:txBody>
      </p:sp>
    </p:spTree>
    <p:extLst>
      <p:ext uri="{BB962C8B-B14F-4D97-AF65-F5344CB8AC3E}">
        <p14:creationId xmlns:p14="http://schemas.microsoft.com/office/powerpoint/2010/main" val="5525253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EFFC81-75D4-357A-4BAB-BA545807C87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EBA34B7-3093-722C-D914-2DC9920C743C}"/>
              </a:ext>
            </a:extLst>
          </p:cNvPr>
          <p:cNvSpPr>
            <a:spLocks noGrp="1"/>
          </p:cNvSpPr>
          <p:nvPr>
            <p:ph sz="half" idx="1"/>
          </p:nvPr>
        </p:nvSpPr>
        <p:spPr>
          <a:xfrm>
            <a:off x="1257300" y="2738438"/>
            <a:ext cx="7772400" cy="65270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2814674-07BF-78CF-82AD-AF73C25CB8FF}"/>
              </a:ext>
            </a:extLst>
          </p:cNvPr>
          <p:cNvSpPr>
            <a:spLocks noGrp="1"/>
          </p:cNvSpPr>
          <p:nvPr>
            <p:ph sz="half" idx="2"/>
          </p:nvPr>
        </p:nvSpPr>
        <p:spPr>
          <a:xfrm>
            <a:off x="9258300" y="2738438"/>
            <a:ext cx="7772400" cy="65270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8C598B4-ECBA-EE8D-15D0-5B9EDDBC053B}"/>
              </a:ext>
            </a:extLst>
          </p:cNvPr>
          <p:cNvSpPr>
            <a:spLocks noGrp="1"/>
          </p:cNvSpPr>
          <p:nvPr>
            <p:ph type="dt" sz="half" idx="10"/>
          </p:nvPr>
        </p:nvSpPr>
        <p:spPr/>
        <p:txBody>
          <a:bodyPr/>
          <a:lstStyle/>
          <a:p>
            <a:fld id="{06018AA5-3BE4-4530-BA8A-F7DFD3D024BE}" type="datetimeFigureOut">
              <a:rPr lang="fr-FR" smtClean="0"/>
              <a:t>11/02/2026</a:t>
            </a:fld>
            <a:endParaRPr lang="fr-FR"/>
          </a:p>
        </p:txBody>
      </p:sp>
      <p:sp>
        <p:nvSpPr>
          <p:cNvPr id="6" name="Espace réservé du pied de page 5">
            <a:extLst>
              <a:ext uri="{FF2B5EF4-FFF2-40B4-BE49-F238E27FC236}">
                <a16:creationId xmlns:a16="http://schemas.microsoft.com/office/drawing/2014/main" id="{659E1E87-FBE8-D99F-3B79-37BE40184AD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056B734-C4DF-8536-D6CD-A8D430CFA793}"/>
              </a:ext>
            </a:extLst>
          </p:cNvPr>
          <p:cNvSpPr>
            <a:spLocks noGrp="1"/>
          </p:cNvSpPr>
          <p:nvPr>
            <p:ph type="sldNum" sz="quarter" idx="12"/>
          </p:nvPr>
        </p:nvSpPr>
        <p:spPr/>
        <p:txBody>
          <a:bodyPr/>
          <a:lstStyle/>
          <a:p>
            <a:fld id="{22F2EBD8-C57E-459E-B72D-D9B31B5F17E8}" type="slidenum">
              <a:rPr lang="fr-FR" smtClean="0"/>
              <a:t>‹N°›</a:t>
            </a:fld>
            <a:endParaRPr lang="fr-FR"/>
          </a:p>
        </p:txBody>
      </p:sp>
    </p:spTree>
    <p:extLst>
      <p:ext uri="{BB962C8B-B14F-4D97-AF65-F5344CB8AC3E}">
        <p14:creationId xmlns:p14="http://schemas.microsoft.com/office/powerpoint/2010/main" val="16752954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44C8CF-A59E-DEA9-B0A2-247A4E3465DA}"/>
              </a:ext>
            </a:extLst>
          </p:cNvPr>
          <p:cNvSpPr>
            <a:spLocks noGrp="1"/>
          </p:cNvSpPr>
          <p:nvPr>
            <p:ph type="title"/>
          </p:nvPr>
        </p:nvSpPr>
        <p:spPr>
          <a:xfrm>
            <a:off x="1259682" y="547688"/>
            <a:ext cx="15773400" cy="1988345"/>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A41012F-0A4D-9981-80E2-18AC10CA77DF}"/>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B3A2A76-03DC-7F3F-1CFD-A1B5F80AD0A1}"/>
              </a:ext>
            </a:extLst>
          </p:cNvPr>
          <p:cNvSpPr>
            <a:spLocks noGrp="1"/>
          </p:cNvSpPr>
          <p:nvPr>
            <p:ph sz="half" idx="2"/>
          </p:nvPr>
        </p:nvSpPr>
        <p:spPr>
          <a:xfrm>
            <a:off x="1259683" y="3757613"/>
            <a:ext cx="7736681" cy="55268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5ED0250-5537-325C-3A01-F2C17B5B04B0}"/>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294F5C9-7AA7-E8BF-CB65-294577BCAD5A}"/>
              </a:ext>
            </a:extLst>
          </p:cNvPr>
          <p:cNvSpPr>
            <a:spLocks noGrp="1"/>
          </p:cNvSpPr>
          <p:nvPr>
            <p:ph sz="quarter" idx="4"/>
          </p:nvPr>
        </p:nvSpPr>
        <p:spPr>
          <a:xfrm>
            <a:off x="9258300" y="3757613"/>
            <a:ext cx="7774782" cy="55268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CD9F223-EDEB-7E38-6100-3C456C04B88D}"/>
              </a:ext>
            </a:extLst>
          </p:cNvPr>
          <p:cNvSpPr>
            <a:spLocks noGrp="1"/>
          </p:cNvSpPr>
          <p:nvPr>
            <p:ph type="dt" sz="half" idx="10"/>
          </p:nvPr>
        </p:nvSpPr>
        <p:spPr/>
        <p:txBody>
          <a:bodyPr/>
          <a:lstStyle/>
          <a:p>
            <a:fld id="{06018AA5-3BE4-4530-BA8A-F7DFD3D024BE}" type="datetimeFigureOut">
              <a:rPr lang="fr-FR" smtClean="0"/>
              <a:t>11/02/2026</a:t>
            </a:fld>
            <a:endParaRPr lang="fr-FR"/>
          </a:p>
        </p:txBody>
      </p:sp>
      <p:sp>
        <p:nvSpPr>
          <p:cNvPr id="8" name="Espace réservé du pied de page 7">
            <a:extLst>
              <a:ext uri="{FF2B5EF4-FFF2-40B4-BE49-F238E27FC236}">
                <a16:creationId xmlns:a16="http://schemas.microsoft.com/office/drawing/2014/main" id="{14F37C5F-465A-7C25-E75E-B2D694C8361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E841C5E-867D-DA12-33F2-971A8EFFD04A}"/>
              </a:ext>
            </a:extLst>
          </p:cNvPr>
          <p:cNvSpPr>
            <a:spLocks noGrp="1"/>
          </p:cNvSpPr>
          <p:nvPr>
            <p:ph type="sldNum" sz="quarter" idx="12"/>
          </p:nvPr>
        </p:nvSpPr>
        <p:spPr/>
        <p:txBody>
          <a:bodyPr/>
          <a:lstStyle/>
          <a:p>
            <a:fld id="{22F2EBD8-C57E-459E-B72D-D9B31B5F17E8}" type="slidenum">
              <a:rPr lang="fr-FR" smtClean="0"/>
              <a:t>‹N°›</a:t>
            </a:fld>
            <a:endParaRPr lang="fr-FR"/>
          </a:p>
        </p:txBody>
      </p:sp>
    </p:spTree>
    <p:extLst>
      <p:ext uri="{BB962C8B-B14F-4D97-AF65-F5344CB8AC3E}">
        <p14:creationId xmlns:p14="http://schemas.microsoft.com/office/powerpoint/2010/main" val="26938647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66A185-B82F-B72A-FDE0-80BC6C4ABB0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99C9729-EA0F-2AD9-0662-86C18E95BED9}"/>
              </a:ext>
            </a:extLst>
          </p:cNvPr>
          <p:cNvSpPr>
            <a:spLocks noGrp="1"/>
          </p:cNvSpPr>
          <p:nvPr>
            <p:ph type="dt" sz="half" idx="10"/>
          </p:nvPr>
        </p:nvSpPr>
        <p:spPr/>
        <p:txBody>
          <a:bodyPr/>
          <a:lstStyle/>
          <a:p>
            <a:fld id="{06018AA5-3BE4-4530-BA8A-F7DFD3D024BE}" type="datetimeFigureOut">
              <a:rPr lang="fr-FR" smtClean="0"/>
              <a:t>11/02/2026</a:t>
            </a:fld>
            <a:endParaRPr lang="fr-FR"/>
          </a:p>
        </p:txBody>
      </p:sp>
      <p:sp>
        <p:nvSpPr>
          <p:cNvPr id="4" name="Espace réservé du pied de page 3">
            <a:extLst>
              <a:ext uri="{FF2B5EF4-FFF2-40B4-BE49-F238E27FC236}">
                <a16:creationId xmlns:a16="http://schemas.microsoft.com/office/drawing/2014/main" id="{AC97396B-4BE5-A879-5B70-831620B31732}"/>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703825B-0DD7-DE31-802B-48794D7F35E8}"/>
              </a:ext>
            </a:extLst>
          </p:cNvPr>
          <p:cNvSpPr>
            <a:spLocks noGrp="1"/>
          </p:cNvSpPr>
          <p:nvPr>
            <p:ph type="sldNum" sz="quarter" idx="12"/>
          </p:nvPr>
        </p:nvSpPr>
        <p:spPr/>
        <p:txBody>
          <a:bodyPr/>
          <a:lstStyle/>
          <a:p>
            <a:fld id="{22F2EBD8-C57E-459E-B72D-D9B31B5F17E8}" type="slidenum">
              <a:rPr lang="fr-FR" smtClean="0"/>
              <a:t>‹N°›</a:t>
            </a:fld>
            <a:endParaRPr lang="fr-FR"/>
          </a:p>
        </p:txBody>
      </p:sp>
    </p:spTree>
    <p:extLst>
      <p:ext uri="{BB962C8B-B14F-4D97-AF65-F5344CB8AC3E}">
        <p14:creationId xmlns:p14="http://schemas.microsoft.com/office/powerpoint/2010/main" val="6906105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C868F25-4BCA-9A31-3C98-28FD8FC58742}"/>
              </a:ext>
            </a:extLst>
          </p:cNvPr>
          <p:cNvSpPr>
            <a:spLocks noGrp="1"/>
          </p:cNvSpPr>
          <p:nvPr>
            <p:ph type="dt" sz="half" idx="10"/>
          </p:nvPr>
        </p:nvSpPr>
        <p:spPr/>
        <p:txBody>
          <a:bodyPr/>
          <a:lstStyle/>
          <a:p>
            <a:fld id="{06018AA5-3BE4-4530-BA8A-F7DFD3D024BE}" type="datetimeFigureOut">
              <a:rPr lang="fr-FR" smtClean="0"/>
              <a:t>11/02/2026</a:t>
            </a:fld>
            <a:endParaRPr lang="fr-FR"/>
          </a:p>
        </p:txBody>
      </p:sp>
      <p:sp>
        <p:nvSpPr>
          <p:cNvPr id="3" name="Espace réservé du pied de page 2">
            <a:extLst>
              <a:ext uri="{FF2B5EF4-FFF2-40B4-BE49-F238E27FC236}">
                <a16:creationId xmlns:a16="http://schemas.microsoft.com/office/drawing/2014/main" id="{3DA0D2AF-4C1F-6A09-F4A4-710DC1582CB4}"/>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A9136A8-6BB7-EDF3-1AC0-FEA0CC39ED8C}"/>
              </a:ext>
            </a:extLst>
          </p:cNvPr>
          <p:cNvSpPr>
            <a:spLocks noGrp="1"/>
          </p:cNvSpPr>
          <p:nvPr>
            <p:ph type="sldNum" sz="quarter" idx="12"/>
          </p:nvPr>
        </p:nvSpPr>
        <p:spPr/>
        <p:txBody>
          <a:bodyPr/>
          <a:lstStyle/>
          <a:p>
            <a:fld id="{22F2EBD8-C57E-459E-B72D-D9B31B5F17E8}" type="slidenum">
              <a:rPr lang="fr-FR" smtClean="0"/>
              <a:t>‹N°›</a:t>
            </a:fld>
            <a:endParaRPr lang="fr-FR"/>
          </a:p>
        </p:txBody>
      </p:sp>
    </p:spTree>
    <p:extLst>
      <p:ext uri="{BB962C8B-B14F-4D97-AF65-F5344CB8AC3E}">
        <p14:creationId xmlns:p14="http://schemas.microsoft.com/office/powerpoint/2010/main" val="39686676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9FFB04-C83A-B8AB-AE12-CD4F87E65F38}"/>
              </a:ext>
            </a:extLst>
          </p:cNvPr>
          <p:cNvSpPr>
            <a:spLocks noGrp="1"/>
          </p:cNvSpPr>
          <p:nvPr>
            <p:ph type="title"/>
          </p:nvPr>
        </p:nvSpPr>
        <p:spPr>
          <a:xfrm>
            <a:off x="1259683" y="685800"/>
            <a:ext cx="5898356" cy="2400300"/>
          </a:xfrm>
        </p:spPr>
        <p:txBody>
          <a:bodyPr anchor="b"/>
          <a:lstStyle>
            <a:lvl1pPr>
              <a:defRPr sz="4800"/>
            </a:lvl1pPr>
          </a:lstStyle>
          <a:p>
            <a:r>
              <a:rPr lang="fr-FR"/>
              <a:t>Modifiez le style du titre</a:t>
            </a:r>
          </a:p>
        </p:txBody>
      </p:sp>
      <p:sp>
        <p:nvSpPr>
          <p:cNvPr id="3" name="Espace réservé du contenu 2">
            <a:extLst>
              <a:ext uri="{FF2B5EF4-FFF2-40B4-BE49-F238E27FC236}">
                <a16:creationId xmlns:a16="http://schemas.microsoft.com/office/drawing/2014/main" id="{B6EA30A6-0EBF-E72D-1F23-AF24D8341E13}"/>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FB0D774-801A-B631-D799-F59A16D50A63}"/>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9973DB4-9BC0-A9AF-BE1D-878461356E2C}"/>
              </a:ext>
            </a:extLst>
          </p:cNvPr>
          <p:cNvSpPr>
            <a:spLocks noGrp="1"/>
          </p:cNvSpPr>
          <p:nvPr>
            <p:ph type="dt" sz="half" idx="10"/>
          </p:nvPr>
        </p:nvSpPr>
        <p:spPr/>
        <p:txBody>
          <a:bodyPr/>
          <a:lstStyle/>
          <a:p>
            <a:fld id="{06018AA5-3BE4-4530-BA8A-F7DFD3D024BE}" type="datetimeFigureOut">
              <a:rPr lang="fr-FR" smtClean="0"/>
              <a:t>11/02/2026</a:t>
            </a:fld>
            <a:endParaRPr lang="fr-FR"/>
          </a:p>
        </p:txBody>
      </p:sp>
      <p:sp>
        <p:nvSpPr>
          <p:cNvPr id="6" name="Espace réservé du pied de page 5">
            <a:extLst>
              <a:ext uri="{FF2B5EF4-FFF2-40B4-BE49-F238E27FC236}">
                <a16:creationId xmlns:a16="http://schemas.microsoft.com/office/drawing/2014/main" id="{0571F121-B505-D174-7DF2-CC1C9783839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5B780C5-0DAF-3D13-2C5C-F9A531C6E15B}"/>
              </a:ext>
            </a:extLst>
          </p:cNvPr>
          <p:cNvSpPr>
            <a:spLocks noGrp="1"/>
          </p:cNvSpPr>
          <p:nvPr>
            <p:ph type="sldNum" sz="quarter" idx="12"/>
          </p:nvPr>
        </p:nvSpPr>
        <p:spPr/>
        <p:txBody>
          <a:bodyPr/>
          <a:lstStyle/>
          <a:p>
            <a:fld id="{22F2EBD8-C57E-459E-B72D-D9B31B5F17E8}" type="slidenum">
              <a:rPr lang="fr-FR" smtClean="0"/>
              <a:t>‹N°›</a:t>
            </a:fld>
            <a:endParaRPr lang="fr-FR"/>
          </a:p>
        </p:txBody>
      </p:sp>
    </p:spTree>
    <p:extLst>
      <p:ext uri="{BB962C8B-B14F-4D97-AF65-F5344CB8AC3E}">
        <p14:creationId xmlns:p14="http://schemas.microsoft.com/office/powerpoint/2010/main" val="2408554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63C060-7CC9-9446-5730-ABE6173B876A}"/>
              </a:ext>
            </a:extLst>
          </p:cNvPr>
          <p:cNvSpPr>
            <a:spLocks noGrp="1"/>
          </p:cNvSpPr>
          <p:nvPr>
            <p:ph type="title"/>
          </p:nvPr>
        </p:nvSpPr>
        <p:spPr>
          <a:xfrm>
            <a:off x="1259683" y="685800"/>
            <a:ext cx="5898356" cy="2400300"/>
          </a:xfrm>
        </p:spPr>
        <p:txBody>
          <a:bodyPr anchor="b"/>
          <a:lstStyle>
            <a:lvl1pPr>
              <a:defRPr sz="4800"/>
            </a:lvl1pPr>
          </a:lstStyle>
          <a:p>
            <a:r>
              <a:rPr lang="fr-FR"/>
              <a:t>Modifiez le style du titre</a:t>
            </a:r>
          </a:p>
        </p:txBody>
      </p:sp>
      <p:sp>
        <p:nvSpPr>
          <p:cNvPr id="3" name="Espace réservé pour une image  2">
            <a:extLst>
              <a:ext uri="{FF2B5EF4-FFF2-40B4-BE49-F238E27FC236}">
                <a16:creationId xmlns:a16="http://schemas.microsoft.com/office/drawing/2014/main" id="{D9E8B3C2-1051-48B2-F255-D50D1B231CC7}"/>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fr-FR"/>
          </a:p>
        </p:txBody>
      </p:sp>
      <p:sp>
        <p:nvSpPr>
          <p:cNvPr id="4" name="Espace réservé du texte 3">
            <a:extLst>
              <a:ext uri="{FF2B5EF4-FFF2-40B4-BE49-F238E27FC236}">
                <a16:creationId xmlns:a16="http://schemas.microsoft.com/office/drawing/2014/main" id="{ED7D2D1B-64DF-4BB6-BF77-5716E76B07C0}"/>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458921C-EAE9-29A7-6187-3217BACDD27C}"/>
              </a:ext>
            </a:extLst>
          </p:cNvPr>
          <p:cNvSpPr>
            <a:spLocks noGrp="1"/>
          </p:cNvSpPr>
          <p:nvPr>
            <p:ph type="dt" sz="half" idx="10"/>
          </p:nvPr>
        </p:nvSpPr>
        <p:spPr/>
        <p:txBody>
          <a:bodyPr/>
          <a:lstStyle/>
          <a:p>
            <a:fld id="{06018AA5-3BE4-4530-BA8A-F7DFD3D024BE}" type="datetimeFigureOut">
              <a:rPr lang="fr-FR" smtClean="0"/>
              <a:t>11/02/2026</a:t>
            </a:fld>
            <a:endParaRPr lang="fr-FR"/>
          </a:p>
        </p:txBody>
      </p:sp>
      <p:sp>
        <p:nvSpPr>
          <p:cNvPr id="6" name="Espace réservé du pied de page 5">
            <a:extLst>
              <a:ext uri="{FF2B5EF4-FFF2-40B4-BE49-F238E27FC236}">
                <a16:creationId xmlns:a16="http://schemas.microsoft.com/office/drawing/2014/main" id="{C8BB4CB9-EC5A-2A3D-A37A-19321C10D43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EE118D0-AE13-B7BC-E9B5-34158ABD4FD0}"/>
              </a:ext>
            </a:extLst>
          </p:cNvPr>
          <p:cNvSpPr>
            <a:spLocks noGrp="1"/>
          </p:cNvSpPr>
          <p:nvPr>
            <p:ph type="sldNum" sz="quarter" idx="12"/>
          </p:nvPr>
        </p:nvSpPr>
        <p:spPr/>
        <p:txBody>
          <a:bodyPr/>
          <a:lstStyle/>
          <a:p>
            <a:fld id="{22F2EBD8-C57E-459E-B72D-D9B31B5F17E8}" type="slidenum">
              <a:rPr lang="fr-FR" smtClean="0"/>
              <a:t>‹N°›</a:t>
            </a:fld>
            <a:endParaRPr lang="fr-FR"/>
          </a:p>
        </p:txBody>
      </p:sp>
    </p:spTree>
    <p:extLst>
      <p:ext uri="{BB962C8B-B14F-4D97-AF65-F5344CB8AC3E}">
        <p14:creationId xmlns:p14="http://schemas.microsoft.com/office/powerpoint/2010/main" val="4140105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FD272A-0CAE-4A58-8FA4-17BABFD4381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6549E22-2752-97FB-EB45-56AE8558E11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602508C-1E63-7160-BB7D-E285F9470AA9}"/>
              </a:ext>
            </a:extLst>
          </p:cNvPr>
          <p:cNvSpPr>
            <a:spLocks noGrp="1"/>
          </p:cNvSpPr>
          <p:nvPr>
            <p:ph type="dt" sz="half" idx="10"/>
          </p:nvPr>
        </p:nvSpPr>
        <p:spPr/>
        <p:txBody>
          <a:bodyPr/>
          <a:lstStyle/>
          <a:p>
            <a:fld id="{06018AA5-3BE4-4530-BA8A-F7DFD3D024BE}" type="datetimeFigureOut">
              <a:rPr lang="fr-FR" smtClean="0"/>
              <a:t>11/02/2026</a:t>
            </a:fld>
            <a:endParaRPr lang="fr-FR"/>
          </a:p>
        </p:txBody>
      </p:sp>
      <p:sp>
        <p:nvSpPr>
          <p:cNvPr id="5" name="Espace réservé du pied de page 4">
            <a:extLst>
              <a:ext uri="{FF2B5EF4-FFF2-40B4-BE49-F238E27FC236}">
                <a16:creationId xmlns:a16="http://schemas.microsoft.com/office/drawing/2014/main" id="{3938D46C-17B2-1629-0D31-0495D3DB80B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D0B66A8-31C2-38D2-CDF3-A62DE33E543B}"/>
              </a:ext>
            </a:extLst>
          </p:cNvPr>
          <p:cNvSpPr>
            <a:spLocks noGrp="1"/>
          </p:cNvSpPr>
          <p:nvPr>
            <p:ph type="sldNum" sz="quarter" idx="12"/>
          </p:nvPr>
        </p:nvSpPr>
        <p:spPr/>
        <p:txBody>
          <a:bodyPr/>
          <a:lstStyle/>
          <a:p>
            <a:fld id="{22F2EBD8-C57E-459E-B72D-D9B31B5F17E8}" type="slidenum">
              <a:rPr lang="fr-FR" smtClean="0"/>
              <a:t>‹N°›</a:t>
            </a:fld>
            <a:endParaRPr lang="fr-FR"/>
          </a:p>
        </p:txBody>
      </p:sp>
    </p:spTree>
    <p:extLst>
      <p:ext uri="{BB962C8B-B14F-4D97-AF65-F5344CB8AC3E}">
        <p14:creationId xmlns:p14="http://schemas.microsoft.com/office/powerpoint/2010/main" val="29445270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E6D511E-76A7-B150-2D98-6E459D63E651}"/>
              </a:ext>
            </a:extLst>
          </p:cNvPr>
          <p:cNvSpPr>
            <a:spLocks noGrp="1"/>
          </p:cNvSpPr>
          <p:nvPr>
            <p:ph type="title" orient="vert"/>
          </p:nvPr>
        </p:nvSpPr>
        <p:spPr>
          <a:xfrm>
            <a:off x="13087350" y="547688"/>
            <a:ext cx="3943350" cy="8717757"/>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4ADC2F-3DF4-579D-41FA-408A3ACCBCBF}"/>
              </a:ext>
            </a:extLst>
          </p:cNvPr>
          <p:cNvSpPr>
            <a:spLocks noGrp="1"/>
          </p:cNvSpPr>
          <p:nvPr>
            <p:ph type="body" orient="vert" idx="1"/>
          </p:nvPr>
        </p:nvSpPr>
        <p:spPr>
          <a:xfrm>
            <a:off x="1257300" y="547688"/>
            <a:ext cx="11601450" cy="871775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CE50437-AB1F-029B-2021-FF4FA152C3C9}"/>
              </a:ext>
            </a:extLst>
          </p:cNvPr>
          <p:cNvSpPr>
            <a:spLocks noGrp="1"/>
          </p:cNvSpPr>
          <p:nvPr>
            <p:ph type="dt" sz="half" idx="10"/>
          </p:nvPr>
        </p:nvSpPr>
        <p:spPr/>
        <p:txBody>
          <a:bodyPr/>
          <a:lstStyle/>
          <a:p>
            <a:fld id="{06018AA5-3BE4-4530-BA8A-F7DFD3D024BE}" type="datetimeFigureOut">
              <a:rPr lang="fr-FR" smtClean="0"/>
              <a:t>11/02/2026</a:t>
            </a:fld>
            <a:endParaRPr lang="fr-FR"/>
          </a:p>
        </p:txBody>
      </p:sp>
      <p:sp>
        <p:nvSpPr>
          <p:cNvPr id="5" name="Espace réservé du pied de page 4">
            <a:extLst>
              <a:ext uri="{FF2B5EF4-FFF2-40B4-BE49-F238E27FC236}">
                <a16:creationId xmlns:a16="http://schemas.microsoft.com/office/drawing/2014/main" id="{CE8CABFB-239C-E20A-CD1C-B6F2C96665A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2F52C2-A59B-F121-6C46-5601FC2BE263}"/>
              </a:ext>
            </a:extLst>
          </p:cNvPr>
          <p:cNvSpPr>
            <a:spLocks noGrp="1"/>
          </p:cNvSpPr>
          <p:nvPr>
            <p:ph type="sldNum" sz="quarter" idx="12"/>
          </p:nvPr>
        </p:nvSpPr>
        <p:spPr/>
        <p:txBody>
          <a:bodyPr/>
          <a:lstStyle/>
          <a:p>
            <a:fld id="{22F2EBD8-C57E-459E-B72D-D9B31B5F17E8}" type="slidenum">
              <a:rPr lang="fr-FR" smtClean="0"/>
              <a:t>‹N°›</a:t>
            </a:fld>
            <a:endParaRPr lang="fr-FR"/>
          </a:p>
        </p:txBody>
      </p:sp>
    </p:spTree>
    <p:extLst>
      <p:ext uri="{BB962C8B-B14F-4D97-AF65-F5344CB8AC3E}">
        <p14:creationId xmlns:p14="http://schemas.microsoft.com/office/powerpoint/2010/main" val="2263388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EB84AC8-5C0C-E496-1C0B-5C8BFC1BAA39}"/>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5EBEADA-E994-726C-C1D8-E72AEE4DC204}"/>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376C836-39CB-1FCC-15D8-33BCE86BB5E6}"/>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06018AA5-3BE4-4530-BA8A-F7DFD3D024BE}" type="datetimeFigureOut">
              <a:rPr lang="fr-FR" smtClean="0"/>
              <a:t>11/02/2026</a:t>
            </a:fld>
            <a:endParaRPr lang="fr-FR"/>
          </a:p>
        </p:txBody>
      </p:sp>
      <p:sp>
        <p:nvSpPr>
          <p:cNvPr id="5" name="Espace réservé du pied de page 4">
            <a:extLst>
              <a:ext uri="{FF2B5EF4-FFF2-40B4-BE49-F238E27FC236}">
                <a16:creationId xmlns:a16="http://schemas.microsoft.com/office/drawing/2014/main" id="{4BA3637E-E46B-C8FD-A8AA-D4DA963332A6}"/>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D008A7BD-2A2B-43F1-B4A8-ABAA03BEA8AB}"/>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22F2EBD8-C57E-459E-B72D-D9B31B5F17E8}" type="slidenum">
              <a:rPr lang="fr-FR" smtClean="0"/>
              <a:t>‹N°›</a:t>
            </a:fld>
            <a:endParaRPr lang="fr-FR"/>
          </a:p>
        </p:txBody>
      </p:sp>
    </p:spTree>
    <p:extLst>
      <p:ext uri="{BB962C8B-B14F-4D97-AF65-F5344CB8AC3E}">
        <p14:creationId xmlns:p14="http://schemas.microsoft.com/office/powerpoint/2010/main" val="5620883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fr-FR"/>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4.sv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2.gif"/><Relationship Id="rId4" Type="http://schemas.openxmlformats.org/officeDocument/2006/relationships/image" Target="../media/image4.sv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3.gif"/><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704" b="-3962"/>
            </a:stretch>
          </a:blipFill>
        </p:spPr>
      </p:sp>
      <p:sp>
        <p:nvSpPr>
          <p:cNvPr id="3" name="TextBox 3"/>
          <p:cNvSpPr txBox="1"/>
          <p:nvPr/>
        </p:nvSpPr>
        <p:spPr>
          <a:xfrm>
            <a:off x="3560686" y="591106"/>
            <a:ext cx="12071899" cy="1866290"/>
          </a:xfrm>
          <a:prstGeom prst="rect">
            <a:avLst/>
          </a:prstGeom>
        </p:spPr>
        <p:txBody>
          <a:bodyPr lIns="0" tIns="0" rIns="0" bIns="0" rtlCol="0" anchor="t">
            <a:spAutoFit/>
          </a:bodyPr>
          <a:lstStyle/>
          <a:p>
            <a:pPr algn="ctr" rtl="1">
              <a:lnSpc>
                <a:spcPts val="15258"/>
              </a:lnSpc>
              <a:spcBef>
                <a:spcPct val="0"/>
              </a:spcBef>
            </a:pPr>
            <a:r>
              <a:rPr lang="ar-EG" sz="10899">
                <a:solidFill>
                  <a:srgbClr val="FFFFFF"/>
                </a:solidFill>
                <a:latin typeface="Canva Sans"/>
                <a:ea typeface="Canva Sans"/>
                <a:cs typeface="Canva Sans"/>
                <a:sym typeface="Canva Sans"/>
                <a:rtl/>
              </a:rPr>
              <a:t> </a:t>
            </a:r>
            <a:r>
              <a:rPr lang="ar-EG" sz="10899" b="1">
                <a:solidFill>
                  <a:srgbClr val="FFFFFF"/>
                </a:solidFill>
                <a:latin typeface="Canva Sans Bold"/>
                <a:ea typeface="Canva Sans Bold"/>
                <a:cs typeface="Canva Sans Bold"/>
                <a:sym typeface="Canva Sans Bold"/>
                <a:rtl/>
              </a:rPr>
              <a:t>السوشال ميديا</a:t>
            </a:r>
          </a:p>
        </p:txBody>
      </p:sp>
      <p:sp>
        <p:nvSpPr>
          <p:cNvPr id="4" name="TextBox 4"/>
          <p:cNvSpPr txBox="1"/>
          <p:nvPr/>
        </p:nvSpPr>
        <p:spPr>
          <a:xfrm>
            <a:off x="14619387" y="4513579"/>
            <a:ext cx="3668613" cy="629921"/>
          </a:xfrm>
          <a:prstGeom prst="rect">
            <a:avLst/>
          </a:prstGeom>
        </p:spPr>
        <p:txBody>
          <a:bodyPr lIns="0" tIns="0" rIns="0" bIns="0" rtlCol="0" anchor="t">
            <a:spAutoFit/>
          </a:bodyPr>
          <a:lstStyle/>
          <a:p>
            <a:pPr algn="ctr">
              <a:lnSpc>
                <a:spcPts val="5179"/>
              </a:lnSpc>
              <a:spcBef>
                <a:spcPct val="0"/>
              </a:spcBef>
            </a:pPr>
            <a:r>
              <a:rPr lang="en-US" sz="3699">
                <a:solidFill>
                  <a:srgbClr val="FFFFFF"/>
                </a:solidFill>
                <a:latin typeface="Canva Sans"/>
                <a:ea typeface="Canva Sans"/>
                <a:cs typeface="Canva Sans"/>
                <a:sym typeface="Canva Sans"/>
              </a:rPr>
              <a:t>:</a:t>
            </a:r>
            <a:r>
              <a:rPr lang="ar-EG" sz="3699">
                <a:solidFill>
                  <a:srgbClr val="FFFFFF"/>
                </a:solidFill>
                <a:latin typeface="Canva Sans"/>
                <a:ea typeface="Canva Sans"/>
                <a:cs typeface="Canva Sans"/>
                <a:sym typeface="Canva Sans"/>
                <a:rtl/>
              </a:rPr>
              <a:t>من تحضير التلاميذ</a:t>
            </a:r>
            <a:r>
              <a:rPr lang="en-US" sz="3699">
                <a:solidFill>
                  <a:srgbClr val="FFFFFF"/>
                </a:solidFill>
                <a:latin typeface="Canva Sans"/>
                <a:ea typeface="Canva Sans"/>
                <a:cs typeface="Canva Sans"/>
                <a:sym typeface="Canva Sans"/>
              </a:rPr>
              <a:t> </a:t>
            </a:r>
          </a:p>
        </p:txBody>
      </p:sp>
      <p:sp>
        <p:nvSpPr>
          <p:cNvPr id="5" name="TextBox 5"/>
          <p:cNvSpPr txBox="1"/>
          <p:nvPr/>
        </p:nvSpPr>
        <p:spPr>
          <a:xfrm>
            <a:off x="450503" y="4590414"/>
            <a:ext cx="14168884" cy="495301"/>
          </a:xfrm>
          <a:prstGeom prst="rect">
            <a:avLst/>
          </a:prstGeom>
        </p:spPr>
        <p:txBody>
          <a:bodyPr lIns="0" tIns="0" rIns="0" bIns="0" rtlCol="0" anchor="t">
            <a:spAutoFit/>
          </a:bodyPr>
          <a:lstStyle/>
          <a:p>
            <a:pPr algn="ctr" rtl="1">
              <a:lnSpc>
                <a:spcPts val="4199"/>
              </a:lnSpc>
              <a:spcBef>
                <a:spcPct val="0"/>
              </a:spcBef>
            </a:pPr>
            <a:r>
              <a:rPr lang="ar-EG" sz="2999">
                <a:solidFill>
                  <a:srgbClr val="FFFFFF"/>
                </a:solidFill>
                <a:latin typeface="Canva Sans"/>
                <a:ea typeface="Canva Sans"/>
                <a:cs typeface="Canva Sans"/>
                <a:sym typeface="Canva Sans"/>
                <a:rtl/>
              </a:rPr>
              <a:t>ملاك حيمود/بسمة بن براهيم/أميمة لكسير/لينة تويسي/كوثر صديقي/سعد سفياني/سامي لبطاح </a:t>
            </a:r>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6131C"/>
        </a:solidFill>
        <a:effectLst/>
      </p:bgPr>
    </p:bg>
    <p:spTree>
      <p:nvGrpSpPr>
        <p:cNvPr id="1" name=""/>
        <p:cNvGrpSpPr/>
        <p:nvPr/>
      </p:nvGrpSpPr>
      <p:grpSpPr>
        <a:xfrm>
          <a:off x="0" y="0"/>
          <a:ext cx="0" cy="0"/>
          <a:chOff x="0" y="0"/>
          <a:chExt cx="0" cy="0"/>
        </a:xfrm>
      </p:grpSpPr>
      <p:sp>
        <p:nvSpPr>
          <p:cNvPr id="2" name="Freeform 2"/>
          <p:cNvSpPr/>
          <p:nvPr/>
        </p:nvSpPr>
        <p:spPr>
          <a:xfrm>
            <a:off x="-1719951" y="4759662"/>
            <a:ext cx="8641360" cy="8014862"/>
          </a:xfrm>
          <a:custGeom>
            <a:avLst/>
            <a:gdLst/>
            <a:ahLst/>
            <a:cxnLst/>
            <a:rect l="l" t="t" r="r" b="b"/>
            <a:pathLst>
              <a:path w="8641360" h="8014862">
                <a:moveTo>
                  <a:pt x="0" y="0"/>
                </a:moveTo>
                <a:lnTo>
                  <a:pt x="8641361" y="0"/>
                </a:lnTo>
                <a:lnTo>
                  <a:pt x="8641361" y="8014861"/>
                </a:lnTo>
                <a:lnTo>
                  <a:pt x="0" y="8014861"/>
                </a:lnTo>
                <a:lnTo>
                  <a:pt x="0" y="0"/>
                </a:lnTo>
                <a:close/>
              </a:path>
            </a:pathLst>
          </a:custGeom>
          <a:blipFill>
            <a:blip r:embed="rId2">
              <a:alphaModFix amt="13000"/>
            </a:blip>
            <a:stretch>
              <a:fillRect/>
            </a:stretch>
          </a:blipFill>
        </p:spPr>
      </p:sp>
      <p:sp>
        <p:nvSpPr>
          <p:cNvPr id="3" name="Freeform 3"/>
          <p:cNvSpPr/>
          <p:nvPr/>
        </p:nvSpPr>
        <p:spPr>
          <a:xfrm rot="-7069604">
            <a:off x="12159467" y="-2228596"/>
            <a:ext cx="8641360" cy="8014862"/>
          </a:xfrm>
          <a:custGeom>
            <a:avLst/>
            <a:gdLst/>
            <a:ahLst/>
            <a:cxnLst/>
            <a:rect l="l" t="t" r="r" b="b"/>
            <a:pathLst>
              <a:path w="8641360" h="8014862">
                <a:moveTo>
                  <a:pt x="0" y="0"/>
                </a:moveTo>
                <a:lnTo>
                  <a:pt x="8641360" y="0"/>
                </a:lnTo>
                <a:lnTo>
                  <a:pt x="8641360" y="8014862"/>
                </a:lnTo>
                <a:lnTo>
                  <a:pt x="0" y="8014862"/>
                </a:lnTo>
                <a:lnTo>
                  <a:pt x="0" y="0"/>
                </a:lnTo>
                <a:close/>
              </a:path>
            </a:pathLst>
          </a:custGeom>
          <a:blipFill>
            <a:blip r:embed="rId2">
              <a:alphaModFix amt="13000"/>
            </a:blip>
            <a:stretch>
              <a:fillRect/>
            </a:stretch>
          </a:blipFill>
        </p:spPr>
      </p:sp>
      <p:grpSp>
        <p:nvGrpSpPr>
          <p:cNvPr id="4" name="Group 4"/>
          <p:cNvGrpSpPr/>
          <p:nvPr/>
        </p:nvGrpSpPr>
        <p:grpSpPr>
          <a:xfrm>
            <a:off x="478179" y="382759"/>
            <a:ext cx="432902" cy="43290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C9EFF">
                    <a:alpha val="100000"/>
                  </a:srgbClr>
                </a:gs>
                <a:gs pos="100000">
                  <a:srgbClr val="454AB9">
                    <a:alpha val="100000"/>
                  </a:srgbClr>
                </a:gs>
              </a:gsLst>
              <a:lin ang="2700000"/>
            </a:gradFill>
          </p:spPr>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17293116" y="478110"/>
            <a:ext cx="397367" cy="28996"/>
            <a:chOff x="0" y="0"/>
            <a:chExt cx="128243" cy="9358"/>
          </a:xfrm>
        </p:grpSpPr>
        <p:sp>
          <p:nvSpPr>
            <p:cNvPr id="8" name="Freeform 8"/>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9" name="TextBox 9"/>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0" name="Group 10"/>
          <p:cNvGrpSpPr/>
          <p:nvPr/>
        </p:nvGrpSpPr>
        <p:grpSpPr>
          <a:xfrm>
            <a:off x="17293116" y="570213"/>
            <a:ext cx="397367" cy="28996"/>
            <a:chOff x="0" y="0"/>
            <a:chExt cx="128243" cy="9358"/>
          </a:xfrm>
        </p:grpSpPr>
        <p:sp>
          <p:nvSpPr>
            <p:cNvPr id="11" name="Freeform 11"/>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12" name="TextBox 12"/>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3" name="Group 13"/>
          <p:cNvGrpSpPr/>
          <p:nvPr/>
        </p:nvGrpSpPr>
        <p:grpSpPr>
          <a:xfrm>
            <a:off x="18171451" y="8161150"/>
            <a:ext cx="233098" cy="1097150"/>
            <a:chOff x="0" y="0"/>
            <a:chExt cx="61392" cy="288961"/>
          </a:xfrm>
        </p:grpSpPr>
        <p:sp>
          <p:nvSpPr>
            <p:cNvPr id="14" name="Freeform 14"/>
            <p:cNvSpPr/>
            <p:nvPr/>
          </p:nvSpPr>
          <p:spPr>
            <a:xfrm>
              <a:off x="0" y="0"/>
              <a:ext cx="61392" cy="288961"/>
            </a:xfrm>
            <a:custGeom>
              <a:avLst/>
              <a:gdLst/>
              <a:ahLst/>
              <a:cxnLst/>
              <a:rect l="l" t="t" r="r" b="b"/>
              <a:pathLst>
                <a:path w="61392" h="288961">
                  <a:moveTo>
                    <a:pt x="30696" y="0"/>
                  </a:moveTo>
                  <a:lnTo>
                    <a:pt x="30696" y="0"/>
                  </a:lnTo>
                  <a:cubicBezTo>
                    <a:pt x="38837" y="0"/>
                    <a:pt x="46645" y="3234"/>
                    <a:pt x="52401" y="8991"/>
                  </a:cubicBezTo>
                  <a:cubicBezTo>
                    <a:pt x="58158" y="14747"/>
                    <a:pt x="61392" y="22555"/>
                    <a:pt x="61392" y="30696"/>
                  </a:cubicBezTo>
                  <a:lnTo>
                    <a:pt x="61392" y="258265"/>
                  </a:lnTo>
                  <a:cubicBezTo>
                    <a:pt x="61392" y="266406"/>
                    <a:pt x="58158" y="274214"/>
                    <a:pt x="52401" y="279971"/>
                  </a:cubicBezTo>
                  <a:cubicBezTo>
                    <a:pt x="46645" y="285727"/>
                    <a:pt x="38837" y="288961"/>
                    <a:pt x="30696" y="288961"/>
                  </a:cubicBezTo>
                  <a:lnTo>
                    <a:pt x="30696" y="288961"/>
                  </a:lnTo>
                  <a:cubicBezTo>
                    <a:pt x="22555" y="288961"/>
                    <a:pt x="14747" y="285727"/>
                    <a:pt x="8991" y="279971"/>
                  </a:cubicBezTo>
                  <a:cubicBezTo>
                    <a:pt x="3234" y="274214"/>
                    <a:pt x="0" y="266406"/>
                    <a:pt x="0" y="258265"/>
                  </a:cubicBezTo>
                  <a:lnTo>
                    <a:pt x="0" y="30696"/>
                  </a:lnTo>
                  <a:cubicBezTo>
                    <a:pt x="0" y="22555"/>
                    <a:pt x="3234" y="14747"/>
                    <a:pt x="8991" y="8991"/>
                  </a:cubicBezTo>
                  <a:cubicBezTo>
                    <a:pt x="14747" y="3234"/>
                    <a:pt x="22555" y="0"/>
                    <a:pt x="30696" y="0"/>
                  </a:cubicBezTo>
                  <a:close/>
                </a:path>
              </a:pathLst>
            </a:custGeom>
            <a:gradFill rotWithShape="1">
              <a:gsLst>
                <a:gs pos="0">
                  <a:srgbClr val="5C9EFF">
                    <a:alpha val="100000"/>
                  </a:srgbClr>
                </a:gs>
                <a:gs pos="100000">
                  <a:srgbClr val="454AB9">
                    <a:alpha val="100000"/>
                  </a:srgbClr>
                </a:gs>
              </a:gsLst>
              <a:lin ang="2700000"/>
            </a:gradFill>
          </p:spPr>
        </p:sp>
        <p:sp>
          <p:nvSpPr>
            <p:cNvPr id="15" name="TextBox 15"/>
            <p:cNvSpPr txBox="1"/>
            <p:nvPr/>
          </p:nvSpPr>
          <p:spPr>
            <a:xfrm>
              <a:off x="0" y="-38100"/>
              <a:ext cx="61392" cy="327061"/>
            </a:xfrm>
            <a:prstGeom prst="rect">
              <a:avLst/>
            </a:prstGeom>
          </p:spPr>
          <p:txBody>
            <a:bodyPr lIns="50800" tIns="50800" rIns="50800" bIns="50800" rtlCol="0" anchor="ctr"/>
            <a:lstStyle/>
            <a:p>
              <a:pPr algn="ctr">
                <a:lnSpc>
                  <a:spcPts val="2626"/>
                </a:lnSpc>
              </a:pPr>
              <a:endParaRPr/>
            </a:p>
          </p:txBody>
        </p:sp>
      </p:grpSp>
      <p:sp>
        <p:nvSpPr>
          <p:cNvPr id="16" name="Freeform 16"/>
          <p:cNvSpPr/>
          <p:nvPr/>
        </p:nvSpPr>
        <p:spPr>
          <a:xfrm rot="-5400000">
            <a:off x="245842" y="5362842"/>
            <a:ext cx="3173847" cy="2943743"/>
          </a:xfrm>
          <a:custGeom>
            <a:avLst/>
            <a:gdLst/>
            <a:ahLst/>
            <a:cxnLst/>
            <a:rect l="l" t="t" r="r" b="b"/>
            <a:pathLst>
              <a:path w="3173847" h="2943743">
                <a:moveTo>
                  <a:pt x="0" y="0"/>
                </a:moveTo>
                <a:lnTo>
                  <a:pt x="3173847" y="0"/>
                </a:lnTo>
                <a:lnTo>
                  <a:pt x="3173847" y="2943743"/>
                </a:lnTo>
                <a:lnTo>
                  <a:pt x="0" y="2943743"/>
                </a:lnTo>
                <a:lnTo>
                  <a:pt x="0" y="0"/>
                </a:lnTo>
                <a:close/>
              </a:path>
            </a:pathLst>
          </a:custGeom>
          <a:blipFill>
            <a:blip r:embed="rId2"/>
            <a:stretch>
              <a:fillRect/>
            </a:stretch>
          </a:blipFill>
        </p:spPr>
      </p:sp>
      <p:sp>
        <p:nvSpPr>
          <p:cNvPr id="17" name="Freeform 17"/>
          <p:cNvSpPr/>
          <p:nvPr/>
        </p:nvSpPr>
        <p:spPr>
          <a:xfrm rot="-10800000">
            <a:off x="360894" y="1559854"/>
            <a:ext cx="3173847" cy="2943743"/>
          </a:xfrm>
          <a:custGeom>
            <a:avLst/>
            <a:gdLst/>
            <a:ahLst/>
            <a:cxnLst/>
            <a:rect l="l" t="t" r="r" b="b"/>
            <a:pathLst>
              <a:path w="3173847" h="2943743">
                <a:moveTo>
                  <a:pt x="0" y="0"/>
                </a:moveTo>
                <a:lnTo>
                  <a:pt x="3173847" y="0"/>
                </a:lnTo>
                <a:lnTo>
                  <a:pt x="3173847" y="2943743"/>
                </a:lnTo>
                <a:lnTo>
                  <a:pt x="0" y="2943743"/>
                </a:lnTo>
                <a:lnTo>
                  <a:pt x="0" y="0"/>
                </a:lnTo>
                <a:close/>
              </a:path>
            </a:pathLst>
          </a:custGeom>
          <a:blipFill>
            <a:blip r:embed="rId2"/>
            <a:stretch>
              <a:fillRect/>
            </a:stretch>
          </a:blipFill>
        </p:spPr>
      </p:sp>
      <p:sp>
        <p:nvSpPr>
          <p:cNvPr id="18" name="Freeform 18"/>
          <p:cNvSpPr/>
          <p:nvPr/>
        </p:nvSpPr>
        <p:spPr>
          <a:xfrm>
            <a:off x="589091" y="515546"/>
            <a:ext cx="211077" cy="167327"/>
          </a:xfrm>
          <a:custGeom>
            <a:avLst/>
            <a:gdLst/>
            <a:ahLst/>
            <a:cxnLst/>
            <a:rect l="l" t="t" r="r" b="b"/>
            <a:pathLst>
              <a:path w="211077" h="167327">
                <a:moveTo>
                  <a:pt x="0" y="0"/>
                </a:moveTo>
                <a:lnTo>
                  <a:pt x="211078" y="0"/>
                </a:lnTo>
                <a:lnTo>
                  <a:pt x="211078" y="167327"/>
                </a:lnTo>
                <a:lnTo>
                  <a:pt x="0" y="16732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9" name="TextBox 19"/>
          <p:cNvSpPr txBox="1"/>
          <p:nvPr/>
        </p:nvSpPr>
        <p:spPr>
          <a:xfrm>
            <a:off x="1074598" y="490588"/>
            <a:ext cx="1874998" cy="198194"/>
          </a:xfrm>
          <a:prstGeom prst="rect">
            <a:avLst/>
          </a:prstGeom>
        </p:spPr>
        <p:txBody>
          <a:bodyPr lIns="0" tIns="0" rIns="0" bIns="0" rtlCol="0" anchor="t">
            <a:spAutoFit/>
          </a:bodyPr>
          <a:lstStyle/>
          <a:p>
            <a:pPr algn="l">
              <a:lnSpc>
                <a:spcPts val="1679"/>
              </a:lnSpc>
              <a:spcBef>
                <a:spcPct val="0"/>
              </a:spcBef>
            </a:pPr>
            <a:r>
              <a:rPr lang="en-US" sz="1200">
                <a:solidFill>
                  <a:srgbClr val="FFFFFF"/>
                </a:solidFill>
                <a:latin typeface="Open Sans 1"/>
                <a:ea typeface="Open Sans 1"/>
                <a:cs typeface="Open Sans 1"/>
                <a:sym typeface="Open Sans 1"/>
              </a:rPr>
              <a:t>Arowwai Industries</a:t>
            </a:r>
          </a:p>
        </p:txBody>
      </p:sp>
      <p:sp>
        <p:nvSpPr>
          <p:cNvPr id="20" name="TextBox 20"/>
          <p:cNvSpPr txBox="1"/>
          <p:nvPr/>
        </p:nvSpPr>
        <p:spPr>
          <a:xfrm>
            <a:off x="7487915" y="437285"/>
            <a:ext cx="3312170" cy="1434475"/>
          </a:xfrm>
          <a:prstGeom prst="rect">
            <a:avLst/>
          </a:prstGeom>
        </p:spPr>
        <p:txBody>
          <a:bodyPr lIns="0" tIns="0" rIns="0" bIns="0" rtlCol="0" anchor="t">
            <a:spAutoFit/>
          </a:bodyPr>
          <a:lstStyle/>
          <a:p>
            <a:pPr algn="ctr" rtl="1">
              <a:lnSpc>
                <a:spcPts val="11759"/>
              </a:lnSpc>
              <a:spcBef>
                <a:spcPct val="0"/>
              </a:spcBef>
            </a:pPr>
            <a:r>
              <a:rPr lang="ar-EG" sz="8399">
                <a:solidFill>
                  <a:srgbClr val="FFFFFF"/>
                </a:solidFill>
                <a:latin typeface="Canva Sans"/>
                <a:ea typeface="Canva Sans"/>
                <a:cs typeface="Canva Sans"/>
                <a:sym typeface="Canva Sans"/>
                <a:rtl/>
              </a:rPr>
              <a:t>الفهرس</a:t>
            </a:r>
          </a:p>
        </p:txBody>
      </p:sp>
      <p:sp>
        <p:nvSpPr>
          <p:cNvPr id="21" name="TextBox 21"/>
          <p:cNvSpPr txBox="1"/>
          <p:nvPr/>
        </p:nvSpPr>
        <p:spPr>
          <a:xfrm>
            <a:off x="15667309" y="1953889"/>
            <a:ext cx="2023173" cy="679451"/>
          </a:xfrm>
          <a:prstGeom prst="rect">
            <a:avLst/>
          </a:prstGeom>
        </p:spPr>
        <p:txBody>
          <a:bodyPr lIns="0" tIns="0" rIns="0" bIns="0" rtlCol="0" anchor="t">
            <a:spAutoFit/>
          </a:bodyPr>
          <a:lstStyle/>
          <a:p>
            <a:pPr algn="ctr" rtl="1">
              <a:lnSpc>
                <a:spcPts val="5599"/>
              </a:lnSpc>
              <a:spcBef>
                <a:spcPct val="0"/>
              </a:spcBef>
            </a:pPr>
            <a:r>
              <a:rPr lang="en-US" sz="3999">
                <a:solidFill>
                  <a:srgbClr val="FFFFFF"/>
                </a:solidFill>
                <a:latin typeface="Canva Sans"/>
                <a:ea typeface="Canva Sans"/>
                <a:cs typeface="Canva Sans"/>
                <a:sym typeface="Canva Sans"/>
              </a:rPr>
              <a:t>1</a:t>
            </a:r>
            <a:r>
              <a:rPr lang="ar-EG" sz="3999">
                <a:solidFill>
                  <a:srgbClr val="FFFFFF"/>
                </a:solidFill>
                <a:latin typeface="Canva Sans"/>
                <a:ea typeface="Canva Sans"/>
                <a:cs typeface="Canva Sans"/>
                <a:sym typeface="Canva Sans"/>
                <a:rtl/>
              </a:rPr>
              <a:t> مقدمة </a:t>
            </a:r>
          </a:p>
        </p:txBody>
      </p:sp>
      <p:sp>
        <p:nvSpPr>
          <p:cNvPr id="22" name="TextBox 22"/>
          <p:cNvSpPr txBox="1"/>
          <p:nvPr/>
        </p:nvSpPr>
        <p:spPr>
          <a:xfrm>
            <a:off x="13044576" y="3166741"/>
            <a:ext cx="5126875" cy="679451"/>
          </a:xfrm>
          <a:prstGeom prst="rect">
            <a:avLst/>
          </a:prstGeom>
        </p:spPr>
        <p:txBody>
          <a:bodyPr lIns="0" tIns="0" rIns="0" bIns="0" rtlCol="0" anchor="t">
            <a:spAutoFit/>
          </a:bodyPr>
          <a:lstStyle/>
          <a:p>
            <a:pPr algn="ctr" rtl="1">
              <a:lnSpc>
                <a:spcPts val="5599"/>
              </a:lnSpc>
              <a:spcBef>
                <a:spcPct val="0"/>
              </a:spcBef>
            </a:pPr>
            <a:r>
              <a:rPr lang="en-US" sz="3999">
                <a:solidFill>
                  <a:srgbClr val="FFFFFF"/>
                </a:solidFill>
                <a:latin typeface="Canva Sans"/>
                <a:ea typeface="Canva Sans"/>
                <a:cs typeface="Canva Sans"/>
                <a:sym typeface="Canva Sans"/>
              </a:rPr>
              <a:t>2</a:t>
            </a:r>
            <a:r>
              <a:rPr lang="ar-EG" sz="3999">
                <a:solidFill>
                  <a:srgbClr val="FFFFFF"/>
                </a:solidFill>
                <a:latin typeface="Canva Sans"/>
                <a:ea typeface="Canva Sans"/>
                <a:cs typeface="Canva Sans"/>
                <a:sym typeface="Canva Sans"/>
                <a:rtl/>
              </a:rPr>
              <a:t> تعريف السوشال ميديا</a:t>
            </a:r>
          </a:p>
        </p:txBody>
      </p:sp>
      <p:sp>
        <p:nvSpPr>
          <p:cNvPr id="23" name="TextBox 23"/>
          <p:cNvSpPr txBox="1"/>
          <p:nvPr/>
        </p:nvSpPr>
        <p:spPr>
          <a:xfrm>
            <a:off x="13593723" y="4379592"/>
            <a:ext cx="4577729" cy="679451"/>
          </a:xfrm>
          <a:prstGeom prst="rect">
            <a:avLst/>
          </a:prstGeom>
        </p:spPr>
        <p:txBody>
          <a:bodyPr lIns="0" tIns="0" rIns="0" bIns="0" rtlCol="0" anchor="t">
            <a:spAutoFit/>
          </a:bodyPr>
          <a:lstStyle/>
          <a:p>
            <a:pPr algn="ctr" rtl="1">
              <a:lnSpc>
                <a:spcPts val="5599"/>
              </a:lnSpc>
              <a:spcBef>
                <a:spcPct val="0"/>
              </a:spcBef>
            </a:pPr>
            <a:r>
              <a:rPr lang="en-US" sz="3999">
                <a:solidFill>
                  <a:srgbClr val="FFFFFF"/>
                </a:solidFill>
                <a:latin typeface="Canva Sans"/>
                <a:ea typeface="Canva Sans"/>
                <a:cs typeface="Canva Sans"/>
                <a:sym typeface="Canva Sans"/>
              </a:rPr>
              <a:t>3</a:t>
            </a:r>
            <a:r>
              <a:rPr lang="ar-EG" sz="3999">
                <a:solidFill>
                  <a:srgbClr val="FFFFFF"/>
                </a:solidFill>
                <a:latin typeface="Canva Sans"/>
                <a:ea typeface="Canva Sans"/>
                <a:cs typeface="Canva Sans"/>
                <a:sym typeface="Canva Sans"/>
                <a:rtl/>
              </a:rPr>
              <a:t> أنواع سوشال ميديا</a:t>
            </a:r>
          </a:p>
        </p:txBody>
      </p:sp>
      <p:sp>
        <p:nvSpPr>
          <p:cNvPr id="24" name="TextBox 24"/>
          <p:cNvSpPr txBox="1"/>
          <p:nvPr/>
        </p:nvSpPr>
        <p:spPr>
          <a:xfrm>
            <a:off x="12423779" y="6539717"/>
            <a:ext cx="5581878" cy="679451"/>
          </a:xfrm>
          <a:prstGeom prst="rect">
            <a:avLst/>
          </a:prstGeom>
        </p:spPr>
        <p:txBody>
          <a:bodyPr lIns="0" tIns="0" rIns="0" bIns="0" rtlCol="0" anchor="t">
            <a:spAutoFit/>
          </a:bodyPr>
          <a:lstStyle/>
          <a:p>
            <a:pPr algn="ctr" rtl="1">
              <a:lnSpc>
                <a:spcPts val="5599"/>
              </a:lnSpc>
              <a:spcBef>
                <a:spcPct val="0"/>
              </a:spcBef>
            </a:pPr>
            <a:r>
              <a:rPr lang="en-US" sz="3999">
                <a:solidFill>
                  <a:srgbClr val="FFFFFF"/>
                </a:solidFill>
                <a:latin typeface="Canva Sans"/>
                <a:ea typeface="Canva Sans"/>
                <a:cs typeface="Canva Sans"/>
                <a:sym typeface="Canva Sans"/>
              </a:rPr>
              <a:t>5</a:t>
            </a:r>
            <a:r>
              <a:rPr lang="ar-EG" sz="3999">
                <a:solidFill>
                  <a:srgbClr val="FFFFFF"/>
                </a:solidFill>
                <a:latin typeface="Canva Sans"/>
                <a:ea typeface="Canva Sans"/>
                <a:cs typeface="Canva Sans"/>
                <a:sym typeface="Canva Sans"/>
                <a:rtl/>
              </a:rPr>
              <a:t> إيجابيات السوشال ميديا</a:t>
            </a:r>
          </a:p>
        </p:txBody>
      </p:sp>
      <p:sp>
        <p:nvSpPr>
          <p:cNvPr id="25" name="TextBox 25"/>
          <p:cNvSpPr txBox="1"/>
          <p:nvPr/>
        </p:nvSpPr>
        <p:spPr>
          <a:xfrm>
            <a:off x="12567800" y="7394352"/>
            <a:ext cx="5437857" cy="679451"/>
          </a:xfrm>
          <a:prstGeom prst="rect">
            <a:avLst/>
          </a:prstGeom>
        </p:spPr>
        <p:txBody>
          <a:bodyPr lIns="0" tIns="0" rIns="0" bIns="0" rtlCol="0" anchor="t">
            <a:spAutoFit/>
          </a:bodyPr>
          <a:lstStyle/>
          <a:p>
            <a:pPr algn="ctr" rtl="1">
              <a:lnSpc>
                <a:spcPts val="5599"/>
              </a:lnSpc>
              <a:spcBef>
                <a:spcPct val="0"/>
              </a:spcBef>
            </a:pPr>
            <a:r>
              <a:rPr lang="en-US" sz="3999">
                <a:solidFill>
                  <a:srgbClr val="FFFFFF"/>
                </a:solidFill>
                <a:latin typeface="Canva Sans"/>
                <a:ea typeface="Canva Sans"/>
                <a:cs typeface="Canva Sans"/>
                <a:sym typeface="Canva Sans"/>
              </a:rPr>
              <a:t>6</a:t>
            </a:r>
            <a:r>
              <a:rPr lang="ar-EG" sz="3999">
                <a:solidFill>
                  <a:srgbClr val="FFFFFF"/>
                </a:solidFill>
                <a:latin typeface="Canva Sans"/>
                <a:ea typeface="Canva Sans"/>
                <a:cs typeface="Canva Sans"/>
                <a:sym typeface="Canva Sans"/>
                <a:rtl/>
              </a:rPr>
              <a:t> سلبيات السوشال ميديا</a:t>
            </a:r>
          </a:p>
        </p:txBody>
      </p:sp>
      <p:sp>
        <p:nvSpPr>
          <p:cNvPr id="26" name="TextBox 26"/>
          <p:cNvSpPr txBox="1"/>
          <p:nvPr/>
        </p:nvSpPr>
        <p:spPr>
          <a:xfrm>
            <a:off x="3618334" y="5737281"/>
            <a:ext cx="5525666" cy="679451"/>
          </a:xfrm>
          <a:prstGeom prst="rect">
            <a:avLst/>
          </a:prstGeom>
        </p:spPr>
        <p:txBody>
          <a:bodyPr lIns="0" tIns="0" rIns="0" bIns="0" rtlCol="0" anchor="t">
            <a:spAutoFit/>
          </a:bodyPr>
          <a:lstStyle/>
          <a:p>
            <a:pPr algn="ctr" rtl="1">
              <a:lnSpc>
                <a:spcPts val="5599"/>
              </a:lnSpc>
              <a:spcBef>
                <a:spcPct val="0"/>
              </a:spcBef>
            </a:pPr>
            <a:r>
              <a:rPr lang="en-US" sz="3999">
                <a:solidFill>
                  <a:srgbClr val="FFFFFF"/>
                </a:solidFill>
                <a:latin typeface="Canva Sans"/>
                <a:ea typeface="Canva Sans"/>
                <a:cs typeface="Canva Sans"/>
                <a:sym typeface="Canva Sans"/>
              </a:rPr>
              <a:t>10</a:t>
            </a:r>
            <a:r>
              <a:rPr lang="ar-EG" sz="3999">
                <a:solidFill>
                  <a:srgbClr val="FFFFFF"/>
                </a:solidFill>
                <a:latin typeface="Canva Sans"/>
                <a:ea typeface="Canva Sans"/>
                <a:cs typeface="Canva Sans"/>
                <a:sym typeface="Canva Sans"/>
                <a:rtl/>
              </a:rPr>
              <a:t> كيفية الاستعمال الجيد</a:t>
            </a:r>
          </a:p>
        </p:txBody>
      </p:sp>
      <p:sp>
        <p:nvSpPr>
          <p:cNvPr id="27" name="TextBox 27"/>
          <p:cNvSpPr txBox="1"/>
          <p:nvPr/>
        </p:nvSpPr>
        <p:spPr>
          <a:xfrm>
            <a:off x="360894" y="3769992"/>
            <a:ext cx="9048871" cy="680096"/>
          </a:xfrm>
          <a:prstGeom prst="rect">
            <a:avLst/>
          </a:prstGeom>
        </p:spPr>
        <p:txBody>
          <a:bodyPr lIns="0" tIns="0" rIns="0" bIns="0" rtlCol="0" anchor="t">
            <a:spAutoFit/>
          </a:bodyPr>
          <a:lstStyle/>
          <a:p>
            <a:pPr algn="ctr" rtl="1">
              <a:lnSpc>
                <a:spcPts val="5564"/>
              </a:lnSpc>
              <a:spcBef>
                <a:spcPct val="0"/>
              </a:spcBef>
            </a:pPr>
            <a:r>
              <a:rPr lang="en-US" sz="3974">
                <a:solidFill>
                  <a:srgbClr val="FFFFFF"/>
                </a:solidFill>
                <a:latin typeface="Canva Sans"/>
                <a:ea typeface="Canva Sans"/>
                <a:cs typeface="Canva Sans"/>
                <a:sym typeface="Canva Sans"/>
              </a:rPr>
              <a:t>8</a:t>
            </a:r>
            <a:r>
              <a:rPr lang="ar-EG" sz="3974">
                <a:solidFill>
                  <a:srgbClr val="FFFFFF"/>
                </a:solidFill>
                <a:latin typeface="Canva Sans"/>
                <a:ea typeface="Canva Sans"/>
                <a:cs typeface="Canva Sans"/>
                <a:sym typeface="Canva Sans"/>
                <a:rtl/>
              </a:rPr>
              <a:t> اضرار السوشال ميديا وتفسيدها للعلاقات </a:t>
            </a:r>
          </a:p>
        </p:txBody>
      </p:sp>
      <p:sp>
        <p:nvSpPr>
          <p:cNvPr id="28" name="TextBox 28"/>
          <p:cNvSpPr txBox="1"/>
          <p:nvPr/>
        </p:nvSpPr>
        <p:spPr>
          <a:xfrm>
            <a:off x="6818236" y="6791101"/>
            <a:ext cx="2280435" cy="679451"/>
          </a:xfrm>
          <a:prstGeom prst="rect">
            <a:avLst/>
          </a:prstGeom>
        </p:spPr>
        <p:txBody>
          <a:bodyPr lIns="0" tIns="0" rIns="0" bIns="0" rtlCol="0" anchor="t">
            <a:spAutoFit/>
          </a:bodyPr>
          <a:lstStyle/>
          <a:p>
            <a:pPr algn="ctr" rtl="1">
              <a:lnSpc>
                <a:spcPts val="5599"/>
              </a:lnSpc>
              <a:spcBef>
                <a:spcPct val="0"/>
              </a:spcBef>
            </a:pPr>
            <a:r>
              <a:rPr lang="en-US" sz="3999">
                <a:solidFill>
                  <a:srgbClr val="FFFFFF"/>
                </a:solidFill>
                <a:latin typeface="Canva Sans"/>
                <a:ea typeface="Canva Sans"/>
                <a:cs typeface="Canva Sans"/>
                <a:sym typeface="Canva Sans"/>
              </a:rPr>
              <a:t>11</a:t>
            </a:r>
            <a:r>
              <a:rPr lang="ar-EG" sz="3999">
                <a:solidFill>
                  <a:srgbClr val="FFFFFF"/>
                </a:solidFill>
                <a:latin typeface="Canva Sans"/>
                <a:ea typeface="Canva Sans"/>
                <a:cs typeface="Canva Sans"/>
                <a:sym typeface="Canva Sans"/>
                <a:rtl/>
              </a:rPr>
              <a:t> خاتمة </a:t>
            </a:r>
          </a:p>
        </p:txBody>
      </p:sp>
      <p:sp>
        <p:nvSpPr>
          <p:cNvPr id="29" name="TextBox 29"/>
          <p:cNvSpPr txBox="1"/>
          <p:nvPr/>
        </p:nvSpPr>
        <p:spPr>
          <a:xfrm>
            <a:off x="6155827" y="4683462"/>
            <a:ext cx="2942844" cy="679451"/>
          </a:xfrm>
          <a:prstGeom prst="rect">
            <a:avLst/>
          </a:prstGeom>
        </p:spPr>
        <p:txBody>
          <a:bodyPr lIns="0" tIns="0" rIns="0" bIns="0" rtlCol="0" anchor="t">
            <a:spAutoFit/>
          </a:bodyPr>
          <a:lstStyle/>
          <a:p>
            <a:pPr algn="ctr" rtl="1">
              <a:lnSpc>
                <a:spcPts val="5599"/>
              </a:lnSpc>
              <a:spcBef>
                <a:spcPct val="0"/>
              </a:spcBef>
            </a:pPr>
            <a:r>
              <a:rPr lang="en-US" sz="3999">
                <a:solidFill>
                  <a:srgbClr val="FFFFFF"/>
                </a:solidFill>
                <a:latin typeface="Canva Sans"/>
                <a:ea typeface="Canva Sans"/>
                <a:cs typeface="Canva Sans"/>
                <a:sym typeface="Canva Sans"/>
              </a:rPr>
              <a:t>9</a:t>
            </a:r>
            <a:r>
              <a:rPr lang="ar-EG" sz="3999">
                <a:solidFill>
                  <a:srgbClr val="FFFFFF"/>
                </a:solidFill>
                <a:latin typeface="Canva Sans"/>
                <a:ea typeface="Canva Sans"/>
                <a:cs typeface="Canva Sans"/>
                <a:sym typeface="Canva Sans"/>
                <a:rtl/>
              </a:rPr>
              <a:t> شريط فيديو</a:t>
            </a:r>
          </a:p>
        </p:txBody>
      </p:sp>
      <p:sp>
        <p:nvSpPr>
          <p:cNvPr id="30" name="TextBox 30"/>
          <p:cNvSpPr txBox="1"/>
          <p:nvPr/>
        </p:nvSpPr>
        <p:spPr>
          <a:xfrm>
            <a:off x="10553143" y="5460215"/>
            <a:ext cx="7851405" cy="679451"/>
          </a:xfrm>
          <a:prstGeom prst="rect">
            <a:avLst/>
          </a:prstGeom>
        </p:spPr>
        <p:txBody>
          <a:bodyPr lIns="0" tIns="0" rIns="0" bIns="0" rtlCol="0" anchor="t">
            <a:spAutoFit/>
          </a:bodyPr>
          <a:lstStyle/>
          <a:p>
            <a:pPr algn="ctr" rtl="1">
              <a:lnSpc>
                <a:spcPts val="5599"/>
              </a:lnSpc>
              <a:spcBef>
                <a:spcPct val="0"/>
              </a:spcBef>
            </a:pPr>
            <a:r>
              <a:rPr lang="en-US" sz="3999">
                <a:solidFill>
                  <a:srgbClr val="FFFFFF"/>
                </a:solidFill>
                <a:latin typeface="Canva Sans"/>
                <a:ea typeface="Canva Sans"/>
                <a:cs typeface="Canva Sans"/>
                <a:sym typeface="Canva Sans"/>
              </a:rPr>
              <a:t>4</a:t>
            </a:r>
            <a:r>
              <a:rPr lang="ar-EG" sz="3999">
                <a:solidFill>
                  <a:srgbClr val="FFFFFF"/>
                </a:solidFill>
                <a:latin typeface="Canva Sans"/>
                <a:ea typeface="Canva Sans"/>
                <a:cs typeface="Canva Sans"/>
                <a:sym typeface="Canva Sans"/>
                <a:rtl/>
              </a:rPr>
              <a:t> أمثلة على وسائل التواصل الاجتماعي</a:t>
            </a:r>
          </a:p>
        </p:txBody>
      </p:sp>
      <p:sp>
        <p:nvSpPr>
          <p:cNvPr id="31" name="TextBox 31"/>
          <p:cNvSpPr txBox="1"/>
          <p:nvPr/>
        </p:nvSpPr>
        <p:spPr>
          <a:xfrm>
            <a:off x="987383" y="2937885"/>
            <a:ext cx="8156617" cy="679451"/>
          </a:xfrm>
          <a:prstGeom prst="rect">
            <a:avLst/>
          </a:prstGeom>
        </p:spPr>
        <p:txBody>
          <a:bodyPr lIns="0" tIns="0" rIns="0" bIns="0" rtlCol="0" anchor="t">
            <a:spAutoFit/>
          </a:bodyPr>
          <a:lstStyle/>
          <a:p>
            <a:pPr algn="ctr" rtl="1">
              <a:lnSpc>
                <a:spcPts val="5599"/>
              </a:lnSpc>
              <a:spcBef>
                <a:spcPct val="0"/>
              </a:spcBef>
            </a:pPr>
            <a:r>
              <a:rPr lang="en-US" sz="3999">
                <a:solidFill>
                  <a:srgbClr val="FFFFFF"/>
                </a:solidFill>
                <a:latin typeface="Canva Sans"/>
                <a:ea typeface="Canva Sans"/>
                <a:cs typeface="Canva Sans"/>
                <a:sym typeface="Canva Sans"/>
              </a:rPr>
              <a:t>7</a:t>
            </a:r>
            <a:r>
              <a:rPr lang="ar-EG" sz="3999">
                <a:solidFill>
                  <a:srgbClr val="FFFFFF"/>
                </a:solidFill>
                <a:latin typeface="Canva Sans"/>
                <a:ea typeface="Canva Sans"/>
                <a:cs typeface="Canva Sans"/>
                <a:sym typeface="Canva Sans"/>
                <a:rtl/>
              </a:rPr>
              <a:t> تأثير السوشال ميديا على حياة الانسان</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6131C"/>
        </a:solidFill>
        <a:effectLst/>
      </p:bgPr>
    </p:bg>
    <p:spTree>
      <p:nvGrpSpPr>
        <p:cNvPr id="1" name=""/>
        <p:cNvGrpSpPr/>
        <p:nvPr/>
      </p:nvGrpSpPr>
      <p:grpSpPr>
        <a:xfrm>
          <a:off x="0" y="0"/>
          <a:ext cx="0" cy="0"/>
          <a:chOff x="0" y="0"/>
          <a:chExt cx="0" cy="0"/>
        </a:xfrm>
      </p:grpSpPr>
      <p:sp>
        <p:nvSpPr>
          <p:cNvPr id="2" name="Freeform 2"/>
          <p:cNvSpPr/>
          <p:nvPr/>
        </p:nvSpPr>
        <p:spPr>
          <a:xfrm>
            <a:off x="-1719951" y="4759662"/>
            <a:ext cx="8641360" cy="8014862"/>
          </a:xfrm>
          <a:custGeom>
            <a:avLst/>
            <a:gdLst/>
            <a:ahLst/>
            <a:cxnLst/>
            <a:rect l="l" t="t" r="r" b="b"/>
            <a:pathLst>
              <a:path w="8641360" h="8014862">
                <a:moveTo>
                  <a:pt x="0" y="0"/>
                </a:moveTo>
                <a:lnTo>
                  <a:pt x="8641361" y="0"/>
                </a:lnTo>
                <a:lnTo>
                  <a:pt x="8641361" y="8014861"/>
                </a:lnTo>
                <a:lnTo>
                  <a:pt x="0" y="8014861"/>
                </a:lnTo>
                <a:lnTo>
                  <a:pt x="0" y="0"/>
                </a:lnTo>
                <a:close/>
              </a:path>
            </a:pathLst>
          </a:custGeom>
          <a:blipFill>
            <a:blip r:embed="rId2">
              <a:alphaModFix amt="13000"/>
            </a:blip>
            <a:stretch>
              <a:fillRect/>
            </a:stretch>
          </a:blipFill>
        </p:spPr>
      </p:sp>
      <p:sp>
        <p:nvSpPr>
          <p:cNvPr id="3" name="Freeform 3"/>
          <p:cNvSpPr/>
          <p:nvPr/>
        </p:nvSpPr>
        <p:spPr>
          <a:xfrm rot="-7069604">
            <a:off x="12159467" y="-2228596"/>
            <a:ext cx="8641360" cy="8014862"/>
          </a:xfrm>
          <a:custGeom>
            <a:avLst/>
            <a:gdLst/>
            <a:ahLst/>
            <a:cxnLst/>
            <a:rect l="l" t="t" r="r" b="b"/>
            <a:pathLst>
              <a:path w="8641360" h="8014862">
                <a:moveTo>
                  <a:pt x="0" y="0"/>
                </a:moveTo>
                <a:lnTo>
                  <a:pt x="8641360" y="0"/>
                </a:lnTo>
                <a:lnTo>
                  <a:pt x="8641360" y="8014862"/>
                </a:lnTo>
                <a:lnTo>
                  <a:pt x="0" y="8014862"/>
                </a:lnTo>
                <a:lnTo>
                  <a:pt x="0" y="0"/>
                </a:lnTo>
                <a:close/>
              </a:path>
            </a:pathLst>
          </a:custGeom>
          <a:blipFill>
            <a:blip r:embed="rId2">
              <a:alphaModFix amt="13000"/>
            </a:blip>
            <a:stretch>
              <a:fillRect/>
            </a:stretch>
          </a:blipFill>
        </p:spPr>
      </p:sp>
      <p:grpSp>
        <p:nvGrpSpPr>
          <p:cNvPr id="4" name="Group 4"/>
          <p:cNvGrpSpPr/>
          <p:nvPr/>
        </p:nvGrpSpPr>
        <p:grpSpPr>
          <a:xfrm>
            <a:off x="478179" y="382759"/>
            <a:ext cx="432902" cy="43290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C9EFF">
                    <a:alpha val="100000"/>
                  </a:srgbClr>
                </a:gs>
                <a:gs pos="100000">
                  <a:srgbClr val="454AB9">
                    <a:alpha val="100000"/>
                  </a:srgbClr>
                </a:gs>
              </a:gsLst>
              <a:lin ang="2700000"/>
            </a:gradFill>
          </p:spPr>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1074598" y="490588"/>
            <a:ext cx="1874998" cy="198194"/>
          </a:xfrm>
          <a:prstGeom prst="rect">
            <a:avLst/>
          </a:prstGeom>
        </p:spPr>
        <p:txBody>
          <a:bodyPr lIns="0" tIns="0" rIns="0" bIns="0" rtlCol="0" anchor="t">
            <a:spAutoFit/>
          </a:bodyPr>
          <a:lstStyle/>
          <a:p>
            <a:pPr algn="l">
              <a:lnSpc>
                <a:spcPts val="1679"/>
              </a:lnSpc>
              <a:spcBef>
                <a:spcPct val="0"/>
              </a:spcBef>
            </a:pPr>
            <a:r>
              <a:rPr lang="en-US" sz="1200">
                <a:solidFill>
                  <a:srgbClr val="FFFFFF"/>
                </a:solidFill>
                <a:latin typeface="Open Sans 1"/>
                <a:ea typeface="Open Sans 1"/>
                <a:cs typeface="Open Sans 1"/>
                <a:sym typeface="Open Sans 1"/>
              </a:rPr>
              <a:t>Arowwai Industries</a:t>
            </a:r>
          </a:p>
        </p:txBody>
      </p:sp>
      <p:grpSp>
        <p:nvGrpSpPr>
          <p:cNvPr id="8" name="Group 8"/>
          <p:cNvGrpSpPr/>
          <p:nvPr/>
        </p:nvGrpSpPr>
        <p:grpSpPr>
          <a:xfrm>
            <a:off x="17293116" y="478110"/>
            <a:ext cx="397367" cy="28996"/>
            <a:chOff x="0" y="0"/>
            <a:chExt cx="128243" cy="9358"/>
          </a:xfrm>
        </p:grpSpPr>
        <p:sp>
          <p:nvSpPr>
            <p:cNvPr id="9" name="Freeform 9"/>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10" name="TextBox 10"/>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7293116" y="570213"/>
            <a:ext cx="397367" cy="28996"/>
            <a:chOff x="0" y="0"/>
            <a:chExt cx="128243" cy="9358"/>
          </a:xfrm>
        </p:grpSpPr>
        <p:sp>
          <p:nvSpPr>
            <p:cNvPr id="12" name="Freeform 12"/>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13" name="TextBox 13"/>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8171451" y="8161150"/>
            <a:ext cx="233098" cy="1097150"/>
            <a:chOff x="0" y="0"/>
            <a:chExt cx="61392" cy="288961"/>
          </a:xfrm>
        </p:grpSpPr>
        <p:sp>
          <p:nvSpPr>
            <p:cNvPr id="15" name="Freeform 15"/>
            <p:cNvSpPr/>
            <p:nvPr/>
          </p:nvSpPr>
          <p:spPr>
            <a:xfrm>
              <a:off x="0" y="0"/>
              <a:ext cx="61392" cy="288961"/>
            </a:xfrm>
            <a:custGeom>
              <a:avLst/>
              <a:gdLst/>
              <a:ahLst/>
              <a:cxnLst/>
              <a:rect l="l" t="t" r="r" b="b"/>
              <a:pathLst>
                <a:path w="61392" h="288961">
                  <a:moveTo>
                    <a:pt x="30696" y="0"/>
                  </a:moveTo>
                  <a:lnTo>
                    <a:pt x="30696" y="0"/>
                  </a:lnTo>
                  <a:cubicBezTo>
                    <a:pt x="38837" y="0"/>
                    <a:pt x="46645" y="3234"/>
                    <a:pt x="52401" y="8991"/>
                  </a:cubicBezTo>
                  <a:cubicBezTo>
                    <a:pt x="58158" y="14747"/>
                    <a:pt x="61392" y="22555"/>
                    <a:pt x="61392" y="30696"/>
                  </a:cubicBezTo>
                  <a:lnTo>
                    <a:pt x="61392" y="258265"/>
                  </a:lnTo>
                  <a:cubicBezTo>
                    <a:pt x="61392" y="266406"/>
                    <a:pt x="58158" y="274214"/>
                    <a:pt x="52401" y="279971"/>
                  </a:cubicBezTo>
                  <a:cubicBezTo>
                    <a:pt x="46645" y="285727"/>
                    <a:pt x="38837" y="288961"/>
                    <a:pt x="30696" y="288961"/>
                  </a:cubicBezTo>
                  <a:lnTo>
                    <a:pt x="30696" y="288961"/>
                  </a:lnTo>
                  <a:cubicBezTo>
                    <a:pt x="22555" y="288961"/>
                    <a:pt x="14747" y="285727"/>
                    <a:pt x="8991" y="279971"/>
                  </a:cubicBezTo>
                  <a:cubicBezTo>
                    <a:pt x="3234" y="274214"/>
                    <a:pt x="0" y="266406"/>
                    <a:pt x="0" y="258265"/>
                  </a:cubicBezTo>
                  <a:lnTo>
                    <a:pt x="0" y="30696"/>
                  </a:lnTo>
                  <a:cubicBezTo>
                    <a:pt x="0" y="22555"/>
                    <a:pt x="3234" y="14747"/>
                    <a:pt x="8991" y="8991"/>
                  </a:cubicBezTo>
                  <a:cubicBezTo>
                    <a:pt x="14747" y="3234"/>
                    <a:pt x="22555" y="0"/>
                    <a:pt x="30696" y="0"/>
                  </a:cubicBezTo>
                  <a:close/>
                </a:path>
              </a:pathLst>
            </a:custGeom>
            <a:gradFill rotWithShape="1">
              <a:gsLst>
                <a:gs pos="0">
                  <a:srgbClr val="5C9EFF">
                    <a:alpha val="100000"/>
                  </a:srgbClr>
                </a:gs>
                <a:gs pos="100000">
                  <a:srgbClr val="454AB9">
                    <a:alpha val="100000"/>
                  </a:srgbClr>
                </a:gs>
              </a:gsLst>
              <a:lin ang="2700000"/>
            </a:gradFill>
          </p:spPr>
        </p:sp>
        <p:sp>
          <p:nvSpPr>
            <p:cNvPr id="16" name="TextBox 16"/>
            <p:cNvSpPr txBox="1"/>
            <p:nvPr/>
          </p:nvSpPr>
          <p:spPr>
            <a:xfrm>
              <a:off x="0" y="-38100"/>
              <a:ext cx="61392" cy="327061"/>
            </a:xfrm>
            <a:prstGeom prst="rect">
              <a:avLst/>
            </a:prstGeom>
          </p:spPr>
          <p:txBody>
            <a:bodyPr lIns="50800" tIns="50800" rIns="50800" bIns="50800" rtlCol="0" anchor="ctr"/>
            <a:lstStyle/>
            <a:p>
              <a:pPr algn="ctr">
                <a:lnSpc>
                  <a:spcPts val="2626"/>
                </a:lnSpc>
              </a:pPr>
              <a:endParaRPr/>
            </a:p>
          </p:txBody>
        </p:sp>
      </p:grpSp>
      <p:sp>
        <p:nvSpPr>
          <p:cNvPr id="17" name="Freeform 17"/>
          <p:cNvSpPr/>
          <p:nvPr/>
        </p:nvSpPr>
        <p:spPr>
          <a:xfrm rot="-5400000">
            <a:off x="14762110" y="4411757"/>
            <a:ext cx="3173847" cy="2943743"/>
          </a:xfrm>
          <a:custGeom>
            <a:avLst/>
            <a:gdLst/>
            <a:ahLst/>
            <a:cxnLst/>
            <a:rect l="l" t="t" r="r" b="b"/>
            <a:pathLst>
              <a:path w="3173847" h="2943743">
                <a:moveTo>
                  <a:pt x="0" y="0"/>
                </a:moveTo>
                <a:lnTo>
                  <a:pt x="3173847" y="0"/>
                </a:lnTo>
                <a:lnTo>
                  <a:pt x="3173847" y="2943743"/>
                </a:lnTo>
                <a:lnTo>
                  <a:pt x="0" y="2943743"/>
                </a:lnTo>
                <a:lnTo>
                  <a:pt x="0" y="0"/>
                </a:lnTo>
                <a:close/>
              </a:path>
            </a:pathLst>
          </a:custGeom>
          <a:blipFill>
            <a:blip r:embed="rId2"/>
            <a:stretch>
              <a:fillRect/>
            </a:stretch>
          </a:blipFill>
        </p:spPr>
      </p:sp>
      <p:sp>
        <p:nvSpPr>
          <p:cNvPr id="18" name="Freeform 18"/>
          <p:cNvSpPr/>
          <p:nvPr/>
        </p:nvSpPr>
        <p:spPr>
          <a:xfrm rot="-10800000">
            <a:off x="7557077" y="570213"/>
            <a:ext cx="3173847" cy="2943743"/>
          </a:xfrm>
          <a:custGeom>
            <a:avLst/>
            <a:gdLst/>
            <a:ahLst/>
            <a:cxnLst/>
            <a:rect l="l" t="t" r="r" b="b"/>
            <a:pathLst>
              <a:path w="3173847" h="2943743">
                <a:moveTo>
                  <a:pt x="0" y="0"/>
                </a:moveTo>
                <a:lnTo>
                  <a:pt x="3173846" y="0"/>
                </a:lnTo>
                <a:lnTo>
                  <a:pt x="3173846" y="2943743"/>
                </a:lnTo>
                <a:lnTo>
                  <a:pt x="0" y="2943743"/>
                </a:lnTo>
                <a:lnTo>
                  <a:pt x="0" y="0"/>
                </a:lnTo>
                <a:close/>
              </a:path>
            </a:pathLst>
          </a:custGeom>
          <a:blipFill>
            <a:blip r:embed="rId2"/>
            <a:stretch>
              <a:fillRect/>
            </a:stretch>
          </a:blipFill>
        </p:spPr>
      </p:sp>
      <p:sp>
        <p:nvSpPr>
          <p:cNvPr id="19" name="Freeform 19"/>
          <p:cNvSpPr/>
          <p:nvPr/>
        </p:nvSpPr>
        <p:spPr>
          <a:xfrm>
            <a:off x="589091" y="515546"/>
            <a:ext cx="211077" cy="167327"/>
          </a:xfrm>
          <a:custGeom>
            <a:avLst/>
            <a:gdLst/>
            <a:ahLst/>
            <a:cxnLst/>
            <a:rect l="l" t="t" r="r" b="b"/>
            <a:pathLst>
              <a:path w="211077" h="167327">
                <a:moveTo>
                  <a:pt x="0" y="0"/>
                </a:moveTo>
                <a:lnTo>
                  <a:pt x="211078" y="0"/>
                </a:lnTo>
                <a:lnTo>
                  <a:pt x="211078" y="167327"/>
                </a:lnTo>
                <a:lnTo>
                  <a:pt x="0" y="16732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0" name="TextBox 20"/>
          <p:cNvSpPr txBox="1"/>
          <p:nvPr/>
        </p:nvSpPr>
        <p:spPr>
          <a:xfrm>
            <a:off x="8132414" y="1664259"/>
            <a:ext cx="2023173" cy="679451"/>
          </a:xfrm>
          <a:prstGeom prst="rect">
            <a:avLst/>
          </a:prstGeom>
        </p:spPr>
        <p:txBody>
          <a:bodyPr lIns="0" tIns="0" rIns="0" bIns="0" rtlCol="0" anchor="t">
            <a:spAutoFit/>
          </a:bodyPr>
          <a:lstStyle/>
          <a:p>
            <a:pPr algn="ctr" rtl="1">
              <a:lnSpc>
                <a:spcPts val="5599"/>
              </a:lnSpc>
              <a:spcBef>
                <a:spcPct val="0"/>
              </a:spcBef>
            </a:pPr>
            <a:r>
              <a:rPr lang="en-US" sz="3999">
                <a:solidFill>
                  <a:srgbClr val="FFFFFF"/>
                </a:solidFill>
                <a:latin typeface="Canva Sans"/>
                <a:ea typeface="Canva Sans"/>
                <a:cs typeface="Canva Sans"/>
                <a:sym typeface="Canva Sans"/>
              </a:rPr>
              <a:t>1</a:t>
            </a:r>
            <a:r>
              <a:rPr lang="ar-EG" sz="3999">
                <a:solidFill>
                  <a:srgbClr val="FFFFFF"/>
                </a:solidFill>
                <a:latin typeface="Canva Sans"/>
                <a:ea typeface="Canva Sans"/>
                <a:cs typeface="Canva Sans"/>
                <a:sym typeface="Canva Sans"/>
                <a:rtl/>
              </a:rPr>
              <a:t> مقدمة </a:t>
            </a:r>
          </a:p>
        </p:txBody>
      </p:sp>
      <p:sp>
        <p:nvSpPr>
          <p:cNvPr id="21" name="TextBox 21"/>
          <p:cNvSpPr txBox="1"/>
          <p:nvPr/>
        </p:nvSpPr>
        <p:spPr>
          <a:xfrm>
            <a:off x="478179" y="4380731"/>
            <a:ext cx="17013620" cy="3118421"/>
          </a:xfrm>
          <a:prstGeom prst="rect">
            <a:avLst/>
          </a:prstGeom>
        </p:spPr>
        <p:txBody>
          <a:bodyPr lIns="0" tIns="0" rIns="0" bIns="0" rtlCol="0" anchor="t">
            <a:spAutoFit/>
          </a:bodyPr>
          <a:lstStyle/>
          <a:p>
            <a:pPr algn="ctr" rtl="1">
              <a:lnSpc>
                <a:spcPts val="4167"/>
              </a:lnSpc>
              <a:spcBef>
                <a:spcPct val="0"/>
              </a:spcBef>
            </a:pPr>
            <a:r>
              <a:rPr lang="ar-EG" sz="2976">
                <a:solidFill>
                  <a:srgbClr val="FFFFFF"/>
                </a:solidFill>
                <a:latin typeface="Canva Sans"/>
                <a:ea typeface="Canva Sans"/>
                <a:cs typeface="Canva Sans"/>
                <a:sym typeface="Canva Sans"/>
                <a:rtl/>
              </a:rPr>
              <a:t>تُعَدّ وسائلُ التواصلِ الاجتماعي من أبرزِ مظاهرِ التطورِ التكنولوجي في عصرِنا الحديث، إذ أصبحت جزءًا لا يتجزأ من الحياة اليومية للأفراد، خاصة فئة الشباب. فهي تتيح للناس فرصةَ التواصل وتبادلِ الأفكار والمعلومات في وقتٍ قصير، كما تُسهم في نشرِ الوعي والمعرفة وتسهيلِ التعلّم عن بُعد. غير أنّ الاستعمالَ المفرطَ وغيرَ الواعي لها قد يؤدي إلى آثارٍ سلبية، مثل إضاعة الوقت، وضعفِ العلاقات الاجتماعية الواقعية، وانتشارِ الأخبار الزائفة. لذلك، يبقى الاستخدامُ الرشيد والمتوازن لوسائل التواصل الاجتماعي ضرورةً ملحّة، حتى تتحول من وسيلةِ لهوٍ وإضاعةٍ للوقت إلى أداةٍ فعّالة في بناء الفرد وتطوير المجتمع</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6131C"/>
        </a:solidFill>
        <a:effectLst/>
      </p:bgPr>
    </p:bg>
    <p:spTree>
      <p:nvGrpSpPr>
        <p:cNvPr id="1" name=""/>
        <p:cNvGrpSpPr/>
        <p:nvPr/>
      </p:nvGrpSpPr>
      <p:grpSpPr>
        <a:xfrm>
          <a:off x="0" y="0"/>
          <a:ext cx="0" cy="0"/>
          <a:chOff x="0" y="0"/>
          <a:chExt cx="0" cy="0"/>
        </a:xfrm>
      </p:grpSpPr>
      <p:sp>
        <p:nvSpPr>
          <p:cNvPr id="2" name="Freeform 2"/>
          <p:cNvSpPr/>
          <p:nvPr/>
        </p:nvSpPr>
        <p:spPr>
          <a:xfrm>
            <a:off x="-1719951" y="4759662"/>
            <a:ext cx="8641360" cy="8014862"/>
          </a:xfrm>
          <a:custGeom>
            <a:avLst/>
            <a:gdLst/>
            <a:ahLst/>
            <a:cxnLst/>
            <a:rect l="l" t="t" r="r" b="b"/>
            <a:pathLst>
              <a:path w="8641360" h="8014862">
                <a:moveTo>
                  <a:pt x="0" y="0"/>
                </a:moveTo>
                <a:lnTo>
                  <a:pt x="8641361" y="0"/>
                </a:lnTo>
                <a:lnTo>
                  <a:pt x="8641361" y="8014861"/>
                </a:lnTo>
                <a:lnTo>
                  <a:pt x="0" y="8014861"/>
                </a:lnTo>
                <a:lnTo>
                  <a:pt x="0" y="0"/>
                </a:lnTo>
                <a:close/>
              </a:path>
            </a:pathLst>
          </a:custGeom>
          <a:blipFill>
            <a:blip r:embed="rId2">
              <a:alphaModFix amt="13000"/>
            </a:blip>
            <a:stretch>
              <a:fillRect/>
            </a:stretch>
          </a:blipFill>
        </p:spPr>
      </p:sp>
      <p:sp>
        <p:nvSpPr>
          <p:cNvPr id="3" name="Freeform 3"/>
          <p:cNvSpPr/>
          <p:nvPr/>
        </p:nvSpPr>
        <p:spPr>
          <a:xfrm rot="-7069604">
            <a:off x="12159467" y="-2228596"/>
            <a:ext cx="8641360" cy="8014862"/>
          </a:xfrm>
          <a:custGeom>
            <a:avLst/>
            <a:gdLst/>
            <a:ahLst/>
            <a:cxnLst/>
            <a:rect l="l" t="t" r="r" b="b"/>
            <a:pathLst>
              <a:path w="8641360" h="8014862">
                <a:moveTo>
                  <a:pt x="0" y="0"/>
                </a:moveTo>
                <a:lnTo>
                  <a:pt x="8641360" y="0"/>
                </a:lnTo>
                <a:lnTo>
                  <a:pt x="8641360" y="8014862"/>
                </a:lnTo>
                <a:lnTo>
                  <a:pt x="0" y="8014862"/>
                </a:lnTo>
                <a:lnTo>
                  <a:pt x="0" y="0"/>
                </a:lnTo>
                <a:close/>
              </a:path>
            </a:pathLst>
          </a:custGeom>
          <a:blipFill>
            <a:blip r:embed="rId2">
              <a:alphaModFix amt="13000"/>
            </a:blip>
            <a:stretch>
              <a:fillRect/>
            </a:stretch>
          </a:blipFill>
        </p:spPr>
      </p:sp>
      <p:grpSp>
        <p:nvGrpSpPr>
          <p:cNvPr id="4" name="Group 4"/>
          <p:cNvGrpSpPr/>
          <p:nvPr/>
        </p:nvGrpSpPr>
        <p:grpSpPr>
          <a:xfrm>
            <a:off x="478179" y="382759"/>
            <a:ext cx="432902" cy="43290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C9EFF">
                    <a:alpha val="100000"/>
                  </a:srgbClr>
                </a:gs>
                <a:gs pos="100000">
                  <a:srgbClr val="454AB9">
                    <a:alpha val="100000"/>
                  </a:srgbClr>
                </a:gs>
              </a:gsLst>
              <a:lin ang="2700000"/>
            </a:gradFill>
          </p:spPr>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1074598" y="490588"/>
            <a:ext cx="1874998" cy="198194"/>
          </a:xfrm>
          <a:prstGeom prst="rect">
            <a:avLst/>
          </a:prstGeom>
        </p:spPr>
        <p:txBody>
          <a:bodyPr lIns="0" tIns="0" rIns="0" bIns="0" rtlCol="0" anchor="t">
            <a:spAutoFit/>
          </a:bodyPr>
          <a:lstStyle/>
          <a:p>
            <a:pPr algn="l">
              <a:lnSpc>
                <a:spcPts val="1679"/>
              </a:lnSpc>
              <a:spcBef>
                <a:spcPct val="0"/>
              </a:spcBef>
            </a:pPr>
            <a:r>
              <a:rPr lang="en-US" sz="1200">
                <a:solidFill>
                  <a:srgbClr val="FFFFFF"/>
                </a:solidFill>
                <a:latin typeface="Open Sans 1"/>
                <a:ea typeface="Open Sans 1"/>
                <a:cs typeface="Open Sans 1"/>
                <a:sym typeface="Open Sans 1"/>
              </a:rPr>
              <a:t>Arowwai Industries</a:t>
            </a:r>
          </a:p>
        </p:txBody>
      </p:sp>
      <p:grpSp>
        <p:nvGrpSpPr>
          <p:cNvPr id="8" name="Group 8"/>
          <p:cNvGrpSpPr/>
          <p:nvPr/>
        </p:nvGrpSpPr>
        <p:grpSpPr>
          <a:xfrm>
            <a:off x="17293116" y="478110"/>
            <a:ext cx="397367" cy="28996"/>
            <a:chOff x="0" y="0"/>
            <a:chExt cx="128243" cy="9358"/>
          </a:xfrm>
        </p:grpSpPr>
        <p:sp>
          <p:nvSpPr>
            <p:cNvPr id="9" name="Freeform 9"/>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10" name="TextBox 10"/>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7293116" y="570213"/>
            <a:ext cx="397367" cy="28996"/>
            <a:chOff x="0" y="0"/>
            <a:chExt cx="128243" cy="9358"/>
          </a:xfrm>
        </p:grpSpPr>
        <p:sp>
          <p:nvSpPr>
            <p:cNvPr id="12" name="Freeform 12"/>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13" name="TextBox 13"/>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8171451" y="8161150"/>
            <a:ext cx="233098" cy="1097150"/>
            <a:chOff x="0" y="0"/>
            <a:chExt cx="61392" cy="288961"/>
          </a:xfrm>
        </p:grpSpPr>
        <p:sp>
          <p:nvSpPr>
            <p:cNvPr id="15" name="Freeform 15"/>
            <p:cNvSpPr/>
            <p:nvPr/>
          </p:nvSpPr>
          <p:spPr>
            <a:xfrm>
              <a:off x="0" y="0"/>
              <a:ext cx="61392" cy="288961"/>
            </a:xfrm>
            <a:custGeom>
              <a:avLst/>
              <a:gdLst/>
              <a:ahLst/>
              <a:cxnLst/>
              <a:rect l="l" t="t" r="r" b="b"/>
              <a:pathLst>
                <a:path w="61392" h="288961">
                  <a:moveTo>
                    <a:pt x="30696" y="0"/>
                  </a:moveTo>
                  <a:lnTo>
                    <a:pt x="30696" y="0"/>
                  </a:lnTo>
                  <a:cubicBezTo>
                    <a:pt x="38837" y="0"/>
                    <a:pt x="46645" y="3234"/>
                    <a:pt x="52401" y="8991"/>
                  </a:cubicBezTo>
                  <a:cubicBezTo>
                    <a:pt x="58158" y="14747"/>
                    <a:pt x="61392" y="22555"/>
                    <a:pt x="61392" y="30696"/>
                  </a:cubicBezTo>
                  <a:lnTo>
                    <a:pt x="61392" y="258265"/>
                  </a:lnTo>
                  <a:cubicBezTo>
                    <a:pt x="61392" y="266406"/>
                    <a:pt x="58158" y="274214"/>
                    <a:pt x="52401" y="279971"/>
                  </a:cubicBezTo>
                  <a:cubicBezTo>
                    <a:pt x="46645" y="285727"/>
                    <a:pt x="38837" y="288961"/>
                    <a:pt x="30696" y="288961"/>
                  </a:cubicBezTo>
                  <a:lnTo>
                    <a:pt x="30696" y="288961"/>
                  </a:lnTo>
                  <a:cubicBezTo>
                    <a:pt x="22555" y="288961"/>
                    <a:pt x="14747" y="285727"/>
                    <a:pt x="8991" y="279971"/>
                  </a:cubicBezTo>
                  <a:cubicBezTo>
                    <a:pt x="3234" y="274214"/>
                    <a:pt x="0" y="266406"/>
                    <a:pt x="0" y="258265"/>
                  </a:cubicBezTo>
                  <a:lnTo>
                    <a:pt x="0" y="30696"/>
                  </a:lnTo>
                  <a:cubicBezTo>
                    <a:pt x="0" y="22555"/>
                    <a:pt x="3234" y="14747"/>
                    <a:pt x="8991" y="8991"/>
                  </a:cubicBezTo>
                  <a:cubicBezTo>
                    <a:pt x="14747" y="3234"/>
                    <a:pt x="22555" y="0"/>
                    <a:pt x="30696" y="0"/>
                  </a:cubicBezTo>
                  <a:close/>
                </a:path>
              </a:pathLst>
            </a:custGeom>
            <a:gradFill rotWithShape="1">
              <a:gsLst>
                <a:gs pos="0">
                  <a:srgbClr val="5C9EFF">
                    <a:alpha val="100000"/>
                  </a:srgbClr>
                </a:gs>
                <a:gs pos="100000">
                  <a:srgbClr val="454AB9">
                    <a:alpha val="100000"/>
                  </a:srgbClr>
                </a:gs>
              </a:gsLst>
              <a:lin ang="2700000"/>
            </a:gradFill>
          </p:spPr>
        </p:sp>
        <p:sp>
          <p:nvSpPr>
            <p:cNvPr id="16" name="TextBox 16"/>
            <p:cNvSpPr txBox="1"/>
            <p:nvPr/>
          </p:nvSpPr>
          <p:spPr>
            <a:xfrm>
              <a:off x="0" y="-38100"/>
              <a:ext cx="61392" cy="327061"/>
            </a:xfrm>
            <a:prstGeom prst="rect">
              <a:avLst/>
            </a:prstGeom>
          </p:spPr>
          <p:txBody>
            <a:bodyPr lIns="50800" tIns="50800" rIns="50800" bIns="50800" rtlCol="0" anchor="ctr"/>
            <a:lstStyle/>
            <a:p>
              <a:pPr algn="ctr">
                <a:lnSpc>
                  <a:spcPts val="2626"/>
                </a:lnSpc>
              </a:pPr>
              <a:endParaRPr/>
            </a:p>
          </p:txBody>
        </p:sp>
      </p:grpSp>
      <p:sp>
        <p:nvSpPr>
          <p:cNvPr id="17" name="Freeform 17"/>
          <p:cNvSpPr/>
          <p:nvPr/>
        </p:nvSpPr>
        <p:spPr>
          <a:xfrm rot="-5400000">
            <a:off x="425174" y="4284286"/>
            <a:ext cx="3173847" cy="2943743"/>
          </a:xfrm>
          <a:custGeom>
            <a:avLst/>
            <a:gdLst/>
            <a:ahLst/>
            <a:cxnLst/>
            <a:rect l="l" t="t" r="r" b="b"/>
            <a:pathLst>
              <a:path w="3173847" h="2943743">
                <a:moveTo>
                  <a:pt x="0" y="0"/>
                </a:moveTo>
                <a:lnTo>
                  <a:pt x="3173846" y="0"/>
                </a:lnTo>
                <a:lnTo>
                  <a:pt x="3173846" y="2943742"/>
                </a:lnTo>
                <a:lnTo>
                  <a:pt x="0" y="2943742"/>
                </a:lnTo>
                <a:lnTo>
                  <a:pt x="0" y="0"/>
                </a:lnTo>
                <a:close/>
              </a:path>
            </a:pathLst>
          </a:custGeom>
          <a:blipFill>
            <a:blip r:embed="rId2"/>
            <a:stretch>
              <a:fillRect/>
            </a:stretch>
          </a:blipFill>
        </p:spPr>
      </p:sp>
      <p:sp>
        <p:nvSpPr>
          <p:cNvPr id="18" name="Freeform 18"/>
          <p:cNvSpPr/>
          <p:nvPr/>
        </p:nvSpPr>
        <p:spPr>
          <a:xfrm rot="-10800000">
            <a:off x="14516636" y="3383040"/>
            <a:ext cx="3173847" cy="2943743"/>
          </a:xfrm>
          <a:custGeom>
            <a:avLst/>
            <a:gdLst/>
            <a:ahLst/>
            <a:cxnLst/>
            <a:rect l="l" t="t" r="r" b="b"/>
            <a:pathLst>
              <a:path w="3173847" h="2943743">
                <a:moveTo>
                  <a:pt x="0" y="0"/>
                </a:moveTo>
                <a:lnTo>
                  <a:pt x="3173846" y="0"/>
                </a:lnTo>
                <a:lnTo>
                  <a:pt x="3173846" y="2943743"/>
                </a:lnTo>
                <a:lnTo>
                  <a:pt x="0" y="2943743"/>
                </a:lnTo>
                <a:lnTo>
                  <a:pt x="0" y="0"/>
                </a:lnTo>
                <a:close/>
              </a:path>
            </a:pathLst>
          </a:custGeom>
          <a:blipFill>
            <a:blip r:embed="rId2"/>
            <a:stretch>
              <a:fillRect/>
            </a:stretch>
          </a:blipFill>
        </p:spPr>
      </p:sp>
      <p:sp>
        <p:nvSpPr>
          <p:cNvPr id="19" name="Freeform 19"/>
          <p:cNvSpPr/>
          <p:nvPr/>
        </p:nvSpPr>
        <p:spPr>
          <a:xfrm>
            <a:off x="589091" y="515546"/>
            <a:ext cx="211077" cy="167327"/>
          </a:xfrm>
          <a:custGeom>
            <a:avLst/>
            <a:gdLst/>
            <a:ahLst/>
            <a:cxnLst/>
            <a:rect l="l" t="t" r="r" b="b"/>
            <a:pathLst>
              <a:path w="211077" h="167327">
                <a:moveTo>
                  <a:pt x="0" y="0"/>
                </a:moveTo>
                <a:lnTo>
                  <a:pt x="211078" y="0"/>
                </a:lnTo>
                <a:lnTo>
                  <a:pt x="211078" y="167327"/>
                </a:lnTo>
                <a:lnTo>
                  <a:pt x="0" y="16732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0" name="TextBox 20"/>
          <p:cNvSpPr txBox="1"/>
          <p:nvPr/>
        </p:nvSpPr>
        <p:spPr>
          <a:xfrm>
            <a:off x="6707685" y="1232754"/>
            <a:ext cx="5126875" cy="679451"/>
          </a:xfrm>
          <a:prstGeom prst="rect">
            <a:avLst/>
          </a:prstGeom>
        </p:spPr>
        <p:txBody>
          <a:bodyPr lIns="0" tIns="0" rIns="0" bIns="0" rtlCol="0" anchor="t">
            <a:spAutoFit/>
          </a:bodyPr>
          <a:lstStyle/>
          <a:p>
            <a:pPr algn="ctr" rtl="1">
              <a:lnSpc>
                <a:spcPts val="5599"/>
              </a:lnSpc>
              <a:spcBef>
                <a:spcPct val="0"/>
              </a:spcBef>
            </a:pPr>
            <a:r>
              <a:rPr lang="en-US" sz="3999">
                <a:solidFill>
                  <a:srgbClr val="FFFFFF"/>
                </a:solidFill>
                <a:latin typeface="Canva Sans"/>
                <a:ea typeface="Canva Sans"/>
                <a:cs typeface="Canva Sans"/>
                <a:sym typeface="Canva Sans"/>
              </a:rPr>
              <a:t>2</a:t>
            </a:r>
            <a:r>
              <a:rPr lang="ar-EG" sz="3999">
                <a:solidFill>
                  <a:srgbClr val="FFFFFF"/>
                </a:solidFill>
                <a:latin typeface="Canva Sans"/>
                <a:ea typeface="Canva Sans"/>
                <a:cs typeface="Canva Sans"/>
                <a:sym typeface="Canva Sans"/>
                <a:rtl/>
              </a:rPr>
              <a:t> تعريف السوشال ميديا</a:t>
            </a:r>
          </a:p>
        </p:txBody>
      </p:sp>
      <p:sp>
        <p:nvSpPr>
          <p:cNvPr id="21" name="TextBox 21"/>
          <p:cNvSpPr txBox="1"/>
          <p:nvPr/>
        </p:nvSpPr>
        <p:spPr>
          <a:xfrm>
            <a:off x="0" y="3306840"/>
            <a:ext cx="18288000" cy="4203701"/>
          </a:xfrm>
          <a:prstGeom prst="rect">
            <a:avLst/>
          </a:prstGeom>
        </p:spPr>
        <p:txBody>
          <a:bodyPr lIns="0" tIns="0" rIns="0" bIns="0" rtlCol="0" anchor="t">
            <a:spAutoFit/>
          </a:bodyPr>
          <a:lstStyle/>
          <a:p>
            <a:pPr algn="ctr">
              <a:lnSpc>
                <a:spcPts val="5599"/>
              </a:lnSpc>
              <a:spcBef>
                <a:spcPct val="0"/>
              </a:spcBef>
            </a:pPr>
            <a:r>
              <a:rPr lang="en-US" sz="3999">
                <a:solidFill>
                  <a:srgbClr val="FFFFFF"/>
                </a:solidFill>
                <a:latin typeface="Canva Sans"/>
                <a:ea typeface="Canva Sans"/>
                <a:cs typeface="Canva Sans"/>
                <a:sym typeface="Canva Sans"/>
              </a:rPr>
              <a:t>•</a:t>
            </a:r>
            <a:r>
              <a:rPr lang="ar-EG" sz="3999">
                <a:solidFill>
                  <a:srgbClr val="FFFFFF"/>
                </a:solidFill>
                <a:latin typeface="Canva Sans"/>
                <a:ea typeface="Canva Sans"/>
                <a:cs typeface="Canva Sans"/>
                <a:sym typeface="Canva Sans"/>
                <a:rtl/>
              </a:rPr>
              <a:t>السوشيال ميديا هي مجموعة من المنصّات والتطبيقات الرقمية التي تتيح للناس التواصل والتفاعل عبر الإنترنت، من خلال مشاركة النصوص، الصور، الفيديوهات، والأفكار، والتعليق عليها، والإعجاب بها، والتحدث مباشرة مع الآخرين</a:t>
            </a:r>
          </a:p>
          <a:p>
            <a:pPr algn="ctr">
              <a:lnSpc>
                <a:spcPts val="5599"/>
              </a:lnSpc>
              <a:spcBef>
                <a:spcPct val="0"/>
              </a:spcBef>
            </a:pPr>
            <a:r>
              <a:rPr lang="en-US" sz="3999">
                <a:solidFill>
                  <a:srgbClr val="FFFFFF"/>
                </a:solidFill>
                <a:latin typeface="Canva Sans"/>
                <a:ea typeface="Canva Sans"/>
                <a:cs typeface="Canva Sans"/>
                <a:sym typeface="Canva Sans"/>
              </a:rPr>
              <a:t>•</a:t>
            </a:r>
            <a:r>
              <a:rPr lang="ar-EG" sz="3999">
                <a:solidFill>
                  <a:srgbClr val="FFFFFF"/>
                </a:solidFill>
                <a:latin typeface="Canva Sans"/>
                <a:ea typeface="Canva Sans"/>
                <a:cs typeface="Canva Sans"/>
                <a:sym typeface="Canva Sans"/>
                <a:rtl/>
              </a:rPr>
              <a:t>بعبارة بسيطة</a:t>
            </a:r>
          </a:p>
          <a:p>
            <a:pPr algn="ctr">
              <a:lnSpc>
                <a:spcPts val="5599"/>
              </a:lnSpc>
              <a:spcBef>
                <a:spcPct val="0"/>
              </a:spcBef>
            </a:pPr>
            <a:r>
              <a:rPr lang="en-US" sz="3999">
                <a:solidFill>
                  <a:srgbClr val="FFFFFF"/>
                </a:solidFill>
                <a:latin typeface="Canva Sans"/>
                <a:ea typeface="Canva Sans"/>
                <a:cs typeface="Canva Sans"/>
                <a:sym typeface="Canva Sans"/>
              </a:rPr>
              <a:t>•</a:t>
            </a:r>
            <a:r>
              <a:rPr lang="ar-EG" sz="3999">
                <a:solidFill>
                  <a:srgbClr val="FFFFFF"/>
                </a:solidFill>
                <a:latin typeface="Canva Sans"/>
                <a:ea typeface="Canva Sans"/>
                <a:cs typeface="Canva Sans"/>
                <a:sym typeface="Canva Sans"/>
                <a:rtl/>
              </a:rPr>
              <a:t>هي وسائل تساعد الناس على التعارف، تبادل المعلومات، والتعبير عن آرائهم في أي وقت ومن أي مكان</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6131C"/>
        </a:solidFill>
        <a:effectLst/>
      </p:bgPr>
    </p:bg>
    <p:spTree>
      <p:nvGrpSpPr>
        <p:cNvPr id="1" name=""/>
        <p:cNvGrpSpPr/>
        <p:nvPr/>
      </p:nvGrpSpPr>
      <p:grpSpPr>
        <a:xfrm>
          <a:off x="0" y="0"/>
          <a:ext cx="0" cy="0"/>
          <a:chOff x="0" y="0"/>
          <a:chExt cx="0" cy="0"/>
        </a:xfrm>
      </p:grpSpPr>
      <p:sp>
        <p:nvSpPr>
          <p:cNvPr id="2" name="Freeform 2"/>
          <p:cNvSpPr/>
          <p:nvPr/>
        </p:nvSpPr>
        <p:spPr>
          <a:xfrm>
            <a:off x="-1719951" y="4759662"/>
            <a:ext cx="8641360" cy="8014862"/>
          </a:xfrm>
          <a:custGeom>
            <a:avLst/>
            <a:gdLst/>
            <a:ahLst/>
            <a:cxnLst/>
            <a:rect l="l" t="t" r="r" b="b"/>
            <a:pathLst>
              <a:path w="8641360" h="8014862">
                <a:moveTo>
                  <a:pt x="0" y="0"/>
                </a:moveTo>
                <a:lnTo>
                  <a:pt x="8641361" y="0"/>
                </a:lnTo>
                <a:lnTo>
                  <a:pt x="8641361" y="8014861"/>
                </a:lnTo>
                <a:lnTo>
                  <a:pt x="0" y="8014861"/>
                </a:lnTo>
                <a:lnTo>
                  <a:pt x="0" y="0"/>
                </a:lnTo>
                <a:close/>
              </a:path>
            </a:pathLst>
          </a:custGeom>
          <a:blipFill>
            <a:blip r:embed="rId2">
              <a:alphaModFix amt="13000"/>
            </a:blip>
            <a:stretch>
              <a:fillRect/>
            </a:stretch>
          </a:blipFill>
        </p:spPr>
      </p:sp>
      <p:sp>
        <p:nvSpPr>
          <p:cNvPr id="3" name="Freeform 3"/>
          <p:cNvSpPr/>
          <p:nvPr/>
        </p:nvSpPr>
        <p:spPr>
          <a:xfrm rot="-7069604">
            <a:off x="12159467" y="-2228596"/>
            <a:ext cx="8641360" cy="8014862"/>
          </a:xfrm>
          <a:custGeom>
            <a:avLst/>
            <a:gdLst/>
            <a:ahLst/>
            <a:cxnLst/>
            <a:rect l="l" t="t" r="r" b="b"/>
            <a:pathLst>
              <a:path w="8641360" h="8014862">
                <a:moveTo>
                  <a:pt x="0" y="0"/>
                </a:moveTo>
                <a:lnTo>
                  <a:pt x="8641360" y="0"/>
                </a:lnTo>
                <a:lnTo>
                  <a:pt x="8641360" y="8014862"/>
                </a:lnTo>
                <a:lnTo>
                  <a:pt x="0" y="8014862"/>
                </a:lnTo>
                <a:lnTo>
                  <a:pt x="0" y="0"/>
                </a:lnTo>
                <a:close/>
              </a:path>
            </a:pathLst>
          </a:custGeom>
          <a:blipFill>
            <a:blip r:embed="rId2">
              <a:alphaModFix amt="13000"/>
            </a:blip>
            <a:stretch>
              <a:fillRect/>
            </a:stretch>
          </a:blipFill>
        </p:spPr>
      </p:sp>
      <p:grpSp>
        <p:nvGrpSpPr>
          <p:cNvPr id="4" name="Group 4"/>
          <p:cNvGrpSpPr/>
          <p:nvPr/>
        </p:nvGrpSpPr>
        <p:grpSpPr>
          <a:xfrm>
            <a:off x="478179" y="382759"/>
            <a:ext cx="432902" cy="43290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C9EFF">
                    <a:alpha val="100000"/>
                  </a:srgbClr>
                </a:gs>
                <a:gs pos="100000">
                  <a:srgbClr val="454AB9">
                    <a:alpha val="100000"/>
                  </a:srgbClr>
                </a:gs>
              </a:gsLst>
              <a:lin ang="2700000"/>
            </a:gradFill>
          </p:spPr>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1074598" y="490588"/>
            <a:ext cx="1874998" cy="198194"/>
          </a:xfrm>
          <a:prstGeom prst="rect">
            <a:avLst/>
          </a:prstGeom>
        </p:spPr>
        <p:txBody>
          <a:bodyPr lIns="0" tIns="0" rIns="0" bIns="0" rtlCol="0" anchor="t">
            <a:spAutoFit/>
          </a:bodyPr>
          <a:lstStyle/>
          <a:p>
            <a:pPr algn="l">
              <a:lnSpc>
                <a:spcPts val="1679"/>
              </a:lnSpc>
              <a:spcBef>
                <a:spcPct val="0"/>
              </a:spcBef>
            </a:pPr>
            <a:r>
              <a:rPr lang="en-US" sz="1200">
                <a:solidFill>
                  <a:srgbClr val="FFFFFF"/>
                </a:solidFill>
                <a:latin typeface="Open Sans 1"/>
                <a:ea typeface="Open Sans 1"/>
                <a:cs typeface="Open Sans 1"/>
                <a:sym typeface="Open Sans 1"/>
              </a:rPr>
              <a:t>Arowwai Industries</a:t>
            </a:r>
          </a:p>
        </p:txBody>
      </p:sp>
      <p:grpSp>
        <p:nvGrpSpPr>
          <p:cNvPr id="8" name="Group 8"/>
          <p:cNvGrpSpPr/>
          <p:nvPr/>
        </p:nvGrpSpPr>
        <p:grpSpPr>
          <a:xfrm>
            <a:off x="17293116" y="478110"/>
            <a:ext cx="397367" cy="28996"/>
            <a:chOff x="0" y="0"/>
            <a:chExt cx="128243" cy="9358"/>
          </a:xfrm>
        </p:grpSpPr>
        <p:sp>
          <p:nvSpPr>
            <p:cNvPr id="9" name="Freeform 9"/>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10" name="TextBox 10"/>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7293116" y="570213"/>
            <a:ext cx="397367" cy="28996"/>
            <a:chOff x="0" y="0"/>
            <a:chExt cx="128243" cy="9358"/>
          </a:xfrm>
        </p:grpSpPr>
        <p:sp>
          <p:nvSpPr>
            <p:cNvPr id="12" name="Freeform 12"/>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13" name="TextBox 13"/>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8171451" y="8161150"/>
            <a:ext cx="233098" cy="1097150"/>
            <a:chOff x="0" y="0"/>
            <a:chExt cx="61392" cy="288961"/>
          </a:xfrm>
        </p:grpSpPr>
        <p:sp>
          <p:nvSpPr>
            <p:cNvPr id="15" name="Freeform 15"/>
            <p:cNvSpPr/>
            <p:nvPr/>
          </p:nvSpPr>
          <p:spPr>
            <a:xfrm>
              <a:off x="0" y="0"/>
              <a:ext cx="61392" cy="288961"/>
            </a:xfrm>
            <a:custGeom>
              <a:avLst/>
              <a:gdLst/>
              <a:ahLst/>
              <a:cxnLst/>
              <a:rect l="l" t="t" r="r" b="b"/>
              <a:pathLst>
                <a:path w="61392" h="288961">
                  <a:moveTo>
                    <a:pt x="30696" y="0"/>
                  </a:moveTo>
                  <a:lnTo>
                    <a:pt x="30696" y="0"/>
                  </a:lnTo>
                  <a:cubicBezTo>
                    <a:pt x="38837" y="0"/>
                    <a:pt x="46645" y="3234"/>
                    <a:pt x="52401" y="8991"/>
                  </a:cubicBezTo>
                  <a:cubicBezTo>
                    <a:pt x="58158" y="14747"/>
                    <a:pt x="61392" y="22555"/>
                    <a:pt x="61392" y="30696"/>
                  </a:cubicBezTo>
                  <a:lnTo>
                    <a:pt x="61392" y="258265"/>
                  </a:lnTo>
                  <a:cubicBezTo>
                    <a:pt x="61392" y="266406"/>
                    <a:pt x="58158" y="274214"/>
                    <a:pt x="52401" y="279971"/>
                  </a:cubicBezTo>
                  <a:cubicBezTo>
                    <a:pt x="46645" y="285727"/>
                    <a:pt x="38837" y="288961"/>
                    <a:pt x="30696" y="288961"/>
                  </a:cubicBezTo>
                  <a:lnTo>
                    <a:pt x="30696" y="288961"/>
                  </a:lnTo>
                  <a:cubicBezTo>
                    <a:pt x="22555" y="288961"/>
                    <a:pt x="14747" y="285727"/>
                    <a:pt x="8991" y="279971"/>
                  </a:cubicBezTo>
                  <a:cubicBezTo>
                    <a:pt x="3234" y="274214"/>
                    <a:pt x="0" y="266406"/>
                    <a:pt x="0" y="258265"/>
                  </a:cubicBezTo>
                  <a:lnTo>
                    <a:pt x="0" y="30696"/>
                  </a:lnTo>
                  <a:cubicBezTo>
                    <a:pt x="0" y="22555"/>
                    <a:pt x="3234" y="14747"/>
                    <a:pt x="8991" y="8991"/>
                  </a:cubicBezTo>
                  <a:cubicBezTo>
                    <a:pt x="14747" y="3234"/>
                    <a:pt x="22555" y="0"/>
                    <a:pt x="30696" y="0"/>
                  </a:cubicBezTo>
                  <a:close/>
                </a:path>
              </a:pathLst>
            </a:custGeom>
            <a:gradFill rotWithShape="1">
              <a:gsLst>
                <a:gs pos="0">
                  <a:srgbClr val="5C9EFF">
                    <a:alpha val="100000"/>
                  </a:srgbClr>
                </a:gs>
                <a:gs pos="100000">
                  <a:srgbClr val="454AB9">
                    <a:alpha val="100000"/>
                  </a:srgbClr>
                </a:gs>
              </a:gsLst>
              <a:lin ang="2700000"/>
            </a:gradFill>
          </p:spPr>
        </p:sp>
        <p:sp>
          <p:nvSpPr>
            <p:cNvPr id="16" name="TextBox 16"/>
            <p:cNvSpPr txBox="1"/>
            <p:nvPr/>
          </p:nvSpPr>
          <p:spPr>
            <a:xfrm>
              <a:off x="0" y="-38100"/>
              <a:ext cx="61392" cy="327061"/>
            </a:xfrm>
            <a:prstGeom prst="rect">
              <a:avLst/>
            </a:prstGeom>
          </p:spPr>
          <p:txBody>
            <a:bodyPr lIns="50800" tIns="50800" rIns="50800" bIns="50800" rtlCol="0" anchor="ctr"/>
            <a:lstStyle/>
            <a:p>
              <a:pPr algn="ctr">
                <a:lnSpc>
                  <a:spcPts val="2626"/>
                </a:lnSpc>
              </a:pPr>
              <a:endParaRPr/>
            </a:p>
          </p:txBody>
        </p:sp>
      </p:grpSp>
      <p:sp>
        <p:nvSpPr>
          <p:cNvPr id="17" name="Freeform 17"/>
          <p:cNvSpPr/>
          <p:nvPr/>
        </p:nvSpPr>
        <p:spPr>
          <a:xfrm rot="-5400000">
            <a:off x="-1311947" y="769874"/>
            <a:ext cx="3173847" cy="2943743"/>
          </a:xfrm>
          <a:custGeom>
            <a:avLst/>
            <a:gdLst/>
            <a:ahLst/>
            <a:cxnLst/>
            <a:rect l="l" t="t" r="r" b="b"/>
            <a:pathLst>
              <a:path w="3173847" h="2943743">
                <a:moveTo>
                  <a:pt x="0" y="0"/>
                </a:moveTo>
                <a:lnTo>
                  <a:pt x="3173847" y="0"/>
                </a:lnTo>
                <a:lnTo>
                  <a:pt x="3173847" y="2943743"/>
                </a:lnTo>
                <a:lnTo>
                  <a:pt x="0" y="2943743"/>
                </a:lnTo>
                <a:lnTo>
                  <a:pt x="0" y="0"/>
                </a:lnTo>
                <a:close/>
              </a:path>
            </a:pathLst>
          </a:custGeom>
          <a:blipFill>
            <a:blip r:embed="rId2"/>
            <a:stretch>
              <a:fillRect/>
            </a:stretch>
          </a:blipFill>
        </p:spPr>
      </p:sp>
      <p:sp>
        <p:nvSpPr>
          <p:cNvPr id="18" name="Freeform 18"/>
          <p:cNvSpPr/>
          <p:nvPr/>
        </p:nvSpPr>
        <p:spPr>
          <a:xfrm rot="-10800000">
            <a:off x="15672377" y="742068"/>
            <a:ext cx="3173847" cy="2943743"/>
          </a:xfrm>
          <a:custGeom>
            <a:avLst/>
            <a:gdLst/>
            <a:ahLst/>
            <a:cxnLst/>
            <a:rect l="l" t="t" r="r" b="b"/>
            <a:pathLst>
              <a:path w="3173847" h="2943743">
                <a:moveTo>
                  <a:pt x="0" y="0"/>
                </a:moveTo>
                <a:lnTo>
                  <a:pt x="3173846" y="0"/>
                </a:lnTo>
                <a:lnTo>
                  <a:pt x="3173846" y="2943743"/>
                </a:lnTo>
                <a:lnTo>
                  <a:pt x="0" y="2943743"/>
                </a:lnTo>
                <a:lnTo>
                  <a:pt x="0" y="0"/>
                </a:lnTo>
                <a:close/>
              </a:path>
            </a:pathLst>
          </a:custGeom>
          <a:blipFill>
            <a:blip r:embed="rId2"/>
            <a:stretch>
              <a:fillRect/>
            </a:stretch>
          </a:blipFill>
        </p:spPr>
      </p:sp>
      <p:sp>
        <p:nvSpPr>
          <p:cNvPr id="19" name="Freeform 19"/>
          <p:cNvSpPr/>
          <p:nvPr/>
        </p:nvSpPr>
        <p:spPr>
          <a:xfrm>
            <a:off x="589091" y="515546"/>
            <a:ext cx="211077" cy="167327"/>
          </a:xfrm>
          <a:custGeom>
            <a:avLst/>
            <a:gdLst/>
            <a:ahLst/>
            <a:cxnLst/>
            <a:rect l="l" t="t" r="r" b="b"/>
            <a:pathLst>
              <a:path w="211077" h="167327">
                <a:moveTo>
                  <a:pt x="0" y="0"/>
                </a:moveTo>
                <a:lnTo>
                  <a:pt x="211078" y="0"/>
                </a:lnTo>
                <a:lnTo>
                  <a:pt x="211078" y="167327"/>
                </a:lnTo>
                <a:lnTo>
                  <a:pt x="0" y="16732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0" name="Freeform 20"/>
          <p:cNvSpPr/>
          <p:nvPr/>
        </p:nvSpPr>
        <p:spPr>
          <a:xfrm rot="-7069604">
            <a:off x="12311867" y="-2076196"/>
            <a:ext cx="8641360" cy="8014862"/>
          </a:xfrm>
          <a:custGeom>
            <a:avLst/>
            <a:gdLst/>
            <a:ahLst/>
            <a:cxnLst/>
            <a:rect l="l" t="t" r="r" b="b"/>
            <a:pathLst>
              <a:path w="8641360" h="8014862">
                <a:moveTo>
                  <a:pt x="0" y="0"/>
                </a:moveTo>
                <a:lnTo>
                  <a:pt x="8641360" y="0"/>
                </a:lnTo>
                <a:lnTo>
                  <a:pt x="8641360" y="8014862"/>
                </a:lnTo>
                <a:lnTo>
                  <a:pt x="0" y="8014862"/>
                </a:lnTo>
                <a:lnTo>
                  <a:pt x="0" y="0"/>
                </a:lnTo>
                <a:close/>
              </a:path>
            </a:pathLst>
          </a:custGeom>
          <a:blipFill>
            <a:blip r:embed="rId2">
              <a:alphaModFix amt="13000"/>
            </a:blip>
            <a:stretch>
              <a:fillRect/>
            </a:stretch>
          </a:blipFill>
        </p:spPr>
      </p:sp>
      <p:sp>
        <p:nvSpPr>
          <p:cNvPr id="21" name="Freeform 21"/>
          <p:cNvSpPr/>
          <p:nvPr/>
        </p:nvSpPr>
        <p:spPr>
          <a:xfrm rot="-7069604">
            <a:off x="12435692" y="-2685046"/>
            <a:ext cx="8641360" cy="8014862"/>
          </a:xfrm>
          <a:custGeom>
            <a:avLst/>
            <a:gdLst/>
            <a:ahLst/>
            <a:cxnLst/>
            <a:rect l="l" t="t" r="r" b="b"/>
            <a:pathLst>
              <a:path w="8641360" h="8014862">
                <a:moveTo>
                  <a:pt x="0" y="0"/>
                </a:moveTo>
                <a:lnTo>
                  <a:pt x="8641360" y="0"/>
                </a:lnTo>
                <a:lnTo>
                  <a:pt x="8641360" y="8014862"/>
                </a:lnTo>
                <a:lnTo>
                  <a:pt x="0" y="8014862"/>
                </a:lnTo>
                <a:lnTo>
                  <a:pt x="0" y="0"/>
                </a:lnTo>
                <a:close/>
              </a:path>
            </a:pathLst>
          </a:custGeom>
          <a:blipFill>
            <a:blip r:embed="rId2">
              <a:alphaModFix amt="13000"/>
            </a:blip>
            <a:stretch>
              <a:fillRect/>
            </a:stretch>
          </a:blipFill>
        </p:spPr>
      </p:sp>
      <p:sp>
        <p:nvSpPr>
          <p:cNvPr id="22" name="TextBox 22"/>
          <p:cNvSpPr txBox="1"/>
          <p:nvPr/>
        </p:nvSpPr>
        <p:spPr>
          <a:xfrm>
            <a:off x="6341503" y="816345"/>
            <a:ext cx="4577729" cy="679451"/>
          </a:xfrm>
          <a:prstGeom prst="rect">
            <a:avLst/>
          </a:prstGeom>
        </p:spPr>
        <p:txBody>
          <a:bodyPr lIns="0" tIns="0" rIns="0" bIns="0" rtlCol="0" anchor="t">
            <a:spAutoFit/>
          </a:bodyPr>
          <a:lstStyle/>
          <a:p>
            <a:pPr algn="ctr" rtl="1">
              <a:lnSpc>
                <a:spcPts val="5599"/>
              </a:lnSpc>
              <a:spcBef>
                <a:spcPct val="0"/>
              </a:spcBef>
            </a:pPr>
            <a:r>
              <a:rPr lang="en-US" sz="3999">
                <a:solidFill>
                  <a:srgbClr val="FFFFFF"/>
                </a:solidFill>
                <a:latin typeface="Canva Sans"/>
                <a:ea typeface="Canva Sans"/>
                <a:cs typeface="Canva Sans"/>
                <a:sym typeface="Canva Sans"/>
              </a:rPr>
              <a:t>3</a:t>
            </a:r>
            <a:r>
              <a:rPr lang="ar-EG" sz="3999">
                <a:solidFill>
                  <a:srgbClr val="FFFFFF"/>
                </a:solidFill>
                <a:latin typeface="Canva Sans"/>
                <a:ea typeface="Canva Sans"/>
                <a:cs typeface="Canva Sans"/>
                <a:sym typeface="Canva Sans"/>
                <a:rtl/>
              </a:rPr>
              <a:t> أنواع سوشال ميديا</a:t>
            </a:r>
          </a:p>
        </p:txBody>
      </p:sp>
      <p:grpSp>
        <p:nvGrpSpPr>
          <p:cNvPr id="23" name="Group 23"/>
          <p:cNvGrpSpPr/>
          <p:nvPr/>
        </p:nvGrpSpPr>
        <p:grpSpPr>
          <a:xfrm>
            <a:off x="13791916" y="2341049"/>
            <a:ext cx="4227756" cy="3901217"/>
            <a:chOff x="0" y="0"/>
            <a:chExt cx="1113483" cy="1027481"/>
          </a:xfrm>
        </p:grpSpPr>
        <p:sp>
          <p:nvSpPr>
            <p:cNvPr id="24" name="Freeform 24"/>
            <p:cNvSpPr/>
            <p:nvPr/>
          </p:nvSpPr>
          <p:spPr>
            <a:xfrm>
              <a:off x="0" y="0"/>
              <a:ext cx="1113483" cy="1027481"/>
            </a:xfrm>
            <a:custGeom>
              <a:avLst/>
              <a:gdLst/>
              <a:ahLst/>
              <a:cxnLst/>
              <a:rect l="l" t="t" r="r" b="b"/>
              <a:pathLst>
                <a:path w="1113483" h="1027481">
                  <a:moveTo>
                    <a:pt x="93392" y="0"/>
                  </a:moveTo>
                  <a:lnTo>
                    <a:pt x="1020091" y="0"/>
                  </a:lnTo>
                  <a:cubicBezTo>
                    <a:pt x="1044860" y="0"/>
                    <a:pt x="1068615" y="9839"/>
                    <a:pt x="1086129" y="27354"/>
                  </a:cubicBezTo>
                  <a:cubicBezTo>
                    <a:pt x="1103643" y="44868"/>
                    <a:pt x="1113483" y="68623"/>
                    <a:pt x="1113483" y="93392"/>
                  </a:cubicBezTo>
                  <a:lnTo>
                    <a:pt x="1113483" y="934089"/>
                  </a:lnTo>
                  <a:cubicBezTo>
                    <a:pt x="1113483" y="958858"/>
                    <a:pt x="1103643" y="982613"/>
                    <a:pt x="1086129" y="1000127"/>
                  </a:cubicBezTo>
                  <a:cubicBezTo>
                    <a:pt x="1068615" y="1017641"/>
                    <a:pt x="1044860" y="1027481"/>
                    <a:pt x="1020091" y="1027481"/>
                  </a:cubicBezTo>
                  <a:lnTo>
                    <a:pt x="93392" y="1027481"/>
                  </a:lnTo>
                  <a:cubicBezTo>
                    <a:pt x="68623" y="1027481"/>
                    <a:pt x="44868" y="1017641"/>
                    <a:pt x="27354" y="1000127"/>
                  </a:cubicBezTo>
                  <a:cubicBezTo>
                    <a:pt x="9839" y="982613"/>
                    <a:pt x="0" y="958858"/>
                    <a:pt x="0" y="934089"/>
                  </a:cubicBezTo>
                  <a:lnTo>
                    <a:pt x="0" y="93392"/>
                  </a:lnTo>
                  <a:cubicBezTo>
                    <a:pt x="0" y="68623"/>
                    <a:pt x="9839" y="44868"/>
                    <a:pt x="27354" y="27354"/>
                  </a:cubicBezTo>
                  <a:cubicBezTo>
                    <a:pt x="44868" y="9839"/>
                    <a:pt x="68623" y="0"/>
                    <a:pt x="93392" y="0"/>
                  </a:cubicBezTo>
                  <a:close/>
                </a:path>
              </a:pathLst>
            </a:custGeom>
            <a:ln w="38100" cap="rnd">
              <a:gradFill>
                <a:gsLst>
                  <a:gs pos="0">
                    <a:srgbClr val="5C9EFF">
                      <a:alpha val="100000"/>
                    </a:srgbClr>
                  </a:gs>
                  <a:gs pos="100000">
                    <a:srgbClr val="454AB9">
                      <a:alpha val="100000"/>
                    </a:srgbClr>
                  </a:gs>
                </a:gsLst>
                <a:lin ang="2700000"/>
              </a:gradFill>
              <a:prstDash val="solid"/>
              <a:round/>
            </a:ln>
          </p:spPr>
        </p:sp>
        <p:sp>
          <p:nvSpPr>
            <p:cNvPr id="25" name="TextBox 25"/>
            <p:cNvSpPr txBox="1"/>
            <p:nvPr/>
          </p:nvSpPr>
          <p:spPr>
            <a:xfrm>
              <a:off x="0" y="-38100"/>
              <a:ext cx="1113483" cy="1065581"/>
            </a:xfrm>
            <a:prstGeom prst="rect">
              <a:avLst/>
            </a:prstGeom>
          </p:spPr>
          <p:txBody>
            <a:bodyPr lIns="50800" tIns="50800" rIns="50800" bIns="50800" rtlCol="0" anchor="ctr"/>
            <a:lstStyle/>
            <a:p>
              <a:pPr algn="ctr">
                <a:lnSpc>
                  <a:spcPts val="2659"/>
                </a:lnSpc>
              </a:pPr>
              <a:endParaRPr/>
            </a:p>
          </p:txBody>
        </p:sp>
      </p:grpSp>
      <p:grpSp>
        <p:nvGrpSpPr>
          <p:cNvPr id="26" name="Group 26"/>
          <p:cNvGrpSpPr/>
          <p:nvPr/>
        </p:nvGrpSpPr>
        <p:grpSpPr>
          <a:xfrm>
            <a:off x="9434206" y="2435908"/>
            <a:ext cx="4227756" cy="3901217"/>
            <a:chOff x="0" y="0"/>
            <a:chExt cx="1113483" cy="1027481"/>
          </a:xfrm>
        </p:grpSpPr>
        <p:sp>
          <p:nvSpPr>
            <p:cNvPr id="27" name="Freeform 27"/>
            <p:cNvSpPr/>
            <p:nvPr/>
          </p:nvSpPr>
          <p:spPr>
            <a:xfrm>
              <a:off x="0" y="0"/>
              <a:ext cx="1113483" cy="1027481"/>
            </a:xfrm>
            <a:custGeom>
              <a:avLst/>
              <a:gdLst/>
              <a:ahLst/>
              <a:cxnLst/>
              <a:rect l="l" t="t" r="r" b="b"/>
              <a:pathLst>
                <a:path w="1113483" h="1027481">
                  <a:moveTo>
                    <a:pt x="93392" y="0"/>
                  </a:moveTo>
                  <a:lnTo>
                    <a:pt x="1020091" y="0"/>
                  </a:lnTo>
                  <a:cubicBezTo>
                    <a:pt x="1044860" y="0"/>
                    <a:pt x="1068615" y="9839"/>
                    <a:pt x="1086129" y="27354"/>
                  </a:cubicBezTo>
                  <a:cubicBezTo>
                    <a:pt x="1103643" y="44868"/>
                    <a:pt x="1113483" y="68623"/>
                    <a:pt x="1113483" y="93392"/>
                  </a:cubicBezTo>
                  <a:lnTo>
                    <a:pt x="1113483" y="934089"/>
                  </a:lnTo>
                  <a:cubicBezTo>
                    <a:pt x="1113483" y="958858"/>
                    <a:pt x="1103643" y="982613"/>
                    <a:pt x="1086129" y="1000127"/>
                  </a:cubicBezTo>
                  <a:cubicBezTo>
                    <a:pt x="1068615" y="1017641"/>
                    <a:pt x="1044860" y="1027481"/>
                    <a:pt x="1020091" y="1027481"/>
                  </a:cubicBezTo>
                  <a:lnTo>
                    <a:pt x="93392" y="1027481"/>
                  </a:lnTo>
                  <a:cubicBezTo>
                    <a:pt x="68623" y="1027481"/>
                    <a:pt x="44868" y="1017641"/>
                    <a:pt x="27354" y="1000127"/>
                  </a:cubicBezTo>
                  <a:cubicBezTo>
                    <a:pt x="9839" y="982613"/>
                    <a:pt x="0" y="958858"/>
                    <a:pt x="0" y="934089"/>
                  </a:cubicBezTo>
                  <a:lnTo>
                    <a:pt x="0" y="93392"/>
                  </a:lnTo>
                  <a:cubicBezTo>
                    <a:pt x="0" y="68623"/>
                    <a:pt x="9839" y="44868"/>
                    <a:pt x="27354" y="27354"/>
                  </a:cubicBezTo>
                  <a:cubicBezTo>
                    <a:pt x="44868" y="9839"/>
                    <a:pt x="68623" y="0"/>
                    <a:pt x="93392" y="0"/>
                  </a:cubicBezTo>
                  <a:close/>
                </a:path>
              </a:pathLst>
            </a:custGeom>
            <a:ln w="38100" cap="rnd">
              <a:gradFill>
                <a:gsLst>
                  <a:gs pos="0">
                    <a:srgbClr val="5C9EFF">
                      <a:alpha val="100000"/>
                    </a:srgbClr>
                  </a:gs>
                  <a:gs pos="100000">
                    <a:srgbClr val="454AB9">
                      <a:alpha val="100000"/>
                    </a:srgbClr>
                  </a:gs>
                </a:gsLst>
                <a:lin ang="2700000"/>
              </a:gradFill>
              <a:prstDash val="solid"/>
              <a:round/>
            </a:ln>
          </p:spPr>
        </p:sp>
        <p:sp>
          <p:nvSpPr>
            <p:cNvPr id="28" name="TextBox 28"/>
            <p:cNvSpPr txBox="1"/>
            <p:nvPr/>
          </p:nvSpPr>
          <p:spPr>
            <a:xfrm>
              <a:off x="0" y="-38100"/>
              <a:ext cx="1113483" cy="1065581"/>
            </a:xfrm>
            <a:prstGeom prst="rect">
              <a:avLst/>
            </a:prstGeom>
          </p:spPr>
          <p:txBody>
            <a:bodyPr lIns="50800" tIns="50800" rIns="50800" bIns="50800" rtlCol="0" anchor="ctr"/>
            <a:lstStyle/>
            <a:p>
              <a:pPr algn="ctr">
                <a:lnSpc>
                  <a:spcPts val="2659"/>
                </a:lnSpc>
              </a:pPr>
              <a:endParaRPr/>
            </a:p>
          </p:txBody>
        </p:sp>
      </p:grpSp>
      <p:grpSp>
        <p:nvGrpSpPr>
          <p:cNvPr id="29" name="Group 29"/>
          <p:cNvGrpSpPr/>
          <p:nvPr/>
        </p:nvGrpSpPr>
        <p:grpSpPr>
          <a:xfrm>
            <a:off x="4807532" y="2341049"/>
            <a:ext cx="4227756" cy="3901217"/>
            <a:chOff x="0" y="0"/>
            <a:chExt cx="1113483" cy="1027481"/>
          </a:xfrm>
        </p:grpSpPr>
        <p:sp>
          <p:nvSpPr>
            <p:cNvPr id="30" name="Freeform 30"/>
            <p:cNvSpPr/>
            <p:nvPr/>
          </p:nvSpPr>
          <p:spPr>
            <a:xfrm>
              <a:off x="0" y="0"/>
              <a:ext cx="1113483" cy="1027481"/>
            </a:xfrm>
            <a:custGeom>
              <a:avLst/>
              <a:gdLst/>
              <a:ahLst/>
              <a:cxnLst/>
              <a:rect l="l" t="t" r="r" b="b"/>
              <a:pathLst>
                <a:path w="1113483" h="1027481">
                  <a:moveTo>
                    <a:pt x="93392" y="0"/>
                  </a:moveTo>
                  <a:lnTo>
                    <a:pt x="1020091" y="0"/>
                  </a:lnTo>
                  <a:cubicBezTo>
                    <a:pt x="1044860" y="0"/>
                    <a:pt x="1068615" y="9839"/>
                    <a:pt x="1086129" y="27354"/>
                  </a:cubicBezTo>
                  <a:cubicBezTo>
                    <a:pt x="1103643" y="44868"/>
                    <a:pt x="1113483" y="68623"/>
                    <a:pt x="1113483" y="93392"/>
                  </a:cubicBezTo>
                  <a:lnTo>
                    <a:pt x="1113483" y="934089"/>
                  </a:lnTo>
                  <a:cubicBezTo>
                    <a:pt x="1113483" y="958858"/>
                    <a:pt x="1103643" y="982613"/>
                    <a:pt x="1086129" y="1000127"/>
                  </a:cubicBezTo>
                  <a:cubicBezTo>
                    <a:pt x="1068615" y="1017641"/>
                    <a:pt x="1044860" y="1027481"/>
                    <a:pt x="1020091" y="1027481"/>
                  </a:cubicBezTo>
                  <a:lnTo>
                    <a:pt x="93392" y="1027481"/>
                  </a:lnTo>
                  <a:cubicBezTo>
                    <a:pt x="68623" y="1027481"/>
                    <a:pt x="44868" y="1017641"/>
                    <a:pt x="27354" y="1000127"/>
                  </a:cubicBezTo>
                  <a:cubicBezTo>
                    <a:pt x="9839" y="982613"/>
                    <a:pt x="0" y="958858"/>
                    <a:pt x="0" y="934089"/>
                  </a:cubicBezTo>
                  <a:lnTo>
                    <a:pt x="0" y="93392"/>
                  </a:lnTo>
                  <a:cubicBezTo>
                    <a:pt x="0" y="68623"/>
                    <a:pt x="9839" y="44868"/>
                    <a:pt x="27354" y="27354"/>
                  </a:cubicBezTo>
                  <a:cubicBezTo>
                    <a:pt x="44868" y="9839"/>
                    <a:pt x="68623" y="0"/>
                    <a:pt x="93392" y="0"/>
                  </a:cubicBezTo>
                  <a:close/>
                </a:path>
              </a:pathLst>
            </a:custGeom>
            <a:ln w="38100" cap="rnd">
              <a:gradFill>
                <a:gsLst>
                  <a:gs pos="0">
                    <a:srgbClr val="5C9EFF">
                      <a:alpha val="100000"/>
                    </a:srgbClr>
                  </a:gs>
                  <a:gs pos="100000">
                    <a:srgbClr val="454AB9">
                      <a:alpha val="100000"/>
                    </a:srgbClr>
                  </a:gs>
                </a:gsLst>
                <a:lin ang="2700000"/>
              </a:gradFill>
              <a:prstDash val="solid"/>
              <a:round/>
            </a:ln>
          </p:spPr>
        </p:sp>
        <p:sp>
          <p:nvSpPr>
            <p:cNvPr id="31" name="TextBox 31"/>
            <p:cNvSpPr txBox="1"/>
            <p:nvPr/>
          </p:nvSpPr>
          <p:spPr>
            <a:xfrm>
              <a:off x="0" y="-38100"/>
              <a:ext cx="1113483" cy="1065581"/>
            </a:xfrm>
            <a:prstGeom prst="rect">
              <a:avLst/>
            </a:prstGeom>
          </p:spPr>
          <p:txBody>
            <a:bodyPr lIns="50800" tIns="50800" rIns="50800" bIns="50800" rtlCol="0" anchor="ctr"/>
            <a:lstStyle/>
            <a:p>
              <a:pPr algn="ctr">
                <a:lnSpc>
                  <a:spcPts val="2659"/>
                </a:lnSpc>
              </a:pPr>
              <a:endParaRPr/>
            </a:p>
          </p:txBody>
        </p:sp>
      </p:grpSp>
      <p:grpSp>
        <p:nvGrpSpPr>
          <p:cNvPr id="32" name="Group 32"/>
          <p:cNvGrpSpPr/>
          <p:nvPr/>
        </p:nvGrpSpPr>
        <p:grpSpPr>
          <a:xfrm>
            <a:off x="274977" y="2417176"/>
            <a:ext cx="4227756" cy="3901217"/>
            <a:chOff x="0" y="0"/>
            <a:chExt cx="1113483" cy="1027481"/>
          </a:xfrm>
        </p:grpSpPr>
        <p:sp>
          <p:nvSpPr>
            <p:cNvPr id="33" name="Freeform 33"/>
            <p:cNvSpPr/>
            <p:nvPr/>
          </p:nvSpPr>
          <p:spPr>
            <a:xfrm>
              <a:off x="0" y="0"/>
              <a:ext cx="1113483" cy="1027481"/>
            </a:xfrm>
            <a:custGeom>
              <a:avLst/>
              <a:gdLst/>
              <a:ahLst/>
              <a:cxnLst/>
              <a:rect l="l" t="t" r="r" b="b"/>
              <a:pathLst>
                <a:path w="1113483" h="1027481">
                  <a:moveTo>
                    <a:pt x="93392" y="0"/>
                  </a:moveTo>
                  <a:lnTo>
                    <a:pt x="1020091" y="0"/>
                  </a:lnTo>
                  <a:cubicBezTo>
                    <a:pt x="1044860" y="0"/>
                    <a:pt x="1068615" y="9839"/>
                    <a:pt x="1086129" y="27354"/>
                  </a:cubicBezTo>
                  <a:cubicBezTo>
                    <a:pt x="1103643" y="44868"/>
                    <a:pt x="1113483" y="68623"/>
                    <a:pt x="1113483" y="93392"/>
                  </a:cubicBezTo>
                  <a:lnTo>
                    <a:pt x="1113483" y="934089"/>
                  </a:lnTo>
                  <a:cubicBezTo>
                    <a:pt x="1113483" y="958858"/>
                    <a:pt x="1103643" y="982613"/>
                    <a:pt x="1086129" y="1000127"/>
                  </a:cubicBezTo>
                  <a:cubicBezTo>
                    <a:pt x="1068615" y="1017641"/>
                    <a:pt x="1044860" y="1027481"/>
                    <a:pt x="1020091" y="1027481"/>
                  </a:cubicBezTo>
                  <a:lnTo>
                    <a:pt x="93392" y="1027481"/>
                  </a:lnTo>
                  <a:cubicBezTo>
                    <a:pt x="68623" y="1027481"/>
                    <a:pt x="44868" y="1017641"/>
                    <a:pt x="27354" y="1000127"/>
                  </a:cubicBezTo>
                  <a:cubicBezTo>
                    <a:pt x="9839" y="982613"/>
                    <a:pt x="0" y="958858"/>
                    <a:pt x="0" y="934089"/>
                  </a:cubicBezTo>
                  <a:lnTo>
                    <a:pt x="0" y="93392"/>
                  </a:lnTo>
                  <a:cubicBezTo>
                    <a:pt x="0" y="68623"/>
                    <a:pt x="9839" y="44868"/>
                    <a:pt x="27354" y="27354"/>
                  </a:cubicBezTo>
                  <a:cubicBezTo>
                    <a:pt x="44868" y="9839"/>
                    <a:pt x="68623" y="0"/>
                    <a:pt x="93392" y="0"/>
                  </a:cubicBezTo>
                  <a:close/>
                </a:path>
              </a:pathLst>
            </a:custGeom>
            <a:ln w="38100" cap="rnd">
              <a:gradFill>
                <a:gsLst>
                  <a:gs pos="0">
                    <a:srgbClr val="5C9EFF">
                      <a:alpha val="100000"/>
                    </a:srgbClr>
                  </a:gs>
                  <a:gs pos="100000">
                    <a:srgbClr val="454AB9">
                      <a:alpha val="100000"/>
                    </a:srgbClr>
                  </a:gs>
                </a:gsLst>
                <a:lin ang="2700000"/>
              </a:gradFill>
              <a:prstDash val="solid"/>
              <a:round/>
            </a:ln>
          </p:spPr>
        </p:sp>
        <p:sp>
          <p:nvSpPr>
            <p:cNvPr id="34" name="TextBox 34"/>
            <p:cNvSpPr txBox="1"/>
            <p:nvPr/>
          </p:nvSpPr>
          <p:spPr>
            <a:xfrm>
              <a:off x="0" y="-38100"/>
              <a:ext cx="1113483" cy="1065581"/>
            </a:xfrm>
            <a:prstGeom prst="rect">
              <a:avLst/>
            </a:prstGeom>
          </p:spPr>
          <p:txBody>
            <a:bodyPr lIns="50800" tIns="50800" rIns="50800" bIns="50800" rtlCol="0" anchor="ctr"/>
            <a:lstStyle/>
            <a:p>
              <a:pPr algn="ctr">
                <a:lnSpc>
                  <a:spcPts val="2659"/>
                </a:lnSpc>
              </a:pPr>
              <a:endParaRPr/>
            </a:p>
          </p:txBody>
        </p:sp>
      </p:grpSp>
      <p:sp>
        <p:nvSpPr>
          <p:cNvPr id="35" name="TextBox 35"/>
          <p:cNvSpPr txBox="1"/>
          <p:nvPr/>
        </p:nvSpPr>
        <p:spPr>
          <a:xfrm>
            <a:off x="13791916" y="2608892"/>
            <a:ext cx="4227756" cy="464821"/>
          </a:xfrm>
          <a:prstGeom prst="rect">
            <a:avLst/>
          </a:prstGeom>
        </p:spPr>
        <p:txBody>
          <a:bodyPr lIns="0" tIns="0" rIns="0" bIns="0" rtlCol="0" anchor="t">
            <a:spAutoFit/>
          </a:bodyPr>
          <a:lstStyle/>
          <a:p>
            <a:pPr algn="ctr">
              <a:lnSpc>
                <a:spcPts val="3779"/>
              </a:lnSpc>
              <a:spcBef>
                <a:spcPct val="0"/>
              </a:spcBef>
            </a:pPr>
            <a:r>
              <a:rPr lang="ar-EG" sz="2699">
                <a:solidFill>
                  <a:srgbClr val="FFFFFF"/>
                </a:solidFill>
                <a:latin typeface="Canva Sans"/>
                <a:ea typeface="Canva Sans"/>
                <a:cs typeface="Canva Sans"/>
                <a:sym typeface="Canva Sans"/>
                <a:rtl/>
              </a:rPr>
              <a:t>شبكات التواصل الاجتماعي</a:t>
            </a:r>
          </a:p>
        </p:txBody>
      </p:sp>
      <p:sp>
        <p:nvSpPr>
          <p:cNvPr id="36" name="TextBox 36"/>
          <p:cNvSpPr txBox="1"/>
          <p:nvPr/>
        </p:nvSpPr>
        <p:spPr>
          <a:xfrm>
            <a:off x="13832279" y="3771519"/>
            <a:ext cx="4227756" cy="1362711"/>
          </a:xfrm>
          <a:prstGeom prst="rect">
            <a:avLst/>
          </a:prstGeom>
        </p:spPr>
        <p:txBody>
          <a:bodyPr lIns="0" tIns="0" rIns="0" bIns="0" rtlCol="0" anchor="t">
            <a:spAutoFit/>
          </a:bodyPr>
          <a:lstStyle/>
          <a:p>
            <a:pPr algn="ctr" rtl="1">
              <a:lnSpc>
                <a:spcPts val="3639"/>
              </a:lnSpc>
              <a:spcBef>
                <a:spcPct val="0"/>
              </a:spcBef>
            </a:pPr>
            <a:r>
              <a:rPr lang="ar-EG" sz="2599">
                <a:solidFill>
                  <a:srgbClr val="FFFFFF"/>
                </a:solidFill>
                <a:latin typeface="Canva Sans"/>
                <a:ea typeface="Canva Sans"/>
                <a:cs typeface="Canva Sans"/>
                <a:sym typeface="Canva Sans"/>
                <a:rtl/>
              </a:rPr>
              <a:t>تُستخدم للتواصل ومشاركة اليوميات.</a:t>
            </a:r>
          </a:p>
          <a:p>
            <a:pPr algn="ctr" rtl="1">
              <a:lnSpc>
                <a:spcPts val="3639"/>
              </a:lnSpc>
              <a:spcBef>
                <a:spcPct val="0"/>
              </a:spcBef>
            </a:pPr>
            <a:r>
              <a:rPr lang="ar-EG" sz="2599">
                <a:solidFill>
                  <a:srgbClr val="FFFFFF"/>
                </a:solidFill>
                <a:latin typeface="Canva Sans"/>
                <a:ea typeface="Canva Sans"/>
                <a:cs typeface="Canva Sans"/>
                <a:sym typeface="Canva Sans"/>
                <a:rtl/>
              </a:rPr>
              <a:t>فيسبوك</a:t>
            </a:r>
          </a:p>
        </p:txBody>
      </p:sp>
      <p:sp>
        <p:nvSpPr>
          <p:cNvPr id="37" name="TextBox 37"/>
          <p:cNvSpPr txBox="1"/>
          <p:nvPr/>
        </p:nvSpPr>
        <p:spPr>
          <a:xfrm>
            <a:off x="9365833" y="2608892"/>
            <a:ext cx="4227756" cy="464821"/>
          </a:xfrm>
          <a:prstGeom prst="rect">
            <a:avLst/>
          </a:prstGeom>
        </p:spPr>
        <p:txBody>
          <a:bodyPr lIns="0" tIns="0" rIns="0" bIns="0" rtlCol="0" anchor="t">
            <a:spAutoFit/>
          </a:bodyPr>
          <a:lstStyle/>
          <a:p>
            <a:pPr algn="ctr">
              <a:lnSpc>
                <a:spcPts val="3779"/>
              </a:lnSpc>
              <a:spcBef>
                <a:spcPct val="0"/>
              </a:spcBef>
            </a:pPr>
            <a:r>
              <a:rPr lang="en-US" sz="2699">
                <a:solidFill>
                  <a:srgbClr val="FFFFFF"/>
                </a:solidFill>
                <a:latin typeface="Canva Sans"/>
                <a:ea typeface="Canva Sans"/>
                <a:cs typeface="Canva Sans"/>
                <a:sym typeface="Canva Sans"/>
              </a:rPr>
              <a:t> </a:t>
            </a:r>
            <a:r>
              <a:rPr lang="ar-EG" sz="2699">
                <a:solidFill>
                  <a:srgbClr val="FFFFFF"/>
                </a:solidFill>
                <a:latin typeface="Canva Sans"/>
                <a:ea typeface="Canva Sans"/>
                <a:cs typeface="Canva Sans"/>
                <a:sym typeface="Canva Sans"/>
                <a:rtl/>
              </a:rPr>
              <a:t>تطبيقات المراسلة الفورية</a:t>
            </a:r>
          </a:p>
        </p:txBody>
      </p:sp>
      <p:sp>
        <p:nvSpPr>
          <p:cNvPr id="38" name="TextBox 38"/>
          <p:cNvSpPr txBox="1"/>
          <p:nvPr/>
        </p:nvSpPr>
        <p:spPr>
          <a:xfrm>
            <a:off x="9340088" y="3771519"/>
            <a:ext cx="4227756" cy="1362711"/>
          </a:xfrm>
          <a:prstGeom prst="rect">
            <a:avLst/>
          </a:prstGeom>
        </p:spPr>
        <p:txBody>
          <a:bodyPr lIns="0" tIns="0" rIns="0" bIns="0" rtlCol="0" anchor="t">
            <a:spAutoFit/>
          </a:bodyPr>
          <a:lstStyle/>
          <a:p>
            <a:pPr algn="ctr" rtl="1">
              <a:lnSpc>
                <a:spcPts val="3639"/>
              </a:lnSpc>
              <a:spcBef>
                <a:spcPct val="0"/>
              </a:spcBef>
            </a:pPr>
            <a:r>
              <a:rPr lang="ar-EG" sz="2599">
                <a:solidFill>
                  <a:srgbClr val="FFFFFF"/>
                </a:solidFill>
                <a:latin typeface="Canva Sans"/>
                <a:ea typeface="Canva Sans"/>
                <a:cs typeface="Canva Sans"/>
                <a:sym typeface="Canva Sans"/>
                <a:rtl/>
              </a:rPr>
              <a:t>للدردشة وإرسال الرسائل والصوتيات.</a:t>
            </a:r>
          </a:p>
          <a:p>
            <a:pPr algn="ctr" rtl="1">
              <a:lnSpc>
                <a:spcPts val="3639"/>
              </a:lnSpc>
              <a:spcBef>
                <a:spcPct val="0"/>
              </a:spcBef>
            </a:pPr>
            <a:r>
              <a:rPr lang="ar-EG" sz="2599">
                <a:solidFill>
                  <a:srgbClr val="FFFFFF"/>
                </a:solidFill>
                <a:latin typeface="Canva Sans"/>
                <a:ea typeface="Canva Sans"/>
                <a:cs typeface="Canva Sans"/>
                <a:sym typeface="Canva Sans"/>
                <a:rtl/>
              </a:rPr>
              <a:t>واتساب</a:t>
            </a:r>
          </a:p>
        </p:txBody>
      </p:sp>
      <p:sp>
        <p:nvSpPr>
          <p:cNvPr id="39" name="TextBox 39"/>
          <p:cNvSpPr txBox="1"/>
          <p:nvPr/>
        </p:nvSpPr>
        <p:spPr>
          <a:xfrm>
            <a:off x="4939750" y="2608892"/>
            <a:ext cx="4227756" cy="464821"/>
          </a:xfrm>
          <a:prstGeom prst="rect">
            <a:avLst/>
          </a:prstGeom>
        </p:spPr>
        <p:txBody>
          <a:bodyPr lIns="0" tIns="0" rIns="0" bIns="0" rtlCol="0" anchor="t">
            <a:spAutoFit/>
          </a:bodyPr>
          <a:lstStyle/>
          <a:p>
            <a:pPr algn="ctr" rtl="1">
              <a:lnSpc>
                <a:spcPts val="3779"/>
              </a:lnSpc>
              <a:spcBef>
                <a:spcPct val="0"/>
              </a:spcBef>
            </a:pPr>
            <a:r>
              <a:rPr lang="ar-EG" sz="2699">
                <a:solidFill>
                  <a:srgbClr val="FFFFFF"/>
                </a:solidFill>
                <a:latin typeface="Canva Sans"/>
                <a:ea typeface="Canva Sans"/>
                <a:cs typeface="Canva Sans"/>
                <a:sym typeface="Canva Sans"/>
                <a:rtl/>
              </a:rPr>
              <a:t>منصات مشاركة الفيديو</a:t>
            </a:r>
          </a:p>
        </p:txBody>
      </p:sp>
      <p:sp>
        <p:nvSpPr>
          <p:cNvPr id="40" name="TextBox 40"/>
          <p:cNvSpPr txBox="1"/>
          <p:nvPr/>
        </p:nvSpPr>
        <p:spPr>
          <a:xfrm>
            <a:off x="4767168" y="3462274"/>
            <a:ext cx="4227756" cy="905511"/>
          </a:xfrm>
          <a:prstGeom prst="rect">
            <a:avLst/>
          </a:prstGeom>
        </p:spPr>
        <p:txBody>
          <a:bodyPr lIns="0" tIns="0" rIns="0" bIns="0" rtlCol="0" anchor="t">
            <a:spAutoFit/>
          </a:bodyPr>
          <a:lstStyle/>
          <a:p>
            <a:pPr algn="ctr" rtl="1">
              <a:lnSpc>
                <a:spcPts val="3639"/>
              </a:lnSpc>
              <a:spcBef>
                <a:spcPct val="0"/>
              </a:spcBef>
            </a:pPr>
            <a:r>
              <a:rPr lang="ar-EG" sz="2599">
                <a:solidFill>
                  <a:srgbClr val="FFFFFF"/>
                </a:solidFill>
                <a:latin typeface="Canva Sans"/>
                <a:ea typeface="Canva Sans"/>
                <a:cs typeface="Canva Sans"/>
                <a:sym typeface="Canva Sans"/>
                <a:rtl/>
              </a:rPr>
              <a:t>مشاهدة ونشر الفيديوهات.</a:t>
            </a:r>
          </a:p>
          <a:p>
            <a:pPr algn="ctr" rtl="1">
              <a:lnSpc>
                <a:spcPts val="3639"/>
              </a:lnSpc>
              <a:spcBef>
                <a:spcPct val="0"/>
              </a:spcBef>
            </a:pPr>
            <a:r>
              <a:rPr lang="ar-EG" sz="2599">
                <a:solidFill>
                  <a:srgbClr val="FFFFFF"/>
                </a:solidFill>
                <a:latin typeface="Canva Sans"/>
                <a:ea typeface="Canva Sans"/>
                <a:cs typeface="Canva Sans"/>
                <a:sym typeface="Canva Sans"/>
                <a:rtl/>
              </a:rPr>
              <a:t>يوتيوب</a:t>
            </a:r>
          </a:p>
        </p:txBody>
      </p:sp>
      <p:sp>
        <p:nvSpPr>
          <p:cNvPr id="41" name="TextBox 41"/>
          <p:cNvSpPr txBox="1"/>
          <p:nvPr/>
        </p:nvSpPr>
        <p:spPr>
          <a:xfrm>
            <a:off x="274977" y="2608892"/>
            <a:ext cx="4227756" cy="905511"/>
          </a:xfrm>
          <a:prstGeom prst="rect">
            <a:avLst/>
          </a:prstGeom>
        </p:spPr>
        <p:txBody>
          <a:bodyPr lIns="0" tIns="0" rIns="0" bIns="0" rtlCol="0" anchor="t">
            <a:spAutoFit/>
          </a:bodyPr>
          <a:lstStyle/>
          <a:p>
            <a:pPr algn="ctr" rtl="1">
              <a:lnSpc>
                <a:spcPts val="3639"/>
              </a:lnSpc>
              <a:spcBef>
                <a:spcPct val="0"/>
              </a:spcBef>
            </a:pPr>
            <a:r>
              <a:rPr lang="ar-EG" sz="2599">
                <a:solidFill>
                  <a:srgbClr val="FFFFFF"/>
                </a:solidFill>
                <a:latin typeface="Canva Sans"/>
                <a:ea typeface="Canva Sans"/>
                <a:cs typeface="Canva Sans"/>
                <a:sym typeface="Canva Sans"/>
                <a:rtl/>
              </a:rPr>
              <a:t>شبكات التدوين والمحتوى القصير</a:t>
            </a:r>
          </a:p>
        </p:txBody>
      </p:sp>
      <p:sp>
        <p:nvSpPr>
          <p:cNvPr id="42" name="TextBox 42"/>
          <p:cNvSpPr txBox="1"/>
          <p:nvPr/>
        </p:nvSpPr>
        <p:spPr>
          <a:xfrm>
            <a:off x="387013" y="3938206"/>
            <a:ext cx="4227756" cy="448311"/>
          </a:xfrm>
          <a:prstGeom prst="rect">
            <a:avLst/>
          </a:prstGeom>
        </p:spPr>
        <p:txBody>
          <a:bodyPr lIns="0" tIns="0" rIns="0" bIns="0" rtlCol="0" anchor="t">
            <a:spAutoFit/>
          </a:bodyPr>
          <a:lstStyle/>
          <a:p>
            <a:pPr algn="ctr" rtl="1">
              <a:lnSpc>
                <a:spcPts val="3639"/>
              </a:lnSpc>
              <a:spcBef>
                <a:spcPct val="0"/>
              </a:spcBef>
            </a:pPr>
            <a:r>
              <a:rPr lang="ar-EG" sz="2599">
                <a:solidFill>
                  <a:srgbClr val="FFFFFF"/>
                </a:solidFill>
                <a:latin typeface="Canva Sans"/>
                <a:ea typeface="Canva Sans"/>
                <a:cs typeface="Canva Sans"/>
                <a:sym typeface="Canva Sans"/>
                <a:rtl/>
              </a:rPr>
              <a:t>لمشاركة الآراء والأخبار بسرعة.</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8EE96FF7-629E-2572-6C2B-751962B8F8DA}"/>
              </a:ext>
            </a:extLst>
          </p:cNvPr>
          <p:cNvSpPr/>
          <p:nvPr/>
        </p:nvSpPr>
        <p:spPr>
          <a:xfrm>
            <a:off x="-295262" y="340283"/>
            <a:ext cx="7363326" cy="9901989"/>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11" name="Rectangle : coins arrondis 10">
            <a:extLst>
              <a:ext uri="{FF2B5EF4-FFF2-40B4-BE49-F238E27FC236}">
                <a16:creationId xmlns:a16="http://schemas.microsoft.com/office/drawing/2014/main" id="{DEF211FC-DA8F-A808-3ED2-FD95242FFA69}"/>
              </a:ext>
            </a:extLst>
          </p:cNvPr>
          <p:cNvSpPr/>
          <p:nvPr/>
        </p:nvSpPr>
        <p:spPr>
          <a:xfrm>
            <a:off x="6509102" y="2070053"/>
            <a:ext cx="1616528" cy="1077686"/>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16" name="ZoneTexte 15">
            <a:extLst>
              <a:ext uri="{FF2B5EF4-FFF2-40B4-BE49-F238E27FC236}">
                <a16:creationId xmlns:a16="http://schemas.microsoft.com/office/drawing/2014/main" id="{F051BFEA-7830-E7FD-ED33-D2C64B565EE0}"/>
              </a:ext>
            </a:extLst>
          </p:cNvPr>
          <p:cNvSpPr txBox="1"/>
          <p:nvPr/>
        </p:nvSpPr>
        <p:spPr>
          <a:xfrm>
            <a:off x="8670470" y="3673928"/>
            <a:ext cx="8866416" cy="2862322"/>
          </a:xfrm>
          <a:prstGeom prst="rect">
            <a:avLst/>
          </a:prstGeom>
          <a:noFill/>
        </p:spPr>
        <p:txBody>
          <a:bodyPr wrap="square">
            <a:spAutoFit/>
          </a:bodyPr>
          <a:lstStyle/>
          <a:p>
            <a:pPr defTabSz="1371600"/>
            <a:r>
              <a:rPr lang="ar-MA" sz="9000" dirty="0">
                <a:solidFill>
                  <a:prstClr val="white"/>
                </a:solidFill>
                <a:latin typeface="Calibri" panose="020F0502020204030204"/>
                <a:cs typeface="Arial" panose="020B0604020202020204" pitchFamily="34" charset="0"/>
              </a:rPr>
              <a:t>4 أمثلة على وسائل التواصل الاجتماعي</a:t>
            </a:r>
          </a:p>
        </p:txBody>
      </p:sp>
      <p:sp>
        <p:nvSpPr>
          <p:cNvPr id="17" name="Rectangle : coins arrondis 16">
            <a:extLst>
              <a:ext uri="{FF2B5EF4-FFF2-40B4-BE49-F238E27FC236}">
                <a16:creationId xmlns:a16="http://schemas.microsoft.com/office/drawing/2014/main" id="{A2B8E453-7355-CD1E-CE94-3479696649BA}"/>
              </a:ext>
            </a:extLst>
          </p:cNvPr>
          <p:cNvSpPr/>
          <p:nvPr/>
        </p:nvSpPr>
        <p:spPr>
          <a:xfrm>
            <a:off x="-4193162" y="295557"/>
            <a:ext cx="7363326" cy="9901989"/>
          </a:xfrm>
          <a:prstGeom prst="roundRect">
            <a:avLst/>
          </a:prstGeom>
          <a:solidFill>
            <a:srgbClr val="FF99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18" name="Rectangle : coins arrondis 17">
            <a:extLst>
              <a:ext uri="{FF2B5EF4-FFF2-40B4-BE49-F238E27FC236}">
                <a16:creationId xmlns:a16="http://schemas.microsoft.com/office/drawing/2014/main" id="{8FAB2584-C68C-6F31-8A76-D3DD2F37D6F1}"/>
              </a:ext>
            </a:extLst>
          </p:cNvPr>
          <p:cNvSpPr/>
          <p:nvPr/>
        </p:nvSpPr>
        <p:spPr>
          <a:xfrm>
            <a:off x="2294257" y="3597629"/>
            <a:ext cx="1455212" cy="1162878"/>
          </a:xfrm>
          <a:prstGeom prst="roundRect">
            <a:avLst/>
          </a:prstGeom>
          <a:solidFill>
            <a:srgbClr val="FF99CC"/>
          </a:solidFill>
          <a:ln>
            <a:solidFill>
              <a:srgbClr val="FF99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19" name="Rectangle : coins arrondis 18">
            <a:extLst>
              <a:ext uri="{FF2B5EF4-FFF2-40B4-BE49-F238E27FC236}">
                <a16:creationId xmlns:a16="http://schemas.microsoft.com/office/drawing/2014/main" id="{F40B4CFB-D00A-67A5-A215-6FC5DC5681F9}"/>
              </a:ext>
            </a:extLst>
          </p:cNvPr>
          <p:cNvSpPr/>
          <p:nvPr/>
        </p:nvSpPr>
        <p:spPr>
          <a:xfrm>
            <a:off x="-8340364" y="178904"/>
            <a:ext cx="7570940" cy="9929192"/>
          </a:xfrm>
          <a:prstGeom prst="roundRect">
            <a:avLst/>
          </a:prstGeom>
          <a:solidFill>
            <a:schemeClr val="tx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20" name="Rectangle : coins arrondis 19">
            <a:extLst>
              <a:ext uri="{FF2B5EF4-FFF2-40B4-BE49-F238E27FC236}">
                <a16:creationId xmlns:a16="http://schemas.microsoft.com/office/drawing/2014/main" id="{25C53CB7-EBFD-0F14-44F5-840C71548348}"/>
              </a:ext>
            </a:extLst>
          </p:cNvPr>
          <p:cNvSpPr/>
          <p:nvPr/>
        </p:nvSpPr>
        <p:spPr>
          <a:xfrm>
            <a:off x="-1348158" y="4546733"/>
            <a:ext cx="1673319" cy="1162878"/>
          </a:xfrm>
          <a:prstGeom prst="round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21" name="Rectangle : coins arrondis 20">
            <a:extLst>
              <a:ext uri="{FF2B5EF4-FFF2-40B4-BE49-F238E27FC236}">
                <a16:creationId xmlns:a16="http://schemas.microsoft.com/office/drawing/2014/main" id="{C35F87B0-011E-6BC3-C775-11F45C56EEF3}"/>
              </a:ext>
            </a:extLst>
          </p:cNvPr>
          <p:cNvSpPr/>
          <p:nvPr/>
        </p:nvSpPr>
        <p:spPr>
          <a:xfrm>
            <a:off x="-10680579" y="201266"/>
            <a:ext cx="7363326" cy="992919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22" name="Rectangle : coins arrondis 21">
            <a:extLst>
              <a:ext uri="{FF2B5EF4-FFF2-40B4-BE49-F238E27FC236}">
                <a16:creationId xmlns:a16="http://schemas.microsoft.com/office/drawing/2014/main" id="{04C84E06-BC37-D76D-3443-69DA77047D4C}"/>
              </a:ext>
            </a:extLst>
          </p:cNvPr>
          <p:cNvSpPr/>
          <p:nvPr/>
        </p:nvSpPr>
        <p:spPr>
          <a:xfrm>
            <a:off x="-4030157" y="6945699"/>
            <a:ext cx="1818861" cy="1461051"/>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Tree>
    <p:extLst>
      <p:ext uri="{BB962C8B-B14F-4D97-AF65-F5344CB8AC3E}">
        <p14:creationId xmlns:p14="http://schemas.microsoft.com/office/powerpoint/2010/main" val="39817442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8EE96FF7-629E-2572-6C2B-751962B8F8DA}"/>
              </a:ext>
            </a:extLst>
          </p:cNvPr>
          <p:cNvSpPr/>
          <p:nvPr/>
        </p:nvSpPr>
        <p:spPr>
          <a:xfrm>
            <a:off x="171737" y="385011"/>
            <a:ext cx="17944526" cy="9901989"/>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4800" dirty="0">
              <a:solidFill>
                <a:prstClr val="white"/>
              </a:solidFill>
              <a:latin typeface="Calibri" panose="020F0502020204030204"/>
            </a:endParaRPr>
          </a:p>
        </p:txBody>
      </p:sp>
      <p:sp>
        <p:nvSpPr>
          <p:cNvPr id="11" name="Rectangle : coins arrondis 10">
            <a:extLst>
              <a:ext uri="{FF2B5EF4-FFF2-40B4-BE49-F238E27FC236}">
                <a16:creationId xmlns:a16="http://schemas.microsoft.com/office/drawing/2014/main" id="{DEF211FC-DA8F-A808-3ED2-FD95242FFA69}"/>
              </a:ext>
            </a:extLst>
          </p:cNvPr>
          <p:cNvSpPr/>
          <p:nvPr/>
        </p:nvSpPr>
        <p:spPr>
          <a:xfrm>
            <a:off x="16671473" y="2332271"/>
            <a:ext cx="1616528" cy="1077686"/>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17" name="Rectangle : coins arrondis 16">
            <a:extLst>
              <a:ext uri="{FF2B5EF4-FFF2-40B4-BE49-F238E27FC236}">
                <a16:creationId xmlns:a16="http://schemas.microsoft.com/office/drawing/2014/main" id="{A2B8E453-7355-CD1E-CE94-3479696649BA}"/>
              </a:ext>
            </a:extLst>
          </p:cNvPr>
          <p:cNvSpPr/>
          <p:nvPr/>
        </p:nvSpPr>
        <p:spPr>
          <a:xfrm>
            <a:off x="-4193162" y="295557"/>
            <a:ext cx="7363326" cy="9901989"/>
          </a:xfrm>
          <a:prstGeom prst="roundRect">
            <a:avLst/>
          </a:prstGeom>
          <a:solidFill>
            <a:srgbClr val="FF99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18" name="Rectangle : coins arrondis 17">
            <a:extLst>
              <a:ext uri="{FF2B5EF4-FFF2-40B4-BE49-F238E27FC236}">
                <a16:creationId xmlns:a16="http://schemas.microsoft.com/office/drawing/2014/main" id="{8FAB2584-C68C-6F31-8A76-D3DD2F37D6F1}"/>
              </a:ext>
            </a:extLst>
          </p:cNvPr>
          <p:cNvSpPr/>
          <p:nvPr/>
        </p:nvSpPr>
        <p:spPr>
          <a:xfrm>
            <a:off x="2294257" y="3597629"/>
            <a:ext cx="1455212" cy="1162878"/>
          </a:xfrm>
          <a:prstGeom prst="roundRect">
            <a:avLst/>
          </a:prstGeom>
          <a:solidFill>
            <a:srgbClr val="FF99CC"/>
          </a:solidFill>
          <a:ln>
            <a:solidFill>
              <a:srgbClr val="FF99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19" name="Rectangle : coins arrondis 18">
            <a:extLst>
              <a:ext uri="{FF2B5EF4-FFF2-40B4-BE49-F238E27FC236}">
                <a16:creationId xmlns:a16="http://schemas.microsoft.com/office/drawing/2014/main" id="{F40B4CFB-D00A-67A5-A215-6FC5DC5681F9}"/>
              </a:ext>
            </a:extLst>
          </p:cNvPr>
          <p:cNvSpPr/>
          <p:nvPr/>
        </p:nvSpPr>
        <p:spPr>
          <a:xfrm>
            <a:off x="-8340364" y="178904"/>
            <a:ext cx="7570940" cy="9929192"/>
          </a:xfrm>
          <a:prstGeom prst="roundRect">
            <a:avLst/>
          </a:prstGeom>
          <a:solidFill>
            <a:schemeClr val="tx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20" name="Rectangle : coins arrondis 19">
            <a:extLst>
              <a:ext uri="{FF2B5EF4-FFF2-40B4-BE49-F238E27FC236}">
                <a16:creationId xmlns:a16="http://schemas.microsoft.com/office/drawing/2014/main" id="{25C53CB7-EBFD-0F14-44F5-840C71548348}"/>
              </a:ext>
            </a:extLst>
          </p:cNvPr>
          <p:cNvSpPr/>
          <p:nvPr/>
        </p:nvSpPr>
        <p:spPr>
          <a:xfrm>
            <a:off x="-1348158" y="4546733"/>
            <a:ext cx="1673319" cy="1162878"/>
          </a:xfrm>
          <a:prstGeom prst="round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21" name="Rectangle : coins arrondis 20">
            <a:extLst>
              <a:ext uri="{FF2B5EF4-FFF2-40B4-BE49-F238E27FC236}">
                <a16:creationId xmlns:a16="http://schemas.microsoft.com/office/drawing/2014/main" id="{C35F87B0-011E-6BC3-C775-11F45C56EEF3}"/>
              </a:ext>
            </a:extLst>
          </p:cNvPr>
          <p:cNvSpPr/>
          <p:nvPr/>
        </p:nvSpPr>
        <p:spPr>
          <a:xfrm>
            <a:off x="-10659800" y="163576"/>
            <a:ext cx="7363326" cy="992919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22" name="Rectangle : coins arrondis 21">
            <a:extLst>
              <a:ext uri="{FF2B5EF4-FFF2-40B4-BE49-F238E27FC236}">
                <a16:creationId xmlns:a16="http://schemas.microsoft.com/office/drawing/2014/main" id="{04C84E06-BC37-D76D-3443-69DA77047D4C}"/>
              </a:ext>
            </a:extLst>
          </p:cNvPr>
          <p:cNvSpPr/>
          <p:nvPr/>
        </p:nvSpPr>
        <p:spPr>
          <a:xfrm>
            <a:off x="-4030157" y="6945699"/>
            <a:ext cx="1818861" cy="1461051"/>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2" name="ZoneTexte 1">
            <a:extLst>
              <a:ext uri="{FF2B5EF4-FFF2-40B4-BE49-F238E27FC236}">
                <a16:creationId xmlns:a16="http://schemas.microsoft.com/office/drawing/2014/main" id="{BA561D8E-17F0-1EFA-45EA-3093C7F4832F}"/>
              </a:ext>
            </a:extLst>
          </p:cNvPr>
          <p:cNvSpPr txBox="1"/>
          <p:nvPr/>
        </p:nvSpPr>
        <p:spPr>
          <a:xfrm>
            <a:off x="5292686" y="988361"/>
            <a:ext cx="7172739" cy="1754326"/>
          </a:xfrm>
          <a:prstGeom prst="rect">
            <a:avLst/>
          </a:prstGeom>
          <a:noFill/>
        </p:spPr>
        <p:txBody>
          <a:bodyPr wrap="square" rtlCol="0">
            <a:spAutoFit/>
          </a:bodyPr>
          <a:lstStyle/>
          <a:p>
            <a:pPr defTabSz="1371600"/>
            <a:r>
              <a:rPr lang="fr-FR" sz="10800" dirty="0">
                <a:solidFill>
                  <a:prstClr val="white"/>
                </a:solidFill>
                <a:latin typeface="Calibri" panose="020F0502020204030204"/>
              </a:rPr>
              <a:t>Facebook</a:t>
            </a:r>
          </a:p>
        </p:txBody>
      </p:sp>
      <p:sp>
        <p:nvSpPr>
          <p:cNvPr id="3" name="ZoneTexte 2">
            <a:extLst>
              <a:ext uri="{FF2B5EF4-FFF2-40B4-BE49-F238E27FC236}">
                <a16:creationId xmlns:a16="http://schemas.microsoft.com/office/drawing/2014/main" id="{A24206D7-A398-3685-9014-D5172D76AA54}"/>
              </a:ext>
            </a:extLst>
          </p:cNvPr>
          <p:cNvSpPr txBox="1"/>
          <p:nvPr/>
        </p:nvSpPr>
        <p:spPr>
          <a:xfrm>
            <a:off x="5292684" y="4316507"/>
            <a:ext cx="9875598" cy="3416320"/>
          </a:xfrm>
          <a:prstGeom prst="rect">
            <a:avLst/>
          </a:prstGeom>
          <a:noFill/>
        </p:spPr>
        <p:txBody>
          <a:bodyPr wrap="square" rtlCol="0">
            <a:spAutoFit/>
          </a:bodyPr>
          <a:lstStyle/>
          <a:p>
            <a:pPr defTabSz="1371600"/>
            <a:r>
              <a:rPr lang="ar-MA" sz="7200" dirty="0">
                <a:solidFill>
                  <a:prstClr val="white"/>
                </a:solidFill>
                <a:latin typeface="Calibri" panose="020F0502020204030204"/>
                <a:cs typeface="Arial" panose="020B0604020202020204" pitchFamily="34" charset="0"/>
              </a:rPr>
              <a:t>من أقدم وأشهر المنصات، يُستعمل للتواصل ونشر الصور والفيديوهات والأخبار</a:t>
            </a:r>
            <a:endParaRPr lang="fr-FR" sz="7200" dirty="0">
              <a:solidFill>
                <a:prstClr val="white"/>
              </a:solidFill>
              <a:latin typeface="Calibri" panose="020F0502020204030204"/>
            </a:endParaRPr>
          </a:p>
        </p:txBody>
      </p:sp>
      <p:sp>
        <p:nvSpPr>
          <p:cNvPr id="4" name="Rectangle 1">
            <a:extLst>
              <a:ext uri="{FF2B5EF4-FFF2-40B4-BE49-F238E27FC236}">
                <a16:creationId xmlns:a16="http://schemas.microsoft.com/office/drawing/2014/main" id="{2BA0CD55-DCC9-428C-B60A-8027DBFD04AC}"/>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5" name="Image 4">
            <a:extLst>
              <a:ext uri="{FF2B5EF4-FFF2-40B4-BE49-F238E27FC236}">
                <a16:creationId xmlns:a16="http://schemas.microsoft.com/office/drawing/2014/main" id="{F6858AF6-C01C-EB44-F239-4F40E0BB7373}"/>
              </a:ext>
            </a:extLst>
          </p:cNvPr>
          <p:cNvPicPr>
            <a:picLocks noChangeAspect="1"/>
          </p:cNvPicPr>
          <p:nvPr/>
        </p:nvPicPr>
        <p:blipFill>
          <a:blip r:embed="rId2"/>
          <a:stretch>
            <a:fillRect/>
          </a:stretch>
        </p:blipFill>
        <p:spPr>
          <a:xfrm>
            <a:off x="12750304" y="689312"/>
            <a:ext cx="4115157" cy="4115157"/>
          </a:xfrm>
          <a:prstGeom prst="rect">
            <a:avLst/>
          </a:prstGeom>
        </p:spPr>
      </p:pic>
    </p:spTree>
    <p:extLst>
      <p:ext uri="{BB962C8B-B14F-4D97-AF65-F5344CB8AC3E}">
        <p14:creationId xmlns:p14="http://schemas.microsoft.com/office/powerpoint/2010/main" val="38849380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8EE96FF7-629E-2572-6C2B-751962B8F8DA}"/>
              </a:ext>
            </a:extLst>
          </p:cNvPr>
          <p:cNvSpPr/>
          <p:nvPr/>
        </p:nvSpPr>
        <p:spPr>
          <a:xfrm>
            <a:off x="171737" y="385011"/>
            <a:ext cx="17021861" cy="9901989"/>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4800" dirty="0">
              <a:solidFill>
                <a:prstClr val="white"/>
              </a:solidFill>
              <a:latin typeface="Calibri" panose="020F0502020204030204"/>
            </a:endParaRPr>
          </a:p>
        </p:txBody>
      </p:sp>
      <p:sp>
        <p:nvSpPr>
          <p:cNvPr id="11" name="Rectangle : coins arrondis 10">
            <a:extLst>
              <a:ext uri="{FF2B5EF4-FFF2-40B4-BE49-F238E27FC236}">
                <a16:creationId xmlns:a16="http://schemas.microsoft.com/office/drawing/2014/main" id="{DEF211FC-DA8F-A808-3ED2-FD95242FFA69}"/>
              </a:ext>
            </a:extLst>
          </p:cNvPr>
          <p:cNvSpPr/>
          <p:nvPr/>
        </p:nvSpPr>
        <p:spPr>
          <a:xfrm>
            <a:off x="16671473" y="2332271"/>
            <a:ext cx="1616528" cy="1077686"/>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17" name="Rectangle : coins arrondis 16">
            <a:extLst>
              <a:ext uri="{FF2B5EF4-FFF2-40B4-BE49-F238E27FC236}">
                <a16:creationId xmlns:a16="http://schemas.microsoft.com/office/drawing/2014/main" id="{A2B8E453-7355-CD1E-CE94-3479696649BA}"/>
              </a:ext>
            </a:extLst>
          </p:cNvPr>
          <p:cNvSpPr/>
          <p:nvPr/>
        </p:nvSpPr>
        <p:spPr>
          <a:xfrm>
            <a:off x="-4078776" y="178904"/>
            <a:ext cx="21748212" cy="10286996"/>
          </a:xfrm>
          <a:prstGeom prst="roundRect">
            <a:avLst/>
          </a:prstGeom>
          <a:solidFill>
            <a:srgbClr val="FF99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18" name="Rectangle : coins arrondis 17">
            <a:extLst>
              <a:ext uri="{FF2B5EF4-FFF2-40B4-BE49-F238E27FC236}">
                <a16:creationId xmlns:a16="http://schemas.microsoft.com/office/drawing/2014/main" id="{8FAB2584-C68C-6F31-8A76-D3DD2F37D6F1}"/>
              </a:ext>
            </a:extLst>
          </p:cNvPr>
          <p:cNvSpPr/>
          <p:nvPr/>
        </p:nvSpPr>
        <p:spPr>
          <a:xfrm>
            <a:off x="17448448" y="2332271"/>
            <a:ext cx="1455212" cy="1162878"/>
          </a:xfrm>
          <a:prstGeom prst="roundRect">
            <a:avLst/>
          </a:prstGeom>
          <a:solidFill>
            <a:srgbClr val="FF99CC"/>
          </a:solidFill>
          <a:ln>
            <a:solidFill>
              <a:srgbClr val="FF99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19" name="Rectangle : coins arrondis 18">
            <a:extLst>
              <a:ext uri="{FF2B5EF4-FFF2-40B4-BE49-F238E27FC236}">
                <a16:creationId xmlns:a16="http://schemas.microsoft.com/office/drawing/2014/main" id="{F40B4CFB-D00A-67A5-A215-6FC5DC5681F9}"/>
              </a:ext>
            </a:extLst>
          </p:cNvPr>
          <p:cNvSpPr/>
          <p:nvPr/>
        </p:nvSpPr>
        <p:spPr>
          <a:xfrm>
            <a:off x="-8340364" y="178904"/>
            <a:ext cx="7570940" cy="9929192"/>
          </a:xfrm>
          <a:prstGeom prst="roundRect">
            <a:avLst/>
          </a:prstGeom>
          <a:solidFill>
            <a:schemeClr val="tx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20" name="Rectangle : coins arrondis 19">
            <a:extLst>
              <a:ext uri="{FF2B5EF4-FFF2-40B4-BE49-F238E27FC236}">
                <a16:creationId xmlns:a16="http://schemas.microsoft.com/office/drawing/2014/main" id="{25C53CB7-EBFD-0F14-44F5-840C71548348}"/>
              </a:ext>
            </a:extLst>
          </p:cNvPr>
          <p:cNvSpPr/>
          <p:nvPr/>
        </p:nvSpPr>
        <p:spPr>
          <a:xfrm>
            <a:off x="-1348158" y="4546733"/>
            <a:ext cx="1673319" cy="1162878"/>
          </a:xfrm>
          <a:prstGeom prst="round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21" name="Rectangle : coins arrondis 20">
            <a:extLst>
              <a:ext uri="{FF2B5EF4-FFF2-40B4-BE49-F238E27FC236}">
                <a16:creationId xmlns:a16="http://schemas.microsoft.com/office/drawing/2014/main" id="{C35F87B0-011E-6BC3-C775-11F45C56EEF3}"/>
              </a:ext>
            </a:extLst>
          </p:cNvPr>
          <p:cNvSpPr/>
          <p:nvPr/>
        </p:nvSpPr>
        <p:spPr>
          <a:xfrm>
            <a:off x="-10592403" y="178903"/>
            <a:ext cx="7363326" cy="992919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22" name="Rectangle : coins arrondis 21">
            <a:extLst>
              <a:ext uri="{FF2B5EF4-FFF2-40B4-BE49-F238E27FC236}">
                <a16:creationId xmlns:a16="http://schemas.microsoft.com/office/drawing/2014/main" id="{04C84E06-BC37-D76D-3443-69DA77047D4C}"/>
              </a:ext>
            </a:extLst>
          </p:cNvPr>
          <p:cNvSpPr/>
          <p:nvPr/>
        </p:nvSpPr>
        <p:spPr>
          <a:xfrm>
            <a:off x="-4030157" y="6945699"/>
            <a:ext cx="1818861" cy="1461051"/>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2" name="ZoneTexte 1">
            <a:extLst>
              <a:ext uri="{FF2B5EF4-FFF2-40B4-BE49-F238E27FC236}">
                <a16:creationId xmlns:a16="http://schemas.microsoft.com/office/drawing/2014/main" id="{BA561D8E-17F0-1EFA-45EA-3093C7F4832F}"/>
              </a:ext>
            </a:extLst>
          </p:cNvPr>
          <p:cNvSpPr txBox="1"/>
          <p:nvPr/>
        </p:nvSpPr>
        <p:spPr>
          <a:xfrm>
            <a:off x="5292686" y="988361"/>
            <a:ext cx="7172739" cy="1754326"/>
          </a:xfrm>
          <a:prstGeom prst="rect">
            <a:avLst/>
          </a:prstGeom>
          <a:noFill/>
        </p:spPr>
        <p:txBody>
          <a:bodyPr wrap="square" rtlCol="0">
            <a:spAutoFit/>
          </a:bodyPr>
          <a:lstStyle/>
          <a:p>
            <a:pPr defTabSz="1371600"/>
            <a:r>
              <a:rPr lang="fr-FR" sz="10800">
                <a:solidFill>
                  <a:prstClr val="white"/>
                </a:solidFill>
                <a:latin typeface="Calibri" panose="020F0502020204030204"/>
              </a:rPr>
              <a:t>Instagram</a:t>
            </a:r>
            <a:endParaRPr lang="fr-FR" sz="10800" dirty="0">
              <a:solidFill>
                <a:prstClr val="white"/>
              </a:solidFill>
              <a:latin typeface="Calibri" panose="020F0502020204030204"/>
            </a:endParaRPr>
          </a:p>
        </p:txBody>
      </p:sp>
      <p:sp>
        <p:nvSpPr>
          <p:cNvPr id="3" name="ZoneTexte 2">
            <a:extLst>
              <a:ext uri="{FF2B5EF4-FFF2-40B4-BE49-F238E27FC236}">
                <a16:creationId xmlns:a16="http://schemas.microsoft.com/office/drawing/2014/main" id="{A24206D7-A398-3685-9014-D5172D76AA54}"/>
              </a:ext>
            </a:extLst>
          </p:cNvPr>
          <p:cNvSpPr txBox="1"/>
          <p:nvPr/>
        </p:nvSpPr>
        <p:spPr>
          <a:xfrm>
            <a:off x="5292684" y="4316507"/>
            <a:ext cx="9875598" cy="3416320"/>
          </a:xfrm>
          <a:prstGeom prst="rect">
            <a:avLst/>
          </a:prstGeom>
          <a:noFill/>
        </p:spPr>
        <p:txBody>
          <a:bodyPr wrap="square" rtlCol="0">
            <a:spAutoFit/>
          </a:bodyPr>
          <a:lstStyle/>
          <a:p>
            <a:pPr defTabSz="1371600"/>
            <a:r>
              <a:rPr lang="ar-MA" sz="7200" dirty="0">
                <a:solidFill>
                  <a:prstClr val="white"/>
                </a:solidFill>
                <a:latin typeface="Calibri" panose="020F0502020204030204"/>
                <a:cs typeface="Arial" panose="020B0604020202020204" pitchFamily="34" charset="0"/>
              </a:rPr>
              <a:t>يركز على مشاركة الصور والفيديوهات القصيرة والقصص (</a:t>
            </a:r>
            <a:r>
              <a:rPr lang="fr-FR" sz="7200" dirty="0">
                <a:solidFill>
                  <a:prstClr val="white"/>
                </a:solidFill>
                <a:latin typeface="Calibri" panose="020F0502020204030204"/>
              </a:rPr>
              <a:t>Stories).</a:t>
            </a:r>
          </a:p>
        </p:txBody>
      </p:sp>
      <p:pic>
        <p:nvPicPr>
          <p:cNvPr id="4" name="Image 3">
            <a:extLst>
              <a:ext uri="{FF2B5EF4-FFF2-40B4-BE49-F238E27FC236}">
                <a16:creationId xmlns:a16="http://schemas.microsoft.com/office/drawing/2014/main" id="{12BA85F2-41B7-BE62-7253-93EB5DE0B1EC}"/>
              </a:ext>
            </a:extLst>
          </p:cNvPr>
          <p:cNvPicPr>
            <a:picLocks noChangeAspect="1"/>
          </p:cNvPicPr>
          <p:nvPr/>
        </p:nvPicPr>
        <p:blipFill>
          <a:blip r:embed="rId2"/>
          <a:stretch>
            <a:fillRect/>
          </a:stretch>
        </p:blipFill>
        <p:spPr>
          <a:xfrm>
            <a:off x="12504584" y="557496"/>
            <a:ext cx="3709640" cy="3705003"/>
          </a:xfrm>
          <a:prstGeom prst="rect">
            <a:avLst/>
          </a:prstGeom>
        </p:spPr>
      </p:pic>
    </p:spTree>
    <p:extLst>
      <p:ext uri="{BB962C8B-B14F-4D97-AF65-F5344CB8AC3E}">
        <p14:creationId xmlns:p14="http://schemas.microsoft.com/office/powerpoint/2010/main" val="102631483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8EE96FF7-629E-2572-6C2B-751962B8F8DA}"/>
              </a:ext>
            </a:extLst>
          </p:cNvPr>
          <p:cNvSpPr/>
          <p:nvPr/>
        </p:nvSpPr>
        <p:spPr>
          <a:xfrm>
            <a:off x="171737" y="385011"/>
            <a:ext cx="17944526" cy="9901989"/>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4800" dirty="0">
              <a:solidFill>
                <a:prstClr val="white"/>
              </a:solidFill>
              <a:latin typeface="Calibri" panose="020F0502020204030204"/>
            </a:endParaRPr>
          </a:p>
        </p:txBody>
      </p:sp>
      <p:sp>
        <p:nvSpPr>
          <p:cNvPr id="11" name="Rectangle : coins arrondis 10">
            <a:extLst>
              <a:ext uri="{FF2B5EF4-FFF2-40B4-BE49-F238E27FC236}">
                <a16:creationId xmlns:a16="http://schemas.microsoft.com/office/drawing/2014/main" id="{DEF211FC-DA8F-A808-3ED2-FD95242FFA69}"/>
              </a:ext>
            </a:extLst>
          </p:cNvPr>
          <p:cNvSpPr/>
          <p:nvPr/>
        </p:nvSpPr>
        <p:spPr>
          <a:xfrm>
            <a:off x="16671473" y="2332271"/>
            <a:ext cx="1616528" cy="1077686"/>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17" name="Rectangle : coins arrondis 16">
            <a:extLst>
              <a:ext uri="{FF2B5EF4-FFF2-40B4-BE49-F238E27FC236}">
                <a16:creationId xmlns:a16="http://schemas.microsoft.com/office/drawing/2014/main" id="{A2B8E453-7355-CD1E-CE94-3479696649BA}"/>
              </a:ext>
            </a:extLst>
          </p:cNvPr>
          <p:cNvSpPr/>
          <p:nvPr/>
        </p:nvSpPr>
        <p:spPr>
          <a:xfrm>
            <a:off x="-4193163" y="295557"/>
            <a:ext cx="22309424" cy="9901989"/>
          </a:xfrm>
          <a:prstGeom prst="roundRect">
            <a:avLst/>
          </a:prstGeom>
          <a:solidFill>
            <a:srgbClr val="FF99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18" name="Rectangle : coins arrondis 17">
            <a:extLst>
              <a:ext uri="{FF2B5EF4-FFF2-40B4-BE49-F238E27FC236}">
                <a16:creationId xmlns:a16="http://schemas.microsoft.com/office/drawing/2014/main" id="{8FAB2584-C68C-6F31-8A76-D3DD2F37D6F1}"/>
              </a:ext>
            </a:extLst>
          </p:cNvPr>
          <p:cNvSpPr/>
          <p:nvPr/>
        </p:nvSpPr>
        <p:spPr>
          <a:xfrm>
            <a:off x="2294257" y="3597629"/>
            <a:ext cx="1455212" cy="1162878"/>
          </a:xfrm>
          <a:prstGeom prst="roundRect">
            <a:avLst/>
          </a:prstGeom>
          <a:solidFill>
            <a:srgbClr val="FF99CC"/>
          </a:solidFill>
          <a:ln>
            <a:solidFill>
              <a:srgbClr val="FF99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19" name="Rectangle : coins arrondis 18">
            <a:extLst>
              <a:ext uri="{FF2B5EF4-FFF2-40B4-BE49-F238E27FC236}">
                <a16:creationId xmlns:a16="http://schemas.microsoft.com/office/drawing/2014/main" id="{F40B4CFB-D00A-67A5-A215-6FC5DC5681F9}"/>
              </a:ext>
            </a:extLst>
          </p:cNvPr>
          <p:cNvSpPr/>
          <p:nvPr/>
        </p:nvSpPr>
        <p:spPr>
          <a:xfrm>
            <a:off x="-7978635" y="268355"/>
            <a:ext cx="26094896" cy="10159839"/>
          </a:xfrm>
          <a:prstGeom prst="roundRect">
            <a:avLst/>
          </a:prstGeom>
          <a:solidFill>
            <a:schemeClr val="tx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20" name="Rectangle : coins arrondis 19">
            <a:extLst>
              <a:ext uri="{FF2B5EF4-FFF2-40B4-BE49-F238E27FC236}">
                <a16:creationId xmlns:a16="http://schemas.microsoft.com/office/drawing/2014/main" id="{25C53CB7-EBFD-0F14-44F5-840C71548348}"/>
              </a:ext>
            </a:extLst>
          </p:cNvPr>
          <p:cNvSpPr/>
          <p:nvPr/>
        </p:nvSpPr>
        <p:spPr>
          <a:xfrm>
            <a:off x="16946565" y="2289674"/>
            <a:ext cx="1673319" cy="1162878"/>
          </a:xfrm>
          <a:prstGeom prst="round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21" name="Rectangle : coins arrondis 20">
            <a:extLst>
              <a:ext uri="{FF2B5EF4-FFF2-40B4-BE49-F238E27FC236}">
                <a16:creationId xmlns:a16="http://schemas.microsoft.com/office/drawing/2014/main" id="{C35F87B0-011E-6BC3-C775-11F45C56EEF3}"/>
              </a:ext>
            </a:extLst>
          </p:cNvPr>
          <p:cNvSpPr/>
          <p:nvPr/>
        </p:nvSpPr>
        <p:spPr>
          <a:xfrm>
            <a:off x="-10748601" y="357806"/>
            <a:ext cx="7363326" cy="992919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22" name="Rectangle : coins arrondis 21">
            <a:extLst>
              <a:ext uri="{FF2B5EF4-FFF2-40B4-BE49-F238E27FC236}">
                <a16:creationId xmlns:a16="http://schemas.microsoft.com/office/drawing/2014/main" id="{04C84E06-BC37-D76D-3443-69DA77047D4C}"/>
              </a:ext>
            </a:extLst>
          </p:cNvPr>
          <p:cNvSpPr/>
          <p:nvPr/>
        </p:nvSpPr>
        <p:spPr>
          <a:xfrm>
            <a:off x="-4030157" y="6945699"/>
            <a:ext cx="1818861" cy="1461051"/>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2" name="ZoneTexte 1">
            <a:extLst>
              <a:ext uri="{FF2B5EF4-FFF2-40B4-BE49-F238E27FC236}">
                <a16:creationId xmlns:a16="http://schemas.microsoft.com/office/drawing/2014/main" id="{BA561D8E-17F0-1EFA-45EA-3093C7F4832F}"/>
              </a:ext>
            </a:extLst>
          </p:cNvPr>
          <p:cNvSpPr txBox="1"/>
          <p:nvPr/>
        </p:nvSpPr>
        <p:spPr>
          <a:xfrm>
            <a:off x="5292686" y="988361"/>
            <a:ext cx="7172739" cy="1754326"/>
          </a:xfrm>
          <a:prstGeom prst="rect">
            <a:avLst/>
          </a:prstGeom>
          <a:noFill/>
        </p:spPr>
        <p:txBody>
          <a:bodyPr wrap="square" rtlCol="0">
            <a:spAutoFit/>
          </a:bodyPr>
          <a:lstStyle/>
          <a:p>
            <a:pPr defTabSz="1371600"/>
            <a:r>
              <a:rPr lang="fr-FR" sz="10800">
                <a:solidFill>
                  <a:prstClr val="white"/>
                </a:solidFill>
                <a:latin typeface="Calibri" panose="020F0502020204030204"/>
              </a:rPr>
              <a:t>TikTok</a:t>
            </a:r>
            <a:endParaRPr lang="fr-FR" sz="10800" dirty="0">
              <a:solidFill>
                <a:prstClr val="white"/>
              </a:solidFill>
              <a:latin typeface="Calibri" panose="020F0502020204030204"/>
            </a:endParaRPr>
          </a:p>
        </p:txBody>
      </p:sp>
      <p:sp>
        <p:nvSpPr>
          <p:cNvPr id="3" name="ZoneTexte 2">
            <a:extLst>
              <a:ext uri="{FF2B5EF4-FFF2-40B4-BE49-F238E27FC236}">
                <a16:creationId xmlns:a16="http://schemas.microsoft.com/office/drawing/2014/main" id="{A24206D7-A398-3685-9014-D5172D76AA54}"/>
              </a:ext>
            </a:extLst>
          </p:cNvPr>
          <p:cNvSpPr txBox="1"/>
          <p:nvPr/>
        </p:nvSpPr>
        <p:spPr>
          <a:xfrm>
            <a:off x="5292684" y="4316507"/>
            <a:ext cx="9875598" cy="2308324"/>
          </a:xfrm>
          <a:prstGeom prst="rect">
            <a:avLst/>
          </a:prstGeom>
          <a:noFill/>
        </p:spPr>
        <p:txBody>
          <a:bodyPr wrap="square" rtlCol="0">
            <a:spAutoFit/>
          </a:bodyPr>
          <a:lstStyle/>
          <a:p>
            <a:pPr defTabSz="1371600"/>
            <a:r>
              <a:rPr lang="ar-MA" sz="7200">
                <a:solidFill>
                  <a:prstClr val="white"/>
                </a:solidFill>
                <a:latin typeface="Calibri" panose="020F0502020204030204"/>
                <a:cs typeface="Arial" panose="020B0604020202020204" pitchFamily="34" charset="0"/>
              </a:rPr>
              <a:t>منصة حديثة تعتمد على الفيديوهات القصيرة والترفيهية.</a:t>
            </a:r>
            <a:endParaRPr lang="ar-MA" sz="7200" dirty="0">
              <a:solidFill>
                <a:prstClr val="white"/>
              </a:solidFill>
              <a:latin typeface="Calibri" panose="020F0502020204030204"/>
              <a:cs typeface="Arial" panose="020B0604020202020204" pitchFamily="34" charset="0"/>
            </a:endParaRPr>
          </a:p>
        </p:txBody>
      </p:sp>
      <p:pic>
        <p:nvPicPr>
          <p:cNvPr id="4" name="Image 3">
            <a:extLst>
              <a:ext uri="{FF2B5EF4-FFF2-40B4-BE49-F238E27FC236}">
                <a16:creationId xmlns:a16="http://schemas.microsoft.com/office/drawing/2014/main" id="{A8CA5B4B-12DC-4DF9-1F05-561A4BF913B4}"/>
              </a:ext>
            </a:extLst>
          </p:cNvPr>
          <p:cNvPicPr>
            <a:picLocks noChangeAspect="1"/>
          </p:cNvPicPr>
          <p:nvPr/>
        </p:nvPicPr>
        <p:blipFill>
          <a:blip r:embed="rId2"/>
          <a:stretch>
            <a:fillRect/>
          </a:stretch>
        </p:blipFill>
        <p:spPr>
          <a:xfrm>
            <a:off x="12785963" y="763873"/>
            <a:ext cx="4115157" cy="4115157"/>
          </a:xfrm>
          <a:prstGeom prst="rect">
            <a:avLst/>
          </a:prstGeom>
        </p:spPr>
      </p:pic>
    </p:spTree>
    <p:extLst>
      <p:ext uri="{BB962C8B-B14F-4D97-AF65-F5344CB8AC3E}">
        <p14:creationId xmlns:p14="http://schemas.microsoft.com/office/powerpoint/2010/main" val="35295949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8EE96FF7-629E-2572-6C2B-751962B8F8DA}"/>
              </a:ext>
            </a:extLst>
          </p:cNvPr>
          <p:cNvSpPr/>
          <p:nvPr/>
        </p:nvSpPr>
        <p:spPr>
          <a:xfrm>
            <a:off x="171737" y="385011"/>
            <a:ext cx="17944526" cy="9901989"/>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4800" dirty="0">
              <a:solidFill>
                <a:prstClr val="white"/>
              </a:solidFill>
              <a:latin typeface="Calibri" panose="020F0502020204030204"/>
            </a:endParaRPr>
          </a:p>
        </p:txBody>
      </p:sp>
      <p:sp>
        <p:nvSpPr>
          <p:cNvPr id="11" name="Rectangle : coins arrondis 10">
            <a:extLst>
              <a:ext uri="{FF2B5EF4-FFF2-40B4-BE49-F238E27FC236}">
                <a16:creationId xmlns:a16="http://schemas.microsoft.com/office/drawing/2014/main" id="{DEF211FC-DA8F-A808-3ED2-FD95242FFA69}"/>
              </a:ext>
            </a:extLst>
          </p:cNvPr>
          <p:cNvSpPr/>
          <p:nvPr/>
        </p:nvSpPr>
        <p:spPr>
          <a:xfrm>
            <a:off x="16671473" y="2332271"/>
            <a:ext cx="1616528" cy="1077686"/>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17" name="Rectangle : coins arrondis 16">
            <a:extLst>
              <a:ext uri="{FF2B5EF4-FFF2-40B4-BE49-F238E27FC236}">
                <a16:creationId xmlns:a16="http://schemas.microsoft.com/office/drawing/2014/main" id="{A2B8E453-7355-CD1E-CE94-3479696649BA}"/>
              </a:ext>
            </a:extLst>
          </p:cNvPr>
          <p:cNvSpPr/>
          <p:nvPr/>
        </p:nvSpPr>
        <p:spPr>
          <a:xfrm>
            <a:off x="-4193163" y="295557"/>
            <a:ext cx="22309424" cy="9901989"/>
          </a:xfrm>
          <a:prstGeom prst="roundRect">
            <a:avLst/>
          </a:prstGeom>
          <a:solidFill>
            <a:srgbClr val="FF99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18" name="Rectangle : coins arrondis 17">
            <a:extLst>
              <a:ext uri="{FF2B5EF4-FFF2-40B4-BE49-F238E27FC236}">
                <a16:creationId xmlns:a16="http://schemas.microsoft.com/office/drawing/2014/main" id="{8FAB2584-C68C-6F31-8A76-D3DD2F37D6F1}"/>
              </a:ext>
            </a:extLst>
          </p:cNvPr>
          <p:cNvSpPr/>
          <p:nvPr/>
        </p:nvSpPr>
        <p:spPr>
          <a:xfrm>
            <a:off x="2294257" y="3597629"/>
            <a:ext cx="1455212" cy="1162878"/>
          </a:xfrm>
          <a:prstGeom prst="roundRect">
            <a:avLst/>
          </a:prstGeom>
          <a:solidFill>
            <a:srgbClr val="FF99CC"/>
          </a:solidFill>
          <a:ln>
            <a:solidFill>
              <a:srgbClr val="FF99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19" name="Rectangle : coins arrondis 18">
            <a:extLst>
              <a:ext uri="{FF2B5EF4-FFF2-40B4-BE49-F238E27FC236}">
                <a16:creationId xmlns:a16="http://schemas.microsoft.com/office/drawing/2014/main" id="{F40B4CFB-D00A-67A5-A215-6FC5DC5681F9}"/>
              </a:ext>
            </a:extLst>
          </p:cNvPr>
          <p:cNvSpPr/>
          <p:nvPr/>
        </p:nvSpPr>
        <p:spPr>
          <a:xfrm>
            <a:off x="-7876066" y="685800"/>
            <a:ext cx="25992326" cy="9511746"/>
          </a:xfrm>
          <a:prstGeom prst="roundRect">
            <a:avLst/>
          </a:prstGeom>
          <a:solidFill>
            <a:schemeClr val="tx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20" name="Rectangle : coins arrondis 19">
            <a:extLst>
              <a:ext uri="{FF2B5EF4-FFF2-40B4-BE49-F238E27FC236}">
                <a16:creationId xmlns:a16="http://schemas.microsoft.com/office/drawing/2014/main" id="{25C53CB7-EBFD-0F14-44F5-840C71548348}"/>
              </a:ext>
            </a:extLst>
          </p:cNvPr>
          <p:cNvSpPr/>
          <p:nvPr/>
        </p:nvSpPr>
        <p:spPr>
          <a:xfrm>
            <a:off x="16614681" y="2247078"/>
            <a:ext cx="1673319" cy="1162878"/>
          </a:xfrm>
          <a:prstGeom prst="round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dirty="0">
              <a:solidFill>
                <a:prstClr val="white"/>
              </a:solidFill>
              <a:latin typeface="Calibri" panose="020F0502020204030204"/>
            </a:endParaRPr>
          </a:p>
        </p:txBody>
      </p:sp>
      <p:sp>
        <p:nvSpPr>
          <p:cNvPr id="21" name="Rectangle : coins arrondis 20">
            <a:extLst>
              <a:ext uri="{FF2B5EF4-FFF2-40B4-BE49-F238E27FC236}">
                <a16:creationId xmlns:a16="http://schemas.microsoft.com/office/drawing/2014/main" id="{C35F87B0-011E-6BC3-C775-11F45C56EEF3}"/>
              </a:ext>
            </a:extLst>
          </p:cNvPr>
          <p:cNvSpPr/>
          <p:nvPr/>
        </p:nvSpPr>
        <p:spPr>
          <a:xfrm>
            <a:off x="-15147658" y="116651"/>
            <a:ext cx="33435659" cy="10412396"/>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22" name="Rectangle : coins arrondis 21">
            <a:extLst>
              <a:ext uri="{FF2B5EF4-FFF2-40B4-BE49-F238E27FC236}">
                <a16:creationId xmlns:a16="http://schemas.microsoft.com/office/drawing/2014/main" id="{04C84E06-BC37-D76D-3443-69DA77047D4C}"/>
              </a:ext>
            </a:extLst>
          </p:cNvPr>
          <p:cNvSpPr/>
          <p:nvPr/>
        </p:nvSpPr>
        <p:spPr>
          <a:xfrm>
            <a:off x="16873178" y="2140587"/>
            <a:ext cx="1818861" cy="1461051"/>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2" name="ZoneTexte 1">
            <a:extLst>
              <a:ext uri="{FF2B5EF4-FFF2-40B4-BE49-F238E27FC236}">
                <a16:creationId xmlns:a16="http://schemas.microsoft.com/office/drawing/2014/main" id="{BA561D8E-17F0-1EFA-45EA-3093C7F4832F}"/>
              </a:ext>
            </a:extLst>
          </p:cNvPr>
          <p:cNvSpPr txBox="1"/>
          <p:nvPr/>
        </p:nvSpPr>
        <p:spPr>
          <a:xfrm>
            <a:off x="5292686" y="988361"/>
            <a:ext cx="7172739" cy="1754326"/>
          </a:xfrm>
          <a:prstGeom prst="rect">
            <a:avLst/>
          </a:prstGeom>
          <a:noFill/>
        </p:spPr>
        <p:txBody>
          <a:bodyPr wrap="square" rtlCol="0">
            <a:spAutoFit/>
          </a:bodyPr>
          <a:lstStyle/>
          <a:p>
            <a:pPr defTabSz="1371600"/>
            <a:r>
              <a:rPr lang="fr-FR" sz="10800">
                <a:solidFill>
                  <a:prstClr val="white"/>
                </a:solidFill>
                <a:latin typeface="Calibri" panose="020F0502020204030204"/>
              </a:rPr>
              <a:t>WhatsApp</a:t>
            </a:r>
            <a:endParaRPr lang="fr-FR" sz="10800" dirty="0">
              <a:solidFill>
                <a:prstClr val="white"/>
              </a:solidFill>
              <a:latin typeface="Calibri" panose="020F0502020204030204"/>
            </a:endParaRPr>
          </a:p>
        </p:txBody>
      </p:sp>
      <p:sp>
        <p:nvSpPr>
          <p:cNvPr id="3" name="ZoneTexte 2">
            <a:extLst>
              <a:ext uri="{FF2B5EF4-FFF2-40B4-BE49-F238E27FC236}">
                <a16:creationId xmlns:a16="http://schemas.microsoft.com/office/drawing/2014/main" id="{A24206D7-A398-3685-9014-D5172D76AA54}"/>
              </a:ext>
            </a:extLst>
          </p:cNvPr>
          <p:cNvSpPr txBox="1"/>
          <p:nvPr/>
        </p:nvSpPr>
        <p:spPr>
          <a:xfrm>
            <a:off x="3920966" y="4349251"/>
            <a:ext cx="9875598" cy="2308324"/>
          </a:xfrm>
          <a:prstGeom prst="rect">
            <a:avLst/>
          </a:prstGeom>
          <a:noFill/>
        </p:spPr>
        <p:txBody>
          <a:bodyPr wrap="square" rtlCol="0">
            <a:spAutoFit/>
          </a:bodyPr>
          <a:lstStyle/>
          <a:p>
            <a:pPr defTabSz="1371600"/>
            <a:r>
              <a:rPr lang="ar-MA" sz="7200" dirty="0">
                <a:solidFill>
                  <a:prstClr val="white"/>
                </a:solidFill>
                <a:latin typeface="Calibri" panose="020F0502020204030204"/>
                <a:cs typeface="Arial" panose="020B0604020202020204" pitchFamily="34" charset="0"/>
              </a:rPr>
              <a:t>تطبيق للتراسل الفوري وإجراء المكالمات الصوتية والمرئية.</a:t>
            </a:r>
          </a:p>
        </p:txBody>
      </p:sp>
      <p:pic>
        <p:nvPicPr>
          <p:cNvPr id="5" name="Image 4">
            <a:extLst>
              <a:ext uri="{FF2B5EF4-FFF2-40B4-BE49-F238E27FC236}">
                <a16:creationId xmlns:a16="http://schemas.microsoft.com/office/drawing/2014/main" id="{B159A7DF-D52E-17D6-39D3-622846850C27}"/>
              </a:ext>
            </a:extLst>
          </p:cNvPr>
          <p:cNvPicPr>
            <a:picLocks noChangeAspect="1"/>
          </p:cNvPicPr>
          <p:nvPr/>
        </p:nvPicPr>
        <p:blipFill>
          <a:blip r:embed="rId2"/>
          <a:stretch>
            <a:fillRect/>
          </a:stretch>
        </p:blipFill>
        <p:spPr>
          <a:xfrm>
            <a:off x="13084298" y="285999"/>
            <a:ext cx="4645555" cy="4639458"/>
          </a:xfrm>
          <a:prstGeom prst="rect">
            <a:avLst/>
          </a:prstGeom>
        </p:spPr>
      </p:pic>
    </p:spTree>
    <p:extLst>
      <p:ext uri="{BB962C8B-B14F-4D97-AF65-F5344CB8AC3E}">
        <p14:creationId xmlns:p14="http://schemas.microsoft.com/office/powerpoint/2010/main" val="35140758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6131C"/>
        </a:solidFill>
        <a:effectLst/>
      </p:bgPr>
    </p:bg>
    <p:spTree>
      <p:nvGrpSpPr>
        <p:cNvPr id="1" name=""/>
        <p:cNvGrpSpPr/>
        <p:nvPr/>
      </p:nvGrpSpPr>
      <p:grpSpPr>
        <a:xfrm>
          <a:off x="0" y="0"/>
          <a:ext cx="0" cy="0"/>
          <a:chOff x="0" y="0"/>
          <a:chExt cx="0" cy="0"/>
        </a:xfrm>
      </p:grpSpPr>
      <p:sp>
        <p:nvSpPr>
          <p:cNvPr id="2" name="Freeform 2"/>
          <p:cNvSpPr/>
          <p:nvPr/>
        </p:nvSpPr>
        <p:spPr>
          <a:xfrm>
            <a:off x="-1719951" y="4759662"/>
            <a:ext cx="8641360" cy="8014862"/>
          </a:xfrm>
          <a:custGeom>
            <a:avLst/>
            <a:gdLst/>
            <a:ahLst/>
            <a:cxnLst/>
            <a:rect l="l" t="t" r="r" b="b"/>
            <a:pathLst>
              <a:path w="8641360" h="8014862">
                <a:moveTo>
                  <a:pt x="0" y="0"/>
                </a:moveTo>
                <a:lnTo>
                  <a:pt x="8641361" y="0"/>
                </a:lnTo>
                <a:lnTo>
                  <a:pt x="8641361" y="8014861"/>
                </a:lnTo>
                <a:lnTo>
                  <a:pt x="0" y="8014861"/>
                </a:lnTo>
                <a:lnTo>
                  <a:pt x="0" y="0"/>
                </a:lnTo>
                <a:close/>
              </a:path>
            </a:pathLst>
          </a:custGeom>
          <a:blipFill>
            <a:blip r:embed="rId2">
              <a:alphaModFix amt="13000"/>
            </a:blip>
            <a:stretch>
              <a:fillRect/>
            </a:stretch>
          </a:blipFill>
        </p:spPr>
      </p:sp>
      <p:sp>
        <p:nvSpPr>
          <p:cNvPr id="3" name="Freeform 3"/>
          <p:cNvSpPr/>
          <p:nvPr/>
        </p:nvSpPr>
        <p:spPr>
          <a:xfrm rot="-7069604">
            <a:off x="12159467" y="-2228596"/>
            <a:ext cx="8641360" cy="8014862"/>
          </a:xfrm>
          <a:custGeom>
            <a:avLst/>
            <a:gdLst/>
            <a:ahLst/>
            <a:cxnLst/>
            <a:rect l="l" t="t" r="r" b="b"/>
            <a:pathLst>
              <a:path w="8641360" h="8014862">
                <a:moveTo>
                  <a:pt x="0" y="0"/>
                </a:moveTo>
                <a:lnTo>
                  <a:pt x="8641360" y="0"/>
                </a:lnTo>
                <a:lnTo>
                  <a:pt x="8641360" y="8014862"/>
                </a:lnTo>
                <a:lnTo>
                  <a:pt x="0" y="8014862"/>
                </a:lnTo>
                <a:lnTo>
                  <a:pt x="0" y="0"/>
                </a:lnTo>
                <a:close/>
              </a:path>
            </a:pathLst>
          </a:custGeom>
          <a:blipFill>
            <a:blip r:embed="rId2">
              <a:alphaModFix amt="13000"/>
            </a:blip>
            <a:stretch>
              <a:fillRect/>
            </a:stretch>
          </a:blipFill>
        </p:spPr>
      </p:sp>
      <p:grpSp>
        <p:nvGrpSpPr>
          <p:cNvPr id="4" name="Group 4"/>
          <p:cNvGrpSpPr/>
          <p:nvPr/>
        </p:nvGrpSpPr>
        <p:grpSpPr>
          <a:xfrm>
            <a:off x="478179" y="382759"/>
            <a:ext cx="432902" cy="43290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C9EFF">
                    <a:alpha val="100000"/>
                  </a:srgbClr>
                </a:gs>
                <a:gs pos="100000">
                  <a:srgbClr val="454AB9">
                    <a:alpha val="100000"/>
                  </a:srgbClr>
                </a:gs>
              </a:gsLst>
              <a:lin ang="2700000"/>
            </a:gradFill>
          </p:spPr>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1074598" y="490588"/>
            <a:ext cx="1874998" cy="198194"/>
          </a:xfrm>
          <a:prstGeom prst="rect">
            <a:avLst/>
          </a:prstGeom>
        </p:spPr>
        <p:txBody>
          <a:bodyPr lIns="0" tIns="0" rIns="0" bIns="0" rtlCol="0" anchor="t">
            <a:spAutoFit/>
          </a:bodyPr>
          <a:lstStyle/>
          <a:p>
            <a:pPr algn="l">
              <a:lnSpc>
                <a:spcPts val="1679"/>
              </a:lnSpc>
              <a:spcBef>
                <a:spcPct val="0"/>
              </a:spcBef>
            </a:pPr>
            <a:r>
              <a:rPr lang="en-US" sz="1200">
                <a:solidFill>
                  <a:srgbClr val="FFFFFF"/>
                </a:solidFill>
                <a:latin typeface="Open Sans 1"/>
                <a:ea typeface="Open Sans 1"/>
                <a:cs typeface="Open Sans 1"/>
                <a:sym typeface="Open Sans 1"/>
              </a:rPr>
              <a:t>Arowwai Industries</a:t>
            </a:r>
          </a:p>
        </p:txBody>
      </p:sp>
      <p:grpSp>
        <p:nvGrpSpPr>
          <p:cNvPr id="8" name="Group 8"/>
          <p:cNvGrpSpPr/>
          <p:nvPr/>
        </p:nvGrpSpPr>
        <p:grpSpPr>
          <a:xfrm>
            <a:off x="17293116" y="478110"/>
            <a:ext cx="397367" cy="28996"/>
            <a:chOff x="0" y="0"/>
            <a:chExt cx="128243" cy="9358"/>
          </a:xfrm>
        </p:grpSpPr>
        <p:sp>
          <p:nvSpPr>
            <p:cNvPr id="9" name="Freeform 9"/>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10" name="TextBox 10"/>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7293116" y="570213"/>
            <a:ext cx="397367" cy="28996"/>
            <a:chOff x="0" y="0"/>
            <a:chExt cx="128243" cy="9358"/>
          </a:xfrm>
        </p:grpSpPr>
        <p:sp>
          <p:nvSpPr>
            <p:cNvPr id="12" name="Freeform 12"/>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13" name="TextBox 13"/>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8171451" y="8161150"/>
            <a:ext cx="233098" cy="1097150"/>
            <a:chOff x="0" y="0"/>
            <a:chExt cx="61392" cy="288961"/>
          </a:xfrm>
        </p:grpSpPr>
        <p:sp>
          <p:nvSpPr>
            <p:cNvPr id="15" name="Freeform 15"/>
            <p:cNvSpPr/>
            <p:nvPr/>
          </p:nvSpPr>
          <p:spPr>
            <a:xfrm>
              <a:off x="0" y="0"/>
              <a:ext cx="61392" cy="288961"/>
            </a:xfrm>
            <a:custGeom>
              <a:avLst/>
              <a:gdLst/>
              <a:ahLst/>
              <a:cxnLst/>
              <a:rect l="l" t="t" r="r" b="b"/>
              <a:pathLst>
                <a:path w="61392" h="288961">
                  <a:moveTo>
                    <a:pt x="30696" y="0"/>
                  </a:moveTo>
                  <a:lnTo>
                    <a:pt x="30696" y="0"/>
                  </a:lnTo>
                  <a:cubicBezTo>
                    <a:pt x="38837" y="0"/>
                    <a:pt x="46645" y="3234"/>
                    <a:pt x="52401" y="8991"/>
                  </a:cubicBezTo>
                  <a:cubicBezTo>
                    <a:pt x="58158" y="14747"/>
                    <a:pt x="61392" y="22555"/>
                    <a:pt x="61392" y="30696"/>
                  </a:cubicBezTo>
                  <a:lnTo>
                    <a:pt x="61392" y="258265"/>
                  </a:lnTo>
                  <a:cubicBezTo>
                    <a:pt x="61392" y="266406"/>
                    <a:pt x="58158" y="274214"/>
                    <a:pt x="52401" y="279971"/>
                  </a:cubicBezTo>
                  <a:cubicBezTo>
                    <a:pt x="46645" y="285727"/>
                    <a:pt x="38837" y="288961"/>
                    <a:pt x="30696" y="288961"/>
                  </a:cubicBezTo>
                  <a:lnTo>
                    <a:pt x="30696" y="288961"/>
                  </a:lnTo>
                  <a:cubicBezTo>
                    <a:pt x="22555" y="288961"/>
                    <a:pt x="14747" y="285727"/>
                    <a:pt x="8991" y="279971"/>
                  </a:cubicBezTo>
                  <a:cubicBezTo>
                    <a:pt x="3234" y="274214"/>
                    <a:pt x="0" y="266406"/>
                    <a:pt x="0" y="258265"/>
                  </a:cubicBezTo>
                  <a:lnTo>
                    <a:pt x="0" y="30696"/>
                  </a:lnTo>
                  <a:cubicBezTo>
                    <a:pt x="0" y="22555"/>
                    <a:pt x="3234" y="14747"/>
                    <a:pt x="8991" y="8991"/>
                  </a:cubicBezTo>
                  <a:cubicBezTo>
                    <a:pt x="14747" y="3234"/>
                    <a:pt x="22555" y="0"/>
                    <a:pt x="30696" y="0"/>
                  </a:cubicBezTo>
                  <a:close/>
                </a:path>
              </a:pathLst>
            </a:custGeom>
            <a:gradFill rotWithShape="1">
              <a:gsLst>
                <a:gs pos="0">
                  <a:srgbClr val="5C9EFF">
                    <a:alpha val="100000"/>
                  </a:srgbClr>
                </a:gs>
                <a:gs pos="100000">
                  <a:srgbClr val="454AB9">
                    <a:alpha val="100000"/>
                  </a:srgbClr>
                </a:gs>
              </a:gsLst>
              <a:lin ang="2700000"/>
            </a:gradFill>
          </p:spPr>
        </p:sp>
        <p:sp>
          <p:nvSpPr>
            <p:cNvPr id="16" name="TextBox 16"/>
            <p:cNvSpPr txBox="1"/>
            <p:nvPr/>
          </p:nvSpPr>
          <p:spPr>
            <a:xfrm>
              <a:off x="0" y="-38100"/>
              <a:ext cx="61392" cy="327061"/>
            </a:xfrm>
            <a:prstGeom prst="rect">
              <a:avLst/>
            </a:prstGeom>
          </p:spPr>
          <p:txBody>
            <a:bodyPr lIns="50800" tIns="50800" rIns="50800" bIns="50800" rtlCol="0" anchor="ctr"/>
            <a:lstStyle/>
            <a:p>
              <a:pPr algn="ctr">
                <a:lnSpc>
                  <a:spcPts val="2626"/>
                </a:lnSpc>
              </a:pPr>
              <a:endParaRPr/>
            </a:p>
          </p:txBody>
        </p:sp>
      </p:grpSp>
      <p:sp>
        <p:nvSpPr>
          <p:cNvPr id="17" name="Freeform 17"/>
          <p:cNvSpPr/>
          <p:nvPr/>
        </p:nvSpPr>
        <p:spPr>
          <a:xfrm rot="-5400000">
            <a:off x="8434507" y="803834"/>
            <a:ext cx="3173847" cy="2943743"/>
          </a:xfrm>
          <a:custGeom>
            <a:avLst/>
            <a:gdLst/>
            <a:ahLst/>
            <a:cxnLst/>
            <a:rect l="l" t="t" r="r" b="b"/>
            <a:pathLst>
              <a:path w="3173847" h="2943743">
                <a:moveTo>
                  <a:pt x="0" y="0"/>
                </a:moveTo>
                <a:lnTo>
                  <a:pt x="3173847" y="0"/>
                </a:lnTo>
                <a:lnTo>
                  <a:pt x="3173847" y="2943743"/>
                </a:lnTo>
                <a:lnTo>
                  <a:pt x="0" y="2943743"/>
                </a:lnTo>
                <a:lnTo>
                  <a:pt x="0" y="0"/>
                </a:lnTo>
                <a:close/>
              </a:path>
            </a:pathLst>
          </a:custGeom>
          <a:blipFill>
            <a:blip r:embed="rId2"/>
            <a:stretch>
              <a:fillRect/>
            </a:stretch>
          </a:blipFill>
        </p:spPr>
      </p:sp>
      <p:sp>
        <p:nvSpPr>
          <p:cNvPr id="18" name="Freeform 18"/>
          <p:cNvSpPr/>
          <p:nvPr/>
        </p:nvSpPr>
        <p:spPr>
          <a:xfrm rot="-10800000">
            <a:off x="14761071" y="5765982"/>
            <a:ext cx="3173847" cy="2943743"/>
          </a:xfrm>
          <a:custGeom>
            <a:avLst/>
            <a:gdLst/>
            <a:ahLst/>
            <a:cxnLst/>
            <a:rect l="l" t="t" r="r" b="b"/>
            <a:pathLst>
              <a:path w="3173847" h="2943743">
                <a:moveTo>
                  <a:pt x="0" y="0"/>
                </a:moveTo>
                <a:lnTo>
                  <a:pt x="3173847" y="0"/>
                </a:lnTo>
                <a:lnTo>
                  <a:pt x="3173847" y="2943743"/>
                </a:lnTo>
                <a:lnTo>
                  <a:pt x="0" y="2943743"/>
                </a:lnTo>
                <a:lnTo>
                  <a:pt x="0" y="0"/>
                </a:lnTo>
                <a:close/>
              </a:path>
            </a:pathLst>
          </a:custGeom>
          <a:blipFill>
            <a:blip r:embed="rId2"/>
            <a:stretch>
              <a:fillRect/>
            </a:stretch>
          </a:blipFill>
        </p:spPr>
      </p:sp>
      <p:sp>
        <p:nvSpPr>
          <p:cNvPr id="19" name="Freeform 19"/>
          <p:cNvSpPr/>
          <p:nvPr/>
        </p:nvSpPr>
        <p:spPr>
          <a:xfrm>
            <a:off x="589091" y="515546"/>
            <a:ext cx="211077" cy="167327"/>
          </a:xfrm>
          <a:custGeom>
            <a:avLst/>
            <a:gdLst/>
            <a:ahLst/>
            <a:cxnLst/>
            <a:rect l="l" t="t" r="r" b="b"/>
            <a:pathLst>
              <a:path w="211077" h="167327">
                <a:moveTo>
                  <a:pt x="0" y="0"/>
                </a:moveTo>
                <a:lnTo>
                  <a:pt x="211078" y="0"/>
                </a:lnTo>
                <a:lnTo>
                  <a:pt x="211078" y="167327"/>
                </a:lnTo>
                <a:lnTo>
                  <a:pt x="0" y="16732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0" name="TextBox 20"/>
          <p:cNvSpPr txBox="1"/>
          <p:nvPr/>
        </p:nvSpPr>
        <p:spPr>
          <a:xfrm>
            <a:off x="6353061" y="494013"/>
            <a:ext cx="5581878" cy="679451"/>
          </a:xfrm>
          <a:prstGeom prst="rect">
            <a:avLst/>
          </a:prstGeom>
        </p:spPr>
        <p:txBody>
          <a:bodyPr lIns="0" tIns="0" rIns="0" bIns="0" rtlCol="0" anchor="t">
            <a:spAutoFit/>
          </a:bodyPr>
          <a:lstStyle/>
          <a:p>
            <a:pPr algn="ctr" rtl="1">
              <a:lnSpc>
                <a:spcPts val="5599"/>
              </a:lnSpc>
              <a:spcBef>
                <a:spcPct val="0"/>
              </a:spcBef>
            </a:pPr>
            <a:r>
              <a:rPr lang="en-US" sz="3999">
                <a:solidFill>
                  <a:srgbClr val="FFFFFF"/>
                </a:solidFill>
                <a:latin typeface="Canva Sans"/>
                <a:ea typeface="Canva Sans"/>
                <a:cs typeface="Canva Sans"/>
                <a:sym typeface="Canva Sans"/>
              </a:rPr>
              <a:t>5</a:t>
            </a:r>
            <a:r>
              <a:rPr lang="ar-EG" sz="3999">
                <a:solidFill>
                  <a:srgbClr val="FFFFFF"/>
                </a:solidFill>
                <a:latin typeface="Canva Sans"/>
                <a:ea typeface="Canva Sans"/>
                <a:cs typeface="Canva Sans"/>
                <a:sym typeface="Canva Sans"/>
                <a:rtl/>
              </a:rPr>
              <a:t> إيجابيات السوشال ميديا</a:t>
            </a:r>
          </a:p>
        </p:txBody>
      </p:sp>
      <p:sp>
        <p:nvSpPr>
          <p:cNvPr id="21" name="TextBox 21"/>
          <p:cNvSpPr txBox="1"/>
          <p:nvPr/>
        </p:nvSpPr>
        <p:spPr>
          <a:xfrm>
            <a:off x="8983131" y="3478548"/>
            <a:ext cx="7060406" cy="495301"/>
          </a:xfrm>
          <a:prstGeom prst="rect">
            <a:avLst/>
          </a:prstGeom>
        </p:spPr>
        <p:txBody>
          <a:bodyPr lIns="0" tIns="0" rIns="0" bIns="0" rtlCol="0" anchor="t">
            <a:spAutoFit/>
          </a:bodyPr>
          <a:lstStyle/>
          <a:p>
            <a:pPr algn="ctr" rtl="1">
              <a:lnSpc>
                <a:spcPts val="4199"/>
              </a:lnSpc>
              <a:spcBef>
                <a:spcPct val="0"/>
              </a:spcBef>
            </a:pPr>
            <a:r>
              <a:rPr lang="ar-EG" sz="2999">
                <a:solidFill>
                  <a:srgbClr val="FFFFFF"/>
                </a:solidFill>
                <a:latin typeface="Canva Sans"/>
                <a:ea typeface="Canva Sans"/>
                <a:cs typeface="Canva Sans"/>
                <a:sym typeface="Canva Sans"/>
                <a:rtl/>
              </a:rPr>
              <a:t>تسهيل التواصل بين الناس مهما كانت المسافة.</a:t>
            </a:r>
          </a:p>
        </p:txBody>
      </p:sp>
      <p:sp>
        <p:nvSpPr>
          <p:cNvPr id="22" name="TextBox 22"/>
          <p:cNvSpPr txBox="1"/>
          <p:nvPr/>
        </p:nvSpPr>
        <p:spPr>
          <a:xfrm>
            <a:off x="12050628" y="4488199"/>
            <a:ext cx="3992910" cy="495301"/>
          </a:xfrm>
          <a:prstGeom prst="rect">
            <a:avLst/>
          </a:prstGeom>
        </p:spPr>
        <p:txBody>
          <a:bodyPr lIns="0" tIns="0" rIns="0" bIns="0" rtlCol="0" anchor="t">
            <a:spAutoFit/>
          </a:bodyPr>
          <a:lstStyle/>
          <a:p>
            <a:pPr algn="ctr" rtl="1">
              <a:lnSpc>
                <a:spcPts val="4199"/>
              </a:lnSpc>
              <a:spcBef>
                <a:spcPct val="0"/>
              </a:spcBef>
            </a:pPr>
            <a:r>
              <a:rPr lang="ar-EG" sz="2999">
                <a:solidFill>
                  <a:srgbClr val="FFFFFF"/>
                </a:solidFill>
                <a:latin typeface="Canva Sans"/>
                <a:ea typeface="Canva Sans"/>
                <a:cs typeface="Canva Sans"/>
                <a:sym typeface="Canva Sans"/>
                <a:rtl/>
              </a:rPr>
              <a:t>نشر المعرفة والأخبار بسرعة</a:t>
            </a:r>
          </a:p>
        </p:txBody>
      </p:sp>
      <p:sp>
        <p:nvSpPr>
          <p:cNvPr id="23" name="TextBox 23"/>
          <p:cNvSpPr txBox="1"/>
          <p:nvPr/>
        </p:nvSpPr>
        <p:spPr>
          <a:xfrm>
            <a:off x="11493302" y="5494520"/>
            <a:ext cx="4512469" cy="495301"/>
          </a:xfrm>
          <a:prstGeom prst="rect">
            <a:avLst/>
          </a:prstGeom>
        </p:spPr>
        <p:txBody>
          <a:bodyPr lIns="0" tIns="0" rIns="0" bIns="0" rtlCol="0" anchor="t">
            <a:spAutoFit/>
          </a:bodyPr>
          <a:lstStyle/>
          <a:p>
            <a:pPr algn="ctr" rtl="1">
              <a:lnSpc>
                <a:spcPts val="4199"/>
              </a:lnSpc>
              <a:spcBef>
                <a:spcPct val="0"/>
              </a:spcBef>
            </a:pPr>
            <a:r>
              <a:rPr lang="ar-EG" sz="2999">
                <a:solidFill>
                  <a:srgbClr val="FFFFFF"/>
                </a:solidFill>
                <a:latin typeface="Canva Sans"/>
                <a:ea typeface="Canva Sans"/>
                <a:cs typeface="Canva Sans"/>
                <a:sym typeface="Canva Sans"/>
                <a:rtl/>
              </a:rPr>
              <a:t>التعلم واكتساب مهارات جديدة</a:t>
            </a:r>
          </a:p>
        </p:txBody>
      </p:sp>
      <p:sp>
        <p:nvSpPr>
          <p:cNvPr id="24" name="TextBox 24"/>
          <p:cNvSpPr txBox="1"/>
          <p:nvPr/>
        </p:nvSpPr>
        <p:spPr>
          <a:xfrm>
            <a:off x="12257499" y="6504170"/>
            <a:ext cx="3786039" cy="495301"/>
          </a:xfrm>
          <a:prstGeom prst="rect">
            <a:avLst/>
          </a:prstGeom>
        </p:spPr>
        <p:txBody>
          <a:bodyPr lIns="0" tIns="0" rIns="0" bIns="0" rtlCol="0" anchor="t">
            <a:spAutoFit/>
          </a:bodyPr>
          <a:lstStyle/>
          <a:p>
            <a:pPr algn="ctr" rtl="1">
              <a:lnSpc>
                <a:spcPts val="4199"/>
              </a:lnSpc>
              <a:spcBef>
                <a:spcPct val="0"/>
              </a:spcBef>
            </a:pPr>
            <a:r>
              <a:rPr lang="ar-EG" sz="2999">
                <a:solidFill>
                  <a:srgbClr val="FFFFFF"/>
                </a:solidFill>
                <a:latin typeface="Canva Sans"/>
                <a:ea typeface="Canva Sans"/>
                <a:cs typeface="Canva Sans"/>
                <a:sym typeface="Canva Sans"/>
                <a:rtl/>
              </a:rPr>
              <a:t>الترويج للأعمال والمشاريع</a:t>
            </a:r>
          </a:p>
        </p:txBody>
      </p:sp>
      <p:sp>
        <p:nvSpPr>
          <p:cNvPr id="25" name="Freeform 25"/>
          <p:cNvSpPr/>
          <p:nvPr/>
        </p:nvSpPr>
        <p:spPr>
          <a:xfrm rot="3903241">
            <a:off x="2318460" y="1427345"/>
            <a:ext cx="6985000" cy="4114800"/>
          </a:xfrm>
          <a:custGeom>
            <a:avLst/>
            <a:gdLst/>
            <a:ahLst/>
            <a:cxnLst/>
            <a:rect l="l" t="t" r="r" b="b"/>
            <a:pathLst>
              <a:path w="6985000" h="4114800">
                <a:moveTo>
                  <a:pt x="0" y="0"/>
                </a:moveTo>
                <a:lnTo>
                  <a:pt x="6985000" y="0"/>
                </a:lnTo>
                <a:lnTo>
                  <a:pt x="6985000"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6131C"/>
        </a:solidFill>
        <a:effectLst/>
      </p:bgPr>
    </p:bg>
    <p:spTree>
      <p:nvGrpSpPr>
        <p:cNvPr id="1" name=""/>
        <p:cNvGrpSpPr/>
        <p:nvPr/>
      </p:nvGrpSpPr>
      <p:grpSpPr>
        <a:xfrm>
          <a:off x="0" y="0"/>
          <a:ext cx="0" cy="0"/>
          <a:chOff x="0" y="0"/>
          <a:chExt cx="0" cy="0"/>
        </a:xfrm>
      </p:grpSpPr>
      <p:sp>
        <p:nvSpPr>
          <p:cNvPr id="2" name="Freeform 2"/>
          <p:cNvSpPr/>
          <p:nvPr/>
        </p:nvSpPr>
        <p:spPr>
          <a:xfrm>
            <a:off x="-1719951" y="4759662"/>
            <a:ext cx="8641360" cy="8014862"/>
          </a:xfrm>
          <a:custGeom>
            <a:avLst/>
            <a:gdLst/>
            <a:ahLst/>
            <a:cxnLst/>
            <a:rect l="l" t="t" r="r" b="b"/>
            <a:pathLst>
              <a:path w="8641360" h="8014862">
                <a:moveTo>
                  <a:pt x="0" y="0"/>
                </a:moveTo>
                <a:lnTo>
                  <a:pt x="8641361" y="0"/>
                </a:lnTo>
                <a:lnTo>
                  <a:pt x="8641361" y="8014861"/>
                </a:lnTo>
                <a:lnTo>
                  <a:pt x="0" y="8014861"/>
                </a:lnTo>
                <a:lnTo>
                  <a:pt x="0" y="0"/>
                </a:lnTo>
                <a:close/>
              </a:path>
            </a:pathLst>
          </a:custGeom>
          <a:blipFill>
            <a:blip r:embed="rId2">
              <a:alphaModFix amt="13000"/>
            </a:blip>
            <a:stretch>
              <a:fillRect/>
            </a:stretch>
          </a:blipFill>
        </p:spPr>
      </p:sp>
      <p:sp>
        <p:nvSpPr>
          <p:cNvPr id="3" name="Freeform 3"/>
          <p:cNvSpPr/>
          <p:nvPr/>
        </p:nvSpPr>
        <p:spPr>
          <a:xfrm rot="-7069604">
            <a:off x="12159467" y="-2228596"/>
            <a:ext cx="8641360" cy="8014862"/>
          </a:xfrm>
          <a:custGeom>
            <a:avLst/>
            <a:gdLst/>
            <a:ahLst/>
            <a:cxnLst/>
            <a:rect l="l" t="t" r="r" b="b"/>
            <a:pathLst>
              <a:path w="8641360" h="8014862">
                <a:moveTo>
                  <a:pt x="0" y="0"/>
                </a:moveTo>
                <a:lnTo>
                  <a:pt x="8641360" y="0"/>
                </a:lnTo>
                <a:lnTo>
                  <a:pt x="8641360" y="8014862"/>
                </a:lnTo>
                <a:lnTo>
                  <a:pt x="0" y="8014862"/>
                </a:lnTo>
                <a:lnTo>
                  <a:pt x="0" y="0"/>
                </a:lnTo>
                <a:close/>
              </a:path>
            </a:pathLst>
          </a:custGeom>
          <a:blipFill>
            <a:blip r:embed="rId2">
              <a:alphaModFix amt="13000"/>
            </a:blip>
            <a:stretch>
              <a:fillRect/>
            </a:stretch>
          </a:blipFill>
        </p:spPr>
      </p:sp>
      <p:grpSp>
        <p:nvGrpSpPr>
          <p:cNvPr id="4" name="Group 4"/>
          <p:cNvGrpSpPr/>
          <p:nvPr/>
        </p:nvGrpSpPr>
        <p:grpSpPr>
          <a:xfrm>
            <a:off x="478179" y="382759"/>
            <a:ext cx="432902" cy="43290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C9EFF">
                    <a:alpha val="100000"/>
                  </a:srgbClr>
                </a:gs>
                <a:gs pos="100000">
                  <a:srgbClr val="454AB9">
                    <a:alpha val="100000"/>
                  </a:srgbClr>
                </a:gs>
              </a:gsLst>
              <a:lin ang="2700000"/>
            </a:gradFill>
          </p:spPr>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17293116" y="478110"/>
            <a:ext cx="397367" cy="28996"/>
            <a:chOff x="0" y="0"/>
            <a:chExt cx="128243" cy="9358"/>
          </a:xfrm>
        </p:grpSpPr>
        <p:sp>
          <p:nvSpPr>
            <p:cNvPr id="8" name="Freeform 8"/>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9" name="TextBox 9"/>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0" name="Group 10"/>
          <p:cNvGrpSpPr/>
          <p:nvPr/>
        </p:nvGrpSpPr>
        <p:grpSpPr>
          <a:xfrm>
            <a:off x="17293116" y="570213"/>
            <a:ext cx="397367" cy="28996"/>
            <a:chOff x="0" y="0"/>
            <a:chExt cx="128243" cy="9358"/>
          </a:xfrm>
        </p:grpSpPr>
        <p:sp>
          <p:nvSpPr>
            <p:cNvPr id="11" name="Freeform 11"/>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12" name="TextBox 12"/>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3" name="Group 13"/>
          <p:cNvGrpSpPr/>
          <p:nvPr/>
        </p:nvGrpSpPr>
        <p:grpSpPr>
          <a:xfrm>
            <a:off x="18171451" y="8161150"/>
            <a:ext cx="233098" cy="1097150"/>
            <a:chOff x="0" y="0"/>
            <a:chExt cx="61392" cy="288961"/>
          </a:xfrm>
        </p:grpSpPr>
        <p:sp>
          <p:nvSpPr>
            <p:cNvPr id="14" name="Freeform 14"/>
            <p:cNvSpPr/>
            <p:nvPr/>
          </p:nvSpPr>
          <p:spPr>
            <a:xfrm>
              <a:off x="0" y="0"/>
              <a:ext cx="61392" cy="288961"/>
            </a:xfrm>
            <a:custGeom>
              <a:avLst/>
              <a:gdLst/>
              <a:ahLst/>
              <a:cxnLst/>
              <a:rect l="l" t="t" r="r" b="b"/>
              <a:pathLst>
                <a:path w="61392" h="288961">
                  <a:moveTo>
                    <a:pt x="30696" y="0"/>
                  </a:moveTo>
                  <a:lnTo>
                    <a:pt x="30696" y="0"/>
                  </a:lnTo>
                  <a:cubicBezTo>
                    <a:pt x="38837" y="0"/>
                    <a:pt x="46645" y="3234"/>
                    <a:pt x="52401" y="8991"/>
                  </a:cubicBezTo>
                  <a:cubicBezTo>
                    <a:pt x="58158" y="14747"/>
                    <a:pt x="61392" y="22555"/>
                    <a:pt x="61392" y="30696"/>
                  </a:cubicBezTo>
                  <a:lnTo>
                    <a:pt x="61392" y="258265"/>
                  </a:lnTo>
                  <a:cubicBezTo>
                    <a:pt x="61392" y="266406"/>
                    <a:pt x="58158" y="274214"/>
                    <a:pt x="52401" y="279971"/>
                  </a:cubicBezTo>
                  <a:cubicBezTo>
                    <a:pt x="46645" y="285727"/>
                    <a:pt x="38837" y="288961"/>
                    <a:pt x="30696" y="288961"/>
                  </a:cubicBezTo>
                  <a:lnTo>
                    <a:pt x="30696" y="288961"/>
                  </a:lnTo>
                  <a:cubicBezTo>
                    <a:pt x="22555" y="288961"/>
                    <a:pt x="14747" y="285727"/>
                    <a:pt x="8991" y="279971"/>
                  </a:cubicBezTo>
                  <a:cubicBezTo>
                    <a:pt x="3234" y="274214"/>
                    <a:pt x="0" y="266406"/>
                    <a:pt x="0" y="258265"/>
                  </a:cubicBezTo>
                  <a:lnTo>
                    <a:pt x="0" y="30696"/>
                  </a:lnTo>
                  <a:cubicBezTo>
                    <a:pt x="0" y="22555"/>
                    <a:pt x="3234" y="14747"/>
                    <a:pt x="8991" y="8991"/>
                  </a:cubicBezTo>
                  <a:cubicBezTo>
                    <a:pt x="14747" y="3234"/>
                    <a:pt x="22555" y="0"/>
                    <a:pt x="30696" y="0"/>
                  </a:cubicBezTo>
                  <a:close/>
                </a:path>
              </a:pathLst>
            </a:custGeom>
            <a:gradFill rotWithShape="1">
              <a:gsLst>
                <a:gs pos="0">
                  <a:srgbClr val="5C9EFF">
                    <a:alpha val="100000"/>
                  </a:srgbClr>
                </a:gs>
                <a:gs pos="100000">
                  <a:srgbClr val="454AB9">
                    <a:alpha val="100000"/>
                  </a:srgbClr>
                </a:gs>
              </a:gsLst>
              <a:lin ang="2700000"/>
            </a:gradFill>
          </p:spPr>
        </p:sp>
        <p:sp>
          <p:nvSpPr>
            <p:cNvPr id="15" name="TextBox 15"/>
            <p:cNvSpPr txBox="1"/>
            <p:nvPr/>
          </p:nvSpPr>
          <p:spPr>
            <a:xfrm>
              <a:off x="0" y="-38100"/>
              <a:ext cx="61392" cy="327061"/>
            </a:xfrm>
            <a:prstGeom prst="rect">
              <a:avLst/>
            </a:prstGeom>
          </p:spPr>
          <p:txBody>
            <a:bodyPr lIns="50800" tIns="50800" rIns="50800" bIns="50800" rtlCol="0" anchor="ctr"/>
            <a:lstStyle/>
            <a:p>
              <a:pPr algn="ctr">
                <a:lnSpc>
                  <a:spcPts val="2626"/>
                </a:lnSpc>
              </a:pPr>
              <a:endParaRPr/>
            </a:p>
          </p:txBody>
        </p:sp>
      </p:grpSp>
      <p:sp>
        <p:nvSpPr>
          <p:cNvPr id="16" name="Freeform 16"/>
          <p:cNvSpPr/>
          <p:nvPr/>
        </p:nvSpPr>
        <p:spPr>
          <a:xfrm rot="-5400000">
            <a:off x="363127" y="3287790"/>
            <a:ext cx="3173847" cy="2943743"/>
          </a:xfrm>
          <a:custGeom>
            <a:avLst/>
            <a:gdLst/>
            <a:ahLst/>
            <a:cxnLst/>
            <a:rect l="l" t="t" r="r" b="b"/>
            <a:pathLst>
              <a:path w="3173847" h="2943743">
                <a:moveTo>
                  <a:pt x="0" y="0"/>
                </a:moveTo>
                <a:lnTo>
                  <a:pt x="3173846" y="0"/>
                </a:lnTo>
                <a:lnTo>
                  <a:pt x="3173846" y="2943743"/>
                </a:lnTo>
                <a:lnTo>
                  <a:pt x="0" y="2943743"/>
                </a:lnTo>
                <a:lnTo>
                  <a:pt x="0" y="0"/>
                </a:lnTo>
                <a:close/>
              </a:path>
            </a:pathLst>
          </a:custGeom>
          <a:blipFill>
            <a:blip r:embed="rId2"/>
            <a:stretch>
              <a:fillRect/>
            </a:stretch>
          </a:blipFill>
        </p:spPr>
      </p:sp>
      <p:sp>
        <p:nvSpPr>
          <p:cNvPr id="17" name="Freeform 17"/>
          <p:cNvSpPr/>
          <p:nvPr/>
        </p:nvSpPr>
        <p:spPr>
          <a:xfrm rot="-10800000">
            <a:off x="14317952" y="509638"/>
            <a:ext cx="3173847" cy="2943743"/>
          </a:xfrm>
          <a:custGeom>
            <a:avLst/>
            <a:gdLst/>
            <a:ahLst/>
            <a:cxnLst/>
            <a:rect l="l" t="t" r="r" b="b"/>
            <a:pathLst>
              <a:path w="3173847" h="2943743">
                <a:moveTo>
                  <a:pt x="0" y="0"/>
                </a:moveTo>
                <a:lnTo>
                  <a:pt x="3173847" y="0"/>
                </a:lnTo>
                <a:lnTo>
                  <a:pt x="3173847" y="2943742"/>
                </a:lnTo>
                <a:lnTo>
                  <a:pt x="0" y="2943742"/>
                </a:lnTo>
                <a:lnTo>
                  <a:pt x="0" y="0"/>
                </a:lnTo>
                <a:close/>
              </a:path>
            </a:pathLst>
          </a:custGeom>
          <a:blipFill>
            <a:blip r:embed="rId2"/>
            <a:stretch>
              <a:fillRect/>
            </a:stretch>
          </a:blipFill>
        </p:spPr>
      </p:sp>
      <p:sp>
        <p:nvSpPr>
          <p:cNvPr id="18" name="TextBox 18"/>
          <p:cNvSpPr txBox="1"/>
          <p:nvPr/>
        </p:nvSpPr>
        <p:spPr>
          <a:xfrm>
            <a:off x="1074598" y="490588"/>
            <a:ext cx="1874998" cy="198194"/>
          </a:xfrm>
          <a:prstGeom prst="rect">
            <a:avLst/>
          </a:prstGeom>
        </p:spPr>
        <p:txBody>
          <a:bodyPr lIns="0" tIns="0" rIns="0" bIns="0" rtlCol="0" anchor="t">
            <a:spAutoFit/>
          </a:bodyPr>
          <a:lstStyle/>
          <a:p>
            <a:pPr algn="l">
              <a:lnSpc>
                <a:spcPts val="1679"/>
              </a:lnSpc>
              <a:spcBef>
                <a:spcPct val="0"/>
              </a:spcBef>
            </a:pPr>
            <a:r>
              <a:rPr lang="en-US" sz="1200">
                <a:solidFill>
                  <a:srgbClr val="FFFFFF"/>
                </a:solidFill>
                <a:latin typeface="Open Sans 1"/>
                <a:ea typeface="Open Sans 1"/>
                <a:cs typeface="Open Sans 1"/>
                <a:sym typeface="Open Sans 1"/>
              </a:rPr>
              <a:t>Arowwai Industries</a:t>
            </a:r>
          </a:p>
        </p:txBody>
      </p:sp>
      <p:sp>
        <p:nvSpPr>
          <p:cNvPr id="19" name="Freeform 19"/>
          <p:cNvSpPr/>
          <p:nvPr/>
        </p:nvSpPr>
        <p:spPr>
          <a:xfrm>
            <a:off x="589091" y="515546"/>
            <a:ext cx="211077" cy="167327"/>
          </a:xfrm>
          <a:custGeom>
            <a:avLst/>
            <a:gdLst/>
            <a:ahLst/>
            <a:cxnLst/>
            <a:rect l="l" t="t" r="r" b="b"/>
            <a:pathLst>
              <a:path w="211077" h="167327">
                <a:moveTo>
                  <a:pt x="0" y="0"/>
                </a:moveTo>
                <a:lnTo>
                  <a:pt x="211078" y="0"/>
                </a:lnTo>
                <a:lnTo>
                  <a:pt x="211078" y="167327"/>
                </a:lnTo>
                <a:lnTo>
                  <a:pt x="0" y="16732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0" name="TextBox 20"/>
          <p:cNvSpPr txBox="1"/>
          <p:nvPr/>
        </p:nvSpPr>
        <p:spPr>
          <a:xfrm>
            <a:off x="6425071" y="1302058"/>
            <a:ext cx="5437857" cy="679451"/>
          </a:xfrm>
          <a:prstGeom prst="rect">
            <a:avLst/>
          </a:prstGeom>
        </p:spPr>
        <p:txBody>
          <a:bodyPr lIns="0" tIns="0" rIns="0" bIns="0" rtlCol="0" anchor="t">
            <a:spAutoFit/>
          </a:bodyPr>
          <a:lstStyle/>
          <a:p>
            <a:pPr algn="ctr" rtl="1">
              <a:lnSpc>
                <a:spcPts val="5599"/>
              </a:lnSpc>
              <a:spcBef>
                <a:spcPct val="0"/>
              </a:spcBef>
            </a:pPr>
            <a:r>
              <a:rPr lang="en-US" sz="3999">
                <a:solidFill>
                  <a:srgbClr val="FFFFFF"/>
                </a:solidFill>
                <a:latin typeface="Canva Sans"/>
                <a:ea typeface="Canva Sans"/>
                <a:cs typeface="Canva Sans"/>
                <a:sym typeface="Canva Sans"/>
              </a:rPr>
              <a:t>6</a:t>
            </a:r>
            <a:r>
              <a:rPr lang="ar-EG" sz="3999">
                <a:solidFill>
                  <a:srgbClr val="FFFFFF"/>
                </a:solidFill>
                <a:latin typeface="Canva Sans"/>
                <a:ea typeface="Canva Sans"/>
                <a:cs typeface="Canva Sans"/>
                <a:sym typeface="Canva Sans"/>
                <a:rtl/>
              </a:rPr>
              <a:t> سلبيات السوشال ميديا</a:t>
            </a:r>
          </a:p>
        </p:txBody>
      </p:sp>
      <p:sp>
        <p:nvSpPr>
          <p:cNvPr id="21" name="TextBox 21"/>
          <p:cNvSpPr txBox="1"/>
          <p:nvPr/>
        </p:nvSpPr>
        <p:spPr>
          <a:xfrm>
            <a:off x="11862929" y="3181917"/>
            <a:ext cx="3401318" cy="495301"/>
          </a:xfrm>
          <a:prstGeom prst="rect">
            <a:avLst/>
          </a:prstGeom>
        </p:spPr>
        <p:txBody>
          <a:bodyPr lIns="0" tIns="0" rIns="0" bIns="0" rtlCol="0" anchor="t">
            <a:spAutoFit/>
          </a:bodyPr>
          <a:lstStyle/>
          <a:p>
            <a:pPr algn="ctr" rtl="1">
              <a:lnSpc>
                <a:spcPts val="4199"/>
              </a:lnSpc>
              <a:spcBef>
                <a:spcPct val="0"/>
              </a:spcBef>
            </a:pPr>
            <a:r>
              <a:rPr lang="ar-EG" sz="2999">
                <a:solidFill>
                  <a:srgbClr val="FFFFFF"/>
                </a:solidFill>
                <a:latin typeface="Canva Sans"/>
                <a:ea typeface="Canva Sans"/>
                <a:cs typeface="Canva Sans"/>
                <a:sym typeface="Canva Sans"/>
                <a:rtl/>
              </a:rPr>
              <a:t>إضاعة الوقت والإدمان.</a:t>
            </a:r>
          </a:p>
        </p:txBody>
      </p:sp>
      <p:sp>
        <p:nvSpPr>
          <p:cNvPr id="22" name="TextBox 22"/>
          <p:cNvSpPr txBox="1"/>
          <p:nvPr/>
        </p:nvSpPr>
        <p:spPr>
          <a:xfrm>
            <a:off x="12024630" y="4264361"/>
            <a:ext cx="3077914" cy="495301"/>
          </a:xfrm>
          <a:prstGeom prst="rect">
            <a:avLst/>
          </a:prstGeom>
        </p:spPr>
        <p:txBody>
          <a:bodyPr lIns="0" tIns="0" rIns="0" bIns="0" rtlCol="0" anchor="t">
            <a:spAutoFit/>
          </a:bodyPr>
          <a:lstStyle/>
          <a:p>
            <a:pPr algn="ctr" rtl="1">
              <a:lnSpc>
                <a:spcPts val="4199"/>
              </a:lnSpc>
              <a:spcBef>
                <a:spcPct val="0"/>
              </a:spcBef>
            </a:pPr>
            <a:r>
              <a:rPr lang="ar-EG" sz="2999">
                <a:solidFill>
                  <a:srgbClr val="FFFFFF"/>
                </a:solidFill>
                <a:latin typeface="Canva Sans"/>
                <a:ea typeface="Canva Sans"/>
                <a:cs typeface="Canva Sans"/>
                <a:sym typeface="Canva Sans"/>
                <a:rtl/>
              </a:rPr>
              <a:t>انتشار الأخبار الكاذبة.</a:t>
            </a:r>
          </a:p>
        </p:txBody>
      </p:sp>
      <p:sp>
        <p:nvSpPr>
          <p:cNvPr id="23" name="TextBox 23"/>
          <p:cNvSpPr txBox="1"/>
          <p:nvPr/>
        </p:nvSpPr>
        <p:spPr>
          <a:xfrm>
            <a:off x="10178045" y="5350212"/>
            <a:ext cx="5086201" cy="495301"/>
          </a:xfrm>
          <a:prstGeom prst="rect">
            <a:avLst/>
          </a:prstGeom>
        </p:spPr>
        <p:txBody>
          <a:bodyPr lIns="0" tIns="0" rIns="0" bIns="0" rtlCol="0" anchor="t">
            <a:spAutoFit/>
          </a:bodyPr>
          <a:lstStyle/>
          <a:p>
            <a:pPr algn="ctr" rtl="1">
              <a:lnSpc>
                <a:spcPts val="4199"/>
              </a:lnSpc>
              <a:spcBef>
                <a:spcPct val="0"/>
              </a:spcBef>
            </a:pPr>
            <a:r>
              <a:rPr lang="ar-EG" sz="2999">
                <a:solidFill>
                  <a:srgbClr val="FFFFFF"/>
                </a:solidFill>
                <a:latin typeface="Canva Sans"/>
                <a:ea typeface="Canva Sans"/>
                <a:cs typeface="Canva Sans"/>
                <a:sym typeface="Canva Sans"/>
                <a:rtl/>
              </a:rPr>
              <a:t>التأثير السلبي على الصحة النفسية.</a:t>
            </a:r>
          </a:p>
        </p:txBody>
      </p:sp>
      <p:sp>
        <p:nvSpPr>
          <p:cNvPr id="24" name="Freeform 24"/>
          <p:cNvSpPr/>
          <p:nvPr/>
        </p:nvSpPr>
        <p:spPr>
          <a:xfrm rot="3903241">
            <a:off x="1796016" y="1619818"/>
            <a:ext cx="6985000" cy="4114800"/>
          </a:xfrm>
          <a:custGeom>
            <a:avLst/>
            <a:gdLst/>
            <a:ahLst/>
            <a:cxnLst/>
            <a:rect l="l" t="t" r="r" b="b"/>
            <a:pathLst>
              <a:path w="6985000" h="4114800">
                <a:moveTo>
                  <a:pt x="0" y="0"/>
                </a:moveTo>
                <a:lnTo>
                  <a:pt x="6985000" y="0"/>
                </a:lnTo>
                <a:lnTo>
                  <a:pt x="6985000"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6131C"/>
        </a:solidFill>
        <a:effectLst/>
      </p:bgPr>
    </p:bg>
    <p:spTree>
      <p:nvGrpSpPr>
        <p:cNvPr id="1" name=""/>
        <p:cNvGrpSpPr/>
        <p:nvPr/>
      </p:nvGrpSpPr>
      <p:grpSpPr>
        <a:xfrm>
          <a:off x="0" y="0"/>
          <a:ext cx="0" cy="0"/>
          <a:chOff x="0" y="0"/>
          <a:chExt cx="0" cy="0"/>
        </a:xfrm>
      </p:grpSpPr>
      <p:sp>
        <p:nvSpPr>
          <p:cNvPr id="2" name="Freeform 2"/>
          <p:cNvSpPr/>
          <p:nvPr/>
        </p:nvSpPr>
        <p:spPr>
          <a:xfrm>
            <a:off x="-1719951" y="4759662"/>
            <a:ext cx="8641360" cy="8014862"/>
          </a:xfrm>
          <a:custGeom>
            <a:avLst/>
            <a:gdLst/>
            <a:ahLst/>
            <a:cxnLst/>
            <a:rect l="l" t="t" r="r" b="b"/>
            <a:pathLst>
              <a:path w="8641360" h="8014862">
                <a:moveTo>
                  <a:pt x="0" y="0"/>
                </a:moveTo>
                <a:lnTo>
                  <a:pt x="8641361" y="0"/>
                </a:lnTo>
                <a:lnTo>
                  <a:pt x="8641361" y="8014861"/>
                </a:lnTo>
                <a:lnTo>
                  <a:pt x="0" y="8014861"/>
                </a:lnTo>
                <a:lnTo>
                  <a:pt x="0" y="0"/>
                </a:lnTo>
                <a:close/>
              </a:path>
            </a:pathLst>
          </a:custGeom>
          <a:blipFill>
            <a:blip r:embed="rId2">
              <a:alphaModFix amt="13000"/>
            </a:blip>
            <a:stretch>
              <a:fillRect/>
            </a:stretch>
          </a:blipFill>
        </p:spPr>
      </p:sp>
      <p:sp>
        <p:nvSpPr>
          <p:cNvPr id="3" name="Freeform 3"/>
          <p:cNvSpPr/>
          <p:nvPr/>
        </p:nvSpPr>
        <p:spPr>
          <a:xfrm rot="-7069604">
            <a:off x="12159467" y="-2228596"/>
            <a:ext cx="8641360" cy="8014862"/>
          </a:xfrm>
          <a:custGeom>
            <a:avLst/>
            <a:gdLst/>
            <a:ahLst/>
            <a:cxnLst/>
            <a:rect l="l" t="t" r="r" b="b"/>
            <a:pathLst>
              <a:path w="8641360" h="8014862">
                <a:moveTo>
                  <a:pt x="0" y="0"/>
                </a:moveTo>
                <a:lnTo>
                  <a:pt x="8641360" y="0"/>
                </a:lnTo>
                <a:lnTo>
                  <a:pt x="8641360" y="8014862"/>
                </a:lnTo>
                <a:lnTo>
                  <a:pt x="0" y="8014862"/>
                </a:lnTo>
                <a:lnTo>
                  <a:pt x="0" y="0"/>
                </a:lnTo>
                <a:close/>
              </a:path>
            </a:pathLst>
          </a:custGeom>
          <a:blipFill>
            <a:blip r:embed="rId2">
              <a:alphaModFix amt="13000"/>
            </a:blip>
            <a:stretch>
              <a:fillRect/>
            </a:stretch>
          </a:blipFill>
        </p:spPr>
      </p:sp>
      <p:grpSp>
        <p:nvGrpSpPr>
          <p:cNvPr id="4" name="Group 4"/>
          <p:cNvGrpSpPr/>
          <p:nvPr/>
        </p:nvGrpSpPr>
        <p:grpSpPr>
          <a:xfrm>
            <a:off x="478179" y="382759"/>
            <a:ext cx="432902" cy="43290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C9EFF">
                    <a:alpha val="100000"/>
                  </a:srgbClr>
                </a:gs>
                <a:gs pos="100000">
                  <a:srgbClr val="454AB9">
                    <a:alpha val="100000"/>
                  </a:srgbClr>
                </a:gs>
              </a:gsLst>
              <a:lin ang="2700000"/>
            </a:gradFill>
          </p:spPr>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17293116" y="478110"/>
            <a:ext cx="397367" cy="28996"/>
            <a:chOff x="0" y="0"/>
            <a:chExt cx="128243" cy="9358"/>
          </a:xfrm>
        </p:grpSpPr>
        <p:sp>
          <p:nvSpPr>
            <p:cNvPr id="8" name="Freeform 8"/>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9" name="TextBox 9"/>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0" name="Group 10"/>
          <p:cNvGrpSpPr/>
          <p:nvPr/>
        </p:nvGrpSpPr>
        <p:grpSpPr>
          <a:xfrm>
            <a:off x="17293116" y="570213"/>
            <a:ext cx="397367" cy="28996"/>
            <a:chOff x="0" y="0"/>
            <a:chExt cx="128243" cy="9358"/>
          </a:xfrm>
        </p:grpSpPr>
        <p:sp>
          <p:nvSpPr>
            <p:cNvPr id="11" name="Freeform 11"/>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12" name="TextBox 12"/>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3" name="Group 13"/>
          <p:cNvGrpSpPr/>
          <p:nvPr/>
        </p:nvGrpSpPr>
        <p:grpSpPr>
          <a:xfrm>
            <a:off x="18171451" y="8161150"/>
            <a:ext cx="233098" cy="1097150"/>
            <a:chOff x="0" y="0"/>
            <a:chExt cx="61392" cy="288961"/>
          </a:xfrm>
        </p:grpSpPr>
        <p:sp>
          <p:nvSpPr>
            <p:cNvPr id="14" name="Freeform 14"/>
            <p:cNvSpPr/>
            <p:nvPr/>
          </p:nvSpPr>
          <p:spPr>
            <a:xfrm>
              <a:off x="0" y="0"/>
              <a:ext cx="61392" cy="288961"/>
            </a:xfrm>
            <a:custGeom>
              <a:avLst/>
              <a:gdLst/>
              <a:ahLst/>
              <a:cxnLst/>
              <a:rect l="l" t="t" r="r" b="b"/>
              <a:pathLst>
                <a:path w="61392" h="288961">
                  <a:moveTo>
                    <a:pt x="30696" y="0"/>
                  </a:moveTo>
                  <a:lnTo>
                    <a:pt x="30696" y="0"/>
                  </a:lnTo>
                  <a:cubicBezTo>
                    <a:pt x="38837" y="0"/>
                    <a:pt x="46645" y="3234"/>
                    <a:pt x="52401" y="8991"/>
                  </a:cubicBezTo>
                  <a:cubicBezTo>
                    <a:pt x="58158" y="14747"/>
                    <a:pt x="61392" y="22555"/>
                    <a:pt x="61392" y="30696"/>
                  </a:cubicBezTo>
                  <a:lnTo>
                    <a:pt x="61392" y="258265"/>
                  </a:lnTo>
                  <a:cubicBezTo>
                    <a:pt x="61392" y="266406"/>
                    <a:pt x="58158" y="274214"/>
                    <a:pt x="52401" y="279971"/>
                  </a:cubicBezTo>
                  <a:cubicBezTo>
                    <a:pt x="46645" y="285727"/>
                    <a:pt x="38837" y="288961"/>
                    <a:pt x="30696" y="288961"/>
                  </a:cubicBezTo>
                  <a:lnTo>
                    <a:pt x="30696" y="288961"/>
                  </a:lnTo>
                  <a:cubicBezTo>
                    <a:pt x="22555" y="288961"/>
                    <a:pt x="14747" y="285727"/>
                    <a:pt x="8991" y="279971"/>
                  </a:cubicBezTo>
                  <a:cubicBezTo>
                    <a:pt x="3234" y="274214"/>
                    <a:pt x="0" y="266406"/>
                    <a:pt x="0" y="258265"/>
                  </a:cubicBezTo>
                  <a:lnTo>
                    <a:pt x="0" y="30696"/>
                  </a:lnTo>
                  <a:cubicBezTo>
                    <a:pt x="0" y="22555"/>
                    <a:pt x="3234" y="14747"/>
                    <a:pt x="8991" y="8991"/>
                  </a:cubicBezTo>
                  <a:cubicBezTo>
                    <a:pt x="14747" y="3234"/>
                    <a:pt x="22555" y="0"/>
                    <a:pt x="30696" y="0"/>
                  </a:cubicBezTo>
                  <a:close/>
                </a:path>
              </a:pathLst>
            </a:custGeom>
            <a:gradFill rotWithShape="1">
              <a:gsLst>
                <a:gs pos="0">
                  <a:srgbClr val="5C9EFF">
                    <a:alpha val="100000"/>
                  </a:srgbClr>
                </a:gs>
                <a:gs pos="100000">
                  <a:srgbClr val="454AB9">
                    <a:alpha val="100000"/>
                  </a:srgbClr>
                </a:gs>
              </a:gsLst>
              <a:lin ang="2700000"/>
            </a:gradFill>
          </p:spPr>
        </p:sp>
        <p:sp>
          <p:nvSpPr>
            <p:cNvPr id="15" name="TextBox 15"/>
            <p:cNvSpPr txBox="1"/>
            <p:nvPr/>
          </p:nvSpPr>
          <p:spPr>
            <a:xfrm>
              <a:off x="0" y="-38100"/>
              <a:ext cx="61392" cy="327061"/>
            </a:xfrm>
            <a:prstGeom prst="rect">
              <a:avLst/>
            </a:prstGeom>
          </p:spPr>
          <p:txBody>
            <a:bodyPr lIns="50800" tIns="50800" rIns="50800" bIns="50800" rtlCol="0" anchor="ctr"/>
            <a:lstStyle/>
            <a:p>
              <a:pPr algn="ctr">
                <a:lnSpc>
                  <a:spcPts val="2626"/>
                </a:lnSpc>
              </a:pPr>
              <a:endParaRPr/>
            </a:p>
          </p:txBody>
        </p:sp>
      </p:grpSp>
      <p:sp>
        <p:nvSpPr>
          <p:cNvPr id="16" name="Freeform 16"/>
          <p:cNvSpPr/>
          <p:nvPr/>
        </p:nvSpPr>
        <p:spPr>
          <a:xfrm rot="-5400000">
            <a:off x="363127" y="3287790"/>
            <a:ext cx="3173847" cy="2943743"/>
          </a:xfrm>
          <a:custGeom>
            <a:avLst/>
            <a:gdLst/>
            <a:ahLst/>
            <a:cxnLst/>
            <a:rect l="l" t="t" r="r" b="b"/>
            <a:pathLst>
              <a:path w="3173847" h="2943743">
                <a:moveTo>
                  <a:pt x="0" y="0"/>
                </a:moveTo>
                <a:lnTo>
                  <a:pt x="3173846" y="0"/>
                </a:lnTo>
                <a:lnTo>
                  <a:pt x="3173846" y="2943743"/>
                </a:lnTo>
                <a:lnTo>
                  <a:pt x="0" y="2943743"/>
                </a:lnTo>
                <a:lnTo>
                  <a:pt x="0" y="0"/>
                </a:lnTo>
                <a:close/>
              </a:path>
            </a:pathLst>
          </a:custGeom>
          <a:blipFill>
            <a:blip r:embed="rId2"/>
            <a:stretch>
              <a:fillRect/>
            </a:stretch>
          </a:blipFill>
        </p:spPr>
      </p:sp>
      <p:sp>
        <p:nvSpPr>
          <p:cNvPr id="17" name="Freeform 17"/>
          <p:cNvSpPr/>
          <p:nvPr/>
        </p:nvSpPr>
        <p:spPr>
          <a:xfrm rot="-10800000">
            <a:off x="14516636" y="2953095"/>
            <a:ext cx="3173847" cy="2943743"/>
          </a:xfrm>
          <a:custGeom>
            <a:avLst/>
            <a:gdLst/>
            <a:ahLst/>
            <a:cxnLst/>
            <a:rect l="l" t="t" r="r" b="b"/>
            <a:pathLst>
              <a:path w="3173847" h="2943743">
                <a:moveTo>
                  <a:pt x="0" y="0"/>
                </a:moveTo>
                <a:lnTo>
                  <a:pt x="3173846" y="0"/>
                </a:lnTo>
                <a:lnTo>
                  <a:pt x="3173846" y="2943743"/>
                </a:lnTo>
                <a:lnTo>
                  <a:pt x="0" y="2943743"/>
                </a:lnTo>
                <a:lnTo>
                  <a:pt x="0" y="0"/>
                </a:lnTo>
                <a:close/>
              </a:path>
            </a:pathLst>
          </a:custGeom>
          <a:blipFill>
            <a:blip r:embed="rId2"/>
            <a:stretch>
              <a:fillRect/>
            </a:stretch>
          </a:blipFill>
        </p:spPr>
      </p:sp>
      <p:sp>
        <p:nvSpPr>
          <p:cNvPr id="18" name="Freeform 18"/>
          <p:cNvSpPr/>
          <p:nvPr/>
        </p:nvSpPr>
        <p:spPr>
          <a:xfrm>
            <a:off x="589091" y="515546"/>
            <a:ext cx="211077" cy="167327"/>
          </a:xfrm>
          <a:custGeom>
            <a:avLst/>
            <a:gdLst/>
            <a:ahLst/>
            <a:cxnLst/>
            <a:rect l="l" t="t" r="r" b="b"/>
            <a:pathLst>
              <a:path w="211077" h="167327">
                <a:moveTo>
                  <a:pt x="0" y="0"/>
                </a:moveTo>
                <a:lnTo>
                  <a:pt x="211078" y="0"/>
                </a:lnTo>
                <a:lnTo>
                  <a:pt x="211078" y="167327"/>
                </a:lnTo>
                <a:lnTo>
                  <a:pt x="0" y="16732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9" name="TextBox 19"/>
          <p:cNvSpPr txBox="1"/>
          <p:nvPr/>
        </p:nvSpPr>
        <p:spPr>
          <a:xfrm>
            <a:off x="1074598" y="490588"/>
            <a:ext cx="1874998" cy="198194"/>
          </a:xfrm>
          <a:prstGeom prst="rect">
            <a:avLst/>
          </a:prstGeom>
        </p:spPr>
        <p:txBody>
          <a:bodyPr lIns="0" tIns="0" rIns="0" bIns="0" rtlCol="0" anchor="t">
            <a:spAutoFit/>
          </a:bodyPr>
          <a:lstStyle/>
          <a:p>
            <a:pPr algn="l">
              <a:lnSpc>
                <a:spcPts val="1679"/>
              </a:lnSpc>
              <a:spcBef>
                <a:spcPct val="0"/>
              </a:spcBef>
            </a:pPr>
            <a:r>
              <a:rPr lang="en-US" sz="1200">
                <a:solidFill>
                  <a:srgbClr val="FFFFFF"/>
                </a:solidFill>
                <a:latin typeface="Open Sans 1"/>
                <a:ea typeface="Open Sans 1"/>
                <a:cs typeface="Open Sans 1"/>
                <a:sym typeface="Open Sans 1"/>
              </a:rPr>
              <a:t>Arowwai Industries</a:t>
            </a:r>
          </a:p>
        </p:txBody>
      </p:sp>
      <p:sp>
        <p:nvSpPr>
          <p:cNvPr id="20" name="TextBox 20"/>
          <p:cNvSpPr txBox="1"/>
          <p:nvPr/>
        </p:nvSpPr>
        <p:spPr>
          <a:xfrm>
            <a:off x="4632507" y="1302058"/>
            <a:ext cx="8241162" cy="679451"/>
          </a:xfrm>
          <a:prstGeom prst="rect">
            <a:avLst/>
          </a:prstGeom>
        </p:spPr>
        <p:txBody>
          <a:bodyPr lIns="0" tIns="0" rIns="0" bIns="0" rtlCol="0" anchor="t">
            <a:spAutoFit/>
          </a:bodyPr>
          <a:lstStyle/>
          <a:p>
            <a:pPr algn="ctr" rtl="1">
              <a:lnSpc>
                <a:spcPts val="5599"/>
              </a:lnSpc>
              <a:spcBef>
                <a:spcPct val="0"/>
              </a:spcBef>
            </a:pPr>
            <a:r>
              <a:rPr lang="en-US" sz="3999">
                <a:solidFill>
                  <a:srgbClr val="FFFFFF"/>
                </a:solidFill>
                <a:latin typeface="Canva Sans"/>
                <a:ea typeface="Canva Sans"/>
                <a:cs typeface="Canva Sans"/>
                <a:sym typeface="Canva Sans"/>
              </a:rPr>
              <a:t>7</a:t>
            </a:r>
            <a:r>
              <a:rPr lang="ar-EG" sz="3999">
                <a:solidFill>
                  <a:srgbClr val="FFFFFF"/>
                </a:solidFill>
                <a:latin typeface="Canva Sans"/>
                <a:ea typeface="Canva Sans"/>
                <a:cs typeface="Canva Sans"/>
                <a:sym typeface="Canva Sans"/>
                <a:rtl/>
              </a:rPr>
              <a:t> تأثير السوشال ميديا على حياة الانسان</a:t>
            </a:r>
          </a:p>
        </p:txBody>
      </p:sp>
      <p:sp>
        <p:nvSpPr>
          <p:cNvPr id="21" name="TextBox 21"/>
          <p:cNvSpPr txBox="1"/>
          <p:nvPr/>
        </p:nvSpPr>
        <p:spPr>
          <a:xfrm>
            <a:off x="0" y="3314985"/>
            <a:ext cx="18534892" cy="2143761"/>
          </a:xfrm>
          <a:prstGeom prst="rect">
            <a:avLst/>
          </a:prstGeom>
        </p:spPr>
        <p:txBody>
          <a:bodyPr wrap="square" lIns="0" tIns="0" rIns="0" bIns="0" rtlCol="0" anchor="t">
            <a:spAutoFit/>
          </a:bodyPr>
          <a:lstStyle/>
          <a:p>
            <a:pPr algn="ctr">
              <a:lnSpc>
                <a:spcPts val="5739"/>
              </a:lnSpc>
              <a:spcBef>
                <a:spcPct val="0"/>
              </a:spcBef>
            </a:pPr>
            <a:r>
              <a:rPr lang="en-US" sz="4099" dirty="0">
                <a:solidFill>
                  <a:srgbClr val="FFFFFF"/>
                </a:solidFill>
                <a:latin typeface="Canva Sans"/>
                <a:ea typeface="Canva Sans"/>
                <a:cs typeface="Canva Sans"/>
                <a:sym typeface="Canva Sans"/>
              </a:rPr>
              <a:t>•</a:t>
            </a:r>
            <a:r>
              <a:rPr lang="ar-EG" sz="4099" dirty="0">
                <a:solidFill>
                  <a:srgbClr val="FFFFFF"/>
                </a:solidFill>
                <a:latin typeface="Canva Sans"/>
                <a:ea typeface="Canva Sans"/>
                <a:cs typeface="Canva Sans"/>
                <a:sym typeface="Canva Sans"/>
                <a:rtl/>
              </a:rPr>
              <a:t>تؤثر </a:t>
            </a:r>
            <a:r>
              <a:rPr lang="ar-EG" sz="4099" dirty="0" err="1">
                <a:solidFill>
                  <a:srgbClr val="FFFFFF"/>
                </a:solidFill>
                <a:latin typeface="Canva Sans"/>
                <a:ea typeface="Canva Sans"/>
                <a:cs typeface="Canva Sans"/>
                <a:sym typeface="Canva Sans"/>
                <a:rtl/>
              </a:rPr>
              <a:t>السوشال</a:t>
            </a:r>
            <a:r>
              <a:rPr lang="ar-EG" sz="4099" dirty="0">
                <a:solidFill>
                  <a:srgbClr val="FFFFFF"/>
                </a:solidFill>
                <a:latin typeface="Canva Sans"/>
                <a:ea typeface="Canva Sans"/>
                <a:cs typeface="Canva Sans"/>
                <a:sym typeface="Canva Sans"/>
                <a:rtl/>
              </a:rPr>
              <a:t> ميديا بشكل جذري و مزدوج على حياة الانسان حيث توفر تواصلا عالميا فرض عمل وتبادلا سريعا للمعلومات. في المقابل تسبب أضرار نفسية كالقلق الاكتئاب والادمان بالإضافة إلى تشتيت الانتباه اضطرابات النوم وزيادة العزلة الاجتماعية</a:t>
            </a:r>
            <a:r>
              <a:rPr lang="en-US" sz="4099" dirty="0">
                <a:solidFill>
                  <a:srgbClr val="FFFFFF"/>
                </a:solidFill>
                <a:latin typeface="Canva Sans"/>
                <a:ea typeface="Canva Sans"/>
                <a:cs typeface="Canva Sans"/>
                <a:sym typeface="Canva Sans"/>
              </a:rPr>
              <a: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6131C"/>
        </a:solidFill>
        <a:effectLst/>
      </p:bgPr>
    </p:bg>
    <p:spTree>
      <p:nvGrpSpPr>
        <p:cNvPr id="1" name=""/>
        <p:cNvGrpSpPr/>
        <p:nvPr/>
      </p:nvGrpSpPr>
      <p:grpSpPr>
        <a:xfrm>
          <a:off x="0" y="0"/>
          <a:ext cx="0" cy="0"/>
          <a:chOff x="0" y="0"/>
          <a:chExt cx="0" cy="0"/>
        </a:xfrm>
      </p:grpSpPr>
      <p:sp>
        <p:nvSpPr>
          <p:cNvPr id="2" name="Freeform 2"/>
          <p:cNvSpPr/>
          <p:nvPr/>
        </p:nvSpPr>
        <p:spPr>
          <a:xfrm>
            <a:off x="-1719951" y="4759662"/>
            <a:ext cx="8641360" cy="8014862"/>
          </a:xfrm>
          <a:custGeom>
            <a:avLst/>
            <a:gdLst/>
            <a:ahLst/>
            <a:cxnLst/>
            <a:rect l="l" t="t" r="r" b="b"/>
            <a:pathLst>
              <a:path w="8641360" h="8014862">
                <a:moveTo>
                  <a:pt x="0" y="0"/>
                </a:moveTo>
                <a:lnTo>
                  <a:pt x="8641361" y="0"/>
                </a:lnTo>
                <a:lnTo>
                  <a:pt x="8641361" y="8014861"/>
                </a:lnTo>
                <a:lnTo>
                  <a:pt x="0" y="8014861"/>
                </a:lnTo>
                <a:lnTo>
                  <a:pt x="0" y="0"/>
                </a:lnTo>
                <a:close/>
              </a:path>
            </a:pathLst>
          </a:custGeom>
          <a:blipFill>
            <a:blip r:embed="rId2">
              <a:alphaModFix amt="13000"/>
            </a:blip>
            <a:stretch>
              <a:fillRect/>
            </a:stretch>
          </a:blipFill>
        </p:spPr>
      </p:sp>
      <p:sp>
        <p:nvSpPr>
          <p:cNvPr id="3" name="Freeform 3"/>
          <p:cNvSpPr/>
          <p:nvPr/>
        </p:nvSpPr>
        <p:spPr>
          <a:xfrm rot="-7069604">
            <a:off x="12159467" y="-2228596"/>
            <a:ext cx="8641360" cy="8014862"/>
          </a:xfrm>
          <a:custGeom>
            <a:avLst/>
            <a:gdLst/>
            <a:ahLst/>
            <a:cxnLst/>
            <a:rect l="l" t="t" r="r" b="b"/>
            <a:pathLst>
              <a:path w="8641360" h="8014862">
                <a:moveTo>
                  <a:pt x="0" y="0"/>
                </a:moveTo>
                <a:lnTo>
                  <a:pt x="8641360" y="0"/>
                </a:lnTo>
                <a:lnTo>
                  <a:pt x="8641360" y="8014862"/>
                </a:lnTo>
                <a:lnTo>
                  <a:pt x="0" y="8014862"/>
                </a:lnTo>
                <a:lnTo>
                  <a:pt x="0" y="0"/>
                </a:lnTo>
                <a:close/>
              </a:path>
            </a:pathLst>
          </a:custGeom>
          <a:blipFill>
            <a:blip r:embed="rId2">
              <a:alphaModFix amt="13000"/>
            </a:blip>
            <a:stretch>
              <a:fillRect/>
            </a:stretch>
          </a:blipFill>
        </p:spPr>
      </p:sp>
      <p:grpSp>
        <p:nvGrpSpPr>
          <p:cNvPr id="4" name="Group 4"/>
          <p:cNvGrpSpPr/>
          <p:nvPr/>
        </p:nvGrpSpPr>
        <p:grpSpPr>
          <a:xfrm>
            <a:off x="478179" y="382759"/>
            <a:ext cx="432902" cy="43290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C9EFF">
                    <a:alpha val="100000"/>
                  </a:srgbClr>
                </a:gs>
                <a:gs pos="100000">
                  <a:srgbClr val="454AB9">
                    <a:alpha val="100000"/>
                  </a:srgbClr>
                </a:gs>
              </a:gsLst>
              <a:lin ang="2700000"/>
            </a:gradFill>
          </p:spPr>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1074598" y="490588"/>
            <a:ext cx="1874998" cy="198194"/>
          </a:xfrm>
          <a:prstGeom prst="rect">
            <a:avLst/>
          </a:prstGeom>
        </p:spPr>
        <p:txBody>
          <a:bodyPr lIns="0" tIns="0" rIns="0" bIns="0" rtlCol="0" anchor="t">
            <a:spAutoFit/>
          </a:bodyPr>
          <a:lstStyle/>
          <a:p>
            <a:pPr algn="l">
              <a:lnSpc>
                <a:spcPts val="1679"/>
              </a:lnSpc>
              <a:spcBef>
                <a:spcPct val="0"/>
              </a:spcBef>
            </a:pPr>
            <a:r>
              <a:rPr lang="en-US" sz="1200">
                <a:solidFill>
                  <a:srgbClr val="FFFFFF"/>
                </a:solidFill>
                <a:latin typeface="Open Sans 1"/>
                <a:ea typeface="Open Sans 1"/>
                <a:cs typeface="Open Sans 1"/>
                <a:sym typeface="Open Sans 1"/>
              </a:rPr>
              <a:t>Arowwai Industries</a:t>
            </a:r>
          </a:p>
        </p:txBody>
      </p:sp>
      <p:grpSp>
        <p:nvGrpSpPr>
          <p:cNvPr id="8" name="Group 8"/>
          <p:cNvGrpSpPr/>
          <p:nvPr/>
        </p:nvGrpSpPr>
        <p:grpSpPr>
          <a:xfrm>
            <a:off x="17293116" y="478110"/>
            <a:ext cx="397367" cy="28996"/>
            <a:chOff x="0" y="0"/>
            <a:chExt cx="128243" cy="9358"/>
          </a:xfrm>
        </p:grpSpPr>
        <p:sp>
          <p:nvSpPr>
            <p:cNvPr id="9" name="Freeform 9"/>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10" name="TextBox 10"/>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7293116" y="570213"/>
            <a:ext cx="397367" cy="28996"/>
            <a:chOff x="0" y="0"/>
            <a:chExt cx="128243" cy="9358"/>
          </a:xfrm>
        </p:grpSpPr>
        <p:sp>
          <p:nvSpPr>
            <p:cNvPr id="12" name="Freeform 12"/>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13" name="TextBox 13"/>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8171451" y="8161150"/>
            <a:ext cx="233098" cy="1097150"/>
            <a:chOff x="0" y="0"/>
            <a:chExt cx="61392" cy="288961"/>
          </a:xfrm>
        </p:grpSpPr>
        <p:sp>
          <p:nvSpPr>
            <p:cNvPr id="15" name="Freeform 15"/>
            <p:cNvSpPr/>
            <p:nvPr/>
          </p:nvSpPr>
          <p:spPr>
            <a:xfrm>
              <a:off x="0" y="0"/>
              <a:ext cx="61392" cy="288961"/>
            </a:xfrm>
            <a:custGeom>
              <a:avLst/>
              <a:gdLst/>
              <a:ahLst/>
              <a:cxnLst/>
              <a:rect l="l" t="t" r="r" b="b"/>
              <a:pathLst>
                <a:path w="61392" h="288961">
                  <a:moveTo>
                    <a:pt x="30696" y="0"/>
                  </a:moveTo>
                  <a:lnTo>
                    <a:pt x="30696" y="0"/>
                  </a:lnTo>
                  <a:cubicBezTo>
                    <a:pt x="38837" y="0"/>
                    <a:pt x="46645" y="3234"/>
                    <a:pt x="52401" y="8991"/>
                  </a:cubicBezTo>
                  <a:cubicBezTo>
                    <a:pt x="58158" y="14747"/>
                    <a:pt x="61392" y="22555"/>
                    <a:pt x="61392" y="30696"/>
                  </a:cubicBezTo>
                  <a:lnTo>
                    <a:pt x="61392" y="258265"/>
                  </a:lnTo>
                  <a:cubicBezTo>
                    <a:pt x="61392" y="266406"/>
                    <a:pt x="58158" y="274214"/>
                    <a:pt x="52401" y="279971"/>
                  </a:cubicBezTo>
                  <a:cubicBezTo>
                    <a:pt x="46645" y="285727"/>
                    <a:pt x="38837" y="288961"/>
                    <a:pt x="30696" y="288961"/>
                  </a:cubicBezTo>
                  <a:lnTo>
                    <a:pt x="30696" y="288961"/>
                  </a:lnTo>
                  <a:cubicBezTo>
                    <a:pt x="22555" y="288961"/>
                    <a:pt x="14747" y="285727"/>
                    <a:pt x="8991" y="279971"/>
                  </a:cubicBezTo>
                  <a:cubicBezTo>
                    <a:pt x="3234" y="274214"/>
                    <a:pt x="0" y="266406"/>
                    <a:pt x="0" y="258265"/>
                  </a:cubicBezTo>
                  <a:lnTo>
                    <a:pt x="0" y="30696"/>
                  </a:lnTo>
                  <a:cubicBezTo>
                    <a:pt x="0" y="22555"/>
                    <a:pt x="3234" y="14747"/>
                    <a:pt x="8991" y="8991"/>
                  </a:cubicBezTo>
                  <a:cubicBezTo>
                    <a:pt x="14747" y="3234"/>
                    <a:pt x="22555" y="0"/>
                    <a:pt x="30696" y="0"/>
                  </a:cubicBezTo>
                  <a:close/>
                </a:path>
              </a:pathLst>
            </a:custGeom>
            <a:gradFill rotWithShape="1">
              <a:gsLst>
                <a:gs pos="0">
                  <a:srgbClr val="5C9EFF">
                    <a:alpha val="100000"/>
                  </a:srgbClr>
                </a:gs>
                <a:gs pos="100000">
                  <a:srgbClr val="454AB9">
                    <a:alpha val="100000"/>
                  </a:srgbClr>
                </a:gs>
              </a:gsLst>
              <a:lin ang="2700000"/>
            </a:gradFill>
          </p:spPr>
        </p:sp>
        <p:sp>
          <p:nvSpPr>
            <p:cNvPr id="16" name="TextBox 16"/>
            <p:cNvSpPr txBox="1"/>
            <p:nvPr/>
          </p:nvSpPr>
          <p:spPr>
            <a:xfrm>
              <a:off x="0" y="-38100"/>
              <a:ext cx="61392" cy="327061"/>
            </a:xfrm>
            <a:prstGeom prst="rect">
              <a:avLst/>
            </a:prstGeom>
          </p:spPr>
          <p:txBody>
            <a:bodyPr lIns="50800" tIns="50800" rIns="50800" bIns="50800" rtlCol="0" anchor="ctr"/>
            <a:lstStyle/>
            <a:p>
              <a:pPr algn="ctr">
                <a:lnSpc>
                  <a:spcPts val="2626"/>
                </a:lnSpc>
              </a:pPr>
              <a:endParaRPr/>
            </a:p>
          </p:txBody>
        </p:sp>
      </p:grpSp>
      <p:sp>
        <p:nvSpPr>
          <p:cNvPr id="17" name="Freeform 17"/>
          <p:cNvSpPr/>
          <p:nvPr/>
        </p:nvSpPr>
        <p:spPr>
          <a:xfrm rot="-5400000">
            <a:off x="496335" y="3912921"/>
            <a:ext cx="3173847" cy="2943743"/>
          </a:xfrm>
          <a:custGeom>
            <a:avLst/>
            <a:gdLst/>
            <a:ahLst/>
            <a:cxnLst/>
            <a:rect l="l" t="t" r="r" b="b"/>
            <a:pathLst>
              <a:path w="3173847" h="2943743">
                <a:moveTo>
                  <a:pt x="0" y="0"/>
                </a:moveTo>
                <a:lnTo>
                  <a:pt x="3173847" y="0"/>
                </a:lnTo>
                <a:lnTo>
                  <a:pt x="3173847" y="2943743"/>
                </a:lnTo>
                <a:lnTo>
                  <a:pt x="0" y="2943743"/>
                </a:lnTo>
                <a:lnTo>
                  <a:pt x="0" y="0"/>
                </a:lnTo>
                <a:close/>
              </a:path>
            </a:pathLst>
          </a:custGeom>
          <a:blipFill>
            <a:blip r:embed="rId2"/>
            <a:stretch>
              <a:fillRect/>
            </a:stretch>
          </a:blipFill>
        </p:spPr>
      </p:sp>
      <p:sp>
        <p:nvSpPr>
          <p:cNvPr id="18" name="Freeform 18"/>
          <p:cNvSpPr/>
          <p:nvPr/>
        </p:nvSpPr>
        <p:spPr>
          <a:xfrm rot="-10800000">
            <a:off x="14654150" y="3876589"/>
            <a:ext cx="3173847" cy="2943743"/>
          </a:xfrm>
          <a:custGeom>
            <a:avLst/>
            <a:gdLst/>
            <a:ahLst/>
            <a:cxnLst/>
            <a:rect l="l" t="t" r="r" b="b"/>
            <a:pathLst>
              <a:path w="3173847" h="2943743">
                <a:moveTo>
                  <a:pt x="0" y="0"/>
                </a:moveTo>
                <a:lnTo>
                  <a:pt x="3173846" y="0"/>
                </a:lnTo>
                <a:lnTo>
                  <a:pt x="3173846" y="2943743"/>
                </a:lnTo>
                <a:lnTo>
                  <a:pt x="0" y="2943743"/>
                </a:lnTo>
                <a:lnTo>
                  <a:pt x="0" y="0"/>
                </a:lnTo>
                <a:close/>
              </a:path>
            </a:pathLst>
          </a:custGeom>
          <a:blipFill>
            <a:blip r:embed="rId2"/>
            <a:stretch>
              <a:fillRect/>
            </a:stretch>
          </a:blipFill>
        </p:spPr>
      </p:sp>
      <p:sp>
        <p:nvSpPr>
          <p:cNvPr id="19" name="Freeform 19"/>
          <p:cNvSpPr/>
          <p:nvPr/>
        </p:nvSpPr>
        <p:spPr>
          <a:xfrm>
            <a:off x="589091" y="515546"/>
            <a:ext cx="211077" cy="167327"/>
          </a:xfrm>
          <a:custGeom>
            <a:avLst/>
            <a:gdLst/>
            <a:ahLst/>
            <a:cxnLst/>
            <a:rect l="l" t="t" r="r" b="b"/>
            <a:pathLst>
              <a:path w="211077" h="167327">
                <a:moveTo>
                  <a:pt x="0" y="0"/>
                </a:moveTo>
                <a:lnTo>
                  <a:pt x="211078" y="0"/>
                </a:lnTo>
                <a:lnTo>
                  <a:pt x="211078" y="167327"/>
                </a:lnTo>
                <a:lnTo>
                  <a:pt x="0" y="16732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0" name="TextBox 20"/>
          <p:cNvSpPr txBox="1"/>
          <p:nvPr/>
        </p:nvSpPr>
        <p:spPr>
          <a:xfrm>
            <a:off x="3989188" y="952500"/>
            <a:ext cx="9048871" cy="680096"/>
          </a:xfrm>
          <a:prstGeom prst="rect">
            <a:avLst/>
          </a:prstGeom>
        </p:spPr>
        <p:txBody>
          <a:bodyPr lIns="0" tIns="0" rIns="0" bIns="0" rtlCol="0" anchor="t">
            <a:spAutoFit/>
          </a:bodyPr>
          <a:lstStyle/>
          <a:p>
            <a:pPr algn="ctr" rtl="1">
              <a:lnSpc>
                <a:spcPts val="5564"/>
              </a:lnSpc>
              <a:spcBef>
                <a:spcPct val="0"/>
              </a:spcBef>
            </a:pPr>
            <a:r>
              <a:rPr lang="en-US" sz="3974">
                <a:solidFill>
                  <a:srgbClr val="FFFFFF"/>
                </a:solidFill>
                <a:latin typeface="Canva Sans"/>
                <a:ea typeface="Canva Sans"/>
                <a:cs typeface="Canva Sans"/>
                <a:sym typeface="Canva Sans"/>
              </a:rPr>
              <a:t>8</a:t>
            </a:r>
            <a:r>
              <a:rPr lang="ar-EG" sz="3974">
                <a:solidFill>
                  <a:srgbClr val="FFFFFF"/>
                </a:solidFill>
                <a:latin typeface="Canva Sans"/>
                <a:ea typeface="Canva Sans"/>
                <a:cs typeface="Canva Sans"/>
                <a:sym typeface="Canva Sans"/>
                <a:rtl/>
              </a:rPr>
              <a:t> اضرار السوشال ميديا وتفسيدها للعلاقات </a:t>
            </a:r>
          </a:p>
        </p:txBody>
      </p:sp>
      <p:sp>
        <p:nvSpPr>
          <p:cNvPr id="21" name="TextBox 21"/>
          <p:cNvSpPr txBox="1"/>
          <p:nvPr/>
        </p:nvSpPr>
        <p:spPr>
          <a:xfrm>
            <a:off x="116549" y="3561072"/>
            <a:ext cx="18288000" cy="3580766"/>
          </a:xfrm>
          <a:prstGeom prst="rect">
            <a:avLst/>
          </a:prstGeom>
        </p:spPr>
        <p:txBody>
          <a:bodyPr lIns="0" tIns="0" rIns="0" bIns="0" rtlCol="0" anchor="t">
            <a:spAutoFit/>
          </a:bodyPr>
          <a:lstStyle/>
          <a:p>
            <a:pPr algn="ctr">
              <a:lnSpc>
                <a:spcPts val="4759"/>
              </a:lnSpc>
              <a:spcBef>
                <a:spcPct val="0"/>
              </a:spcBef>
            </a:pPr>
            <a:r>
              <a:rPr lang="en-US" sz="3399">
                <a:solidFill>
                  <a:srgbClr val="FFFFFF"/>
                </a:solidFill>
                <a:latin typeface="Canva Sans"/>
                <a:ea typeface="Canva Sans"/>
                <a:cs typeface="Canva Sans"/>
                <a:sym typeface="Canva Sans"/>
              </a:rPr>
              <a:t> </a:t>
            </a:r>
            <a:r>
              <a:rPr lang="ar-EG" sz="3399">
                <a:solidFill>
                  <a:srgbClr val="FFFFFF"/>
                </a:solidFill>
                <a:latin typeface="Canva Sans"/>
                <a:ea typeface="Canva Sans"/>
                <a:cs typeface="Canva Sans"/>
                <a:sym typeface="Canva Sans"/>
                <a:rtl/>
              </a:rPr>
              <a:t>تعد السوشال ميديا من أكثر الوسائل انتشارا في عصرنا و ساعدت الناس على التواصل بسرعة و سهولة رغم المسافات. لكن رغم فوائدها فإن لها اضرار كثيرة خاصة على العلاقات الاجتماعية. فالإفراط في استخدامها يجعل الشخص ينشغل بهاتفه معظم الوقت مما يقلل من الحوار المباشر مع الأسرة و الأصدقاء ويضعف الروابط بينهم. كما أن متابعة حياة الاخرين باستمرار قد تسبب المقارنة و الغيرة و الشعور بعدم الرضا. إضافة إلى ذلك قد تؤدي التعليقات و سوء الفهم عبر الرسائل إلى حدوت مشاكل وخلافات. لذلك يجب استعمال السوشال ميديا باعتدال مع الحرص على الاهتمام بالعلاقات الحقيقية والتواصل المباشر مع من حولنا</a:t>
            </a:r>
            <a:r>
              <a:rPr lang="en-US" sz="3399">
                <a:solidFill>
                  <a:srgbClr val="FFFFFF"/>
                </a:solidFill>
                <a:latin typeface="Canva Sans"/>
                <a:ea typeface="Canva Sans"/>
                <a:cs typeface="Canva Sans"/>
                <a:sym typeface="Canva Sans"/>
              </a:rPr>
              <a: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فيلم قصير عن أضرار مواقع التواصل الأجتماعي وإفساد العلاقات">
            <a:hlinkClick r:id="" action="ppaction://media"/>
            <a:extLst>
              <a:ext uri="{FF2B5EF4-FFF2-40B4-BE49-F238E27FC236}">
                <a16:creationId xmlns:a16="http://schemas.microsoft.com/office/drawing/2014/main" id="{957A7816-8FC1-E77F-6D27-8A0D6A5CD16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8288000" cy="10477500"/>
          </a:xfrm>
          <a:prstGeom prst="rect">
            <a:avLst/>
          </a:prstGeom>
        </p:spPr>
      </p:pic>
    </p:spTree>
    <p:extLst>
      <p:ext uri="{BB962C8B-B14F-4D97-AF65-F5344CB8AC3E}">
        <p14:creationId xmlns:p14="http://schemas.microsoft.com/office/powerpoint/2010/main" val="2332189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28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6131C"/>
        </a:solidFill>
        <a:effectLst/>
      </p:bgPr>
    </p:bg>
    <p:spTree>
      <p:nvGrpSpPr>
        <p:cNvPr id="1" name=""/>
        <p:cNvGrpSpPr/>
        <p:nvPr/>
      </p:nvGrpSpPr>
      <p:grpSpPr>
        <a:xfrm>
          <a:off x="0" y="0"/>
          <a:ext cx="0" cy="0"/>
          <a:chOff x="0" y="0"/>
          <a:chExt cx="0" cy="0"/>
        </a:xfrm>
      </p:grpSpPr>
      <p:sp>
        <p:nvSpPr>
          <p:cNvPr id="2" name="Freeform 2"/>
          <p:cNvSpPr/>
          <p:nvPr/>
        </p:nvSpPr>
        <p:spPr>
          <a:xfrm>
            <a:off x="-1719951" y="4759662"/>
            <a:ext cx="8641360" cy="8014862"/>
          </a:xfrm>
          <a:custGeom>
            <a:avLst/>
            <a:gdLst/>
            <a:ahLst/>
            <a:cxnLst/>
            <a:rect l="l" t="t" r="r" b="b"/>
            <a:pathLst>
              <a:path w="8641360" h="8014862">
                <a:moveTo>
                  <a:pt x="0" y="0"/>
                </a:moveTo>
                <a:lnTo>
                  <a:pt x="8641361" y="0"/>
                </a:lnTo>
                <a:lnTo>
                  <a:pt x="8641361" y="8014861"/>
                </a:lnTo>
                <a:lnTo>
                  <a:pt x="0" y="8014861"/>
                </a:lnTo>
                <a:lnTo>
                  <a:pt x="0" y="0"/>
                </a:lnTo>
                <a:close/>
              </a:path>
            </a:pathLst>
          </a:custGeom>
          <a:blipFill>
            <a:blip r:embed="rId2">
              <a:alphaModFix amt="13000"/>
            </a:blip>
            <a:stretch>
              <a:fillRect/>
            </a:stretch>
          </a:blipFill>
        </p:spPr>
      </p:sp>
      <p:sp>
        <p:nvSpPr>
          <p:cNvPr id="3" name="Freeform 3"/>
          <p:cNvSpPr/>
          <p:nvPr/>
        </p:nvSpPr>
        <p:spPr>
          <a:xfrm rot="-7069604">
            <a:off x="12159467" y="-2228596"/>
            <a:ext cx="8641360" cy="8014862"/>
          </a:xfrm>
          <a:custGeom>
            <a:avLst/>
            <a:gdLst/>
            <a:ahLst/>
            <a:cxnLst/>
            <a:rect l="l" t="t" r="r" b="b"/>
            <a:pathLst>
              <a:path w="8641360" h="8014862">
                <a:moveTo>
                  <a:pt x="0" y="0"/>
                </a:moveTo>
                <a:lnTo>
                  <a:pt x="8641360" y="0"/>
                </a:lnTo>
                <a:lnTo>
                  <a:pt x="8641360" y="8014862"/>
                </a:lnTo>
                <a:lnTo>
                  <a:pt x="0" y="8014862"/>
                </a:lnTo>
                <a:lnTo>
                  <a:pt x="0" y="0"/>
                </a:lnTo>
                <a:close/>
              </a:path>
            </a:pathLst>
          </a:custGeom>
          <a:blipFill>
            <a:blip r:embed="rId2">
              <a:alphaModFix amt="13000"/>
            </a:blip>
            <a:stretch>
              <a:fillRect/>
            </a:stretch>
          </a:blipFill>
        </p:spPr>
      </p:sp>
      <p:grpSp>
        <p:nvGrpSpPr>
          <p:cNvPr id="4" name="Group 4"/>
          <p:cNvGrpSpPr/>
          <p:nvPr/>
        </p:nvGrpSpPr>
        <p:grpSpPr>
          <a:xfrm>
            <a:off x="478179" y="382759"/>
            <a:ext cx="432902" cy="43290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C9EFF">
                    <a:alpha val="100000"/>
                  </a:srgbClr>
                </a:gs>
                <a:gs pos="100000">
                  <a:srgbClr val="454AB9">
                    <a:alpha val="100000"/>
                  </a:srgbClr>
                </a:gs>
              </a:gsLst>
              <a:lin ang="2700000"/>
            </a:gradFill>
          </p:spPr>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1074598" y="490588"/>
            <a:ext cx="1874998" cy="198194"/>
          </a:xfrm>
          <a:prstGeom prst="rect">
            <a:avLst/>
          </a:prstGeom>
        </p:spPr>
        <p:txBody>
          <a:bodyPr lIns="0" tIns="0" rIns="0" bIns="0" rtlCol="0" anchor="t">
            <a:spAutoFit/>
          </a:bodyPr>
          <a:lstStyle/>
          <a:p>
            <a:pPr algn="l">
              <a:lnSpc>
                <a:spcPts val="1679"/>
              </a:lnSpc>
              <a:spcBef>
                <a:spcPct val="0"/>
              </a:spcBef>
            </a:pPr>
            <a:r>
              <a:rPr lang="en-US" sz="1200">
                <a:solidFill>
                  <a:srgbClr val="FFFFFF"/>
                </a:solidFill>
                <a:latin typeface="Open Sans 1"/>
                <a:ea typeface="Open Sans 1"/>
                <a:cs typeface="Open Sans 1"/>
                <a:sym typeface="Open Sans 1"/>
              </a:rPr>
              <a:t>Arowwai Industries</a:t>
            </a:r>
          </a:p>
        </p:txBody>
      </p:sp>
      <p:grpSp>
        <p:nvGrpSpPr>
          <p:cNvPr id="8" name="Group 8"/>
          <p:cNvGrpSpPr/>
          <p:nvPr/>
        </p:nvGrpSpPr>
        <p:grpSpPr>
          <a:xfrm>
            <a:off x="17293116" y="478110"/>
            <a:ext cx="397367" cy="28996"/>
            <a:chOff x="0" y="0"/>
            <a:chExt cx="128243" cy="9358"/>
          </a:xfrm>
        </p:grpSpPr>
        <p:sp>
          <p:nvSpPr>
            <p:cNvPr id="9" name="Freeform 9"/>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10" name="TextBox 10"/>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7293116" y="570213"/>
            <a:ext cx="397367" cy="28996"/>
            <a:chOff x="0" y="0"/>
            <a:chExt cx="128243" cy="9358"/>
          </a:xfrm>
        </p:grpSpPr>
        <p:sp>
          <p:nvSpPr>
            <p:cNvPr id="12" name="Freeform 12"/>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13" name="TextBox 13"/>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8171451" y="8161150"/>
            <a:ext cx="233098" cy="1097150"/>
            <a:chOff x="0" y="0"/>
            <a:chExt cx="61392" cy="288961"/>
          </a:xfrm>
        </p:grpSpPr>
        <p:sp>
          <p:nvSpPr>
            <p:cNvPr id="15" name="Freeform 15"/>
            <p:cNvSpPr/>
            <p:nvPr/>
          </p:nvSpPr>
          <p:spPr>
            <a:xfrm>
              <a:off x="0" y="0"/>
              <a:ext cx="61392" cy="288961"/>
            </a:xfrm>
            <a:custGeom>
              <a:avLst/>
              <a:gdLst/>
              <a:ahLst/>
              <a:cxnLst/>
              <a:rect l="l" t="t" r="r" b="b"/>
              <a:pathLst>
                <a:path w="61392" h="288961">
                  <a:moveTo>
                    <a:pt x="30696" y="0"/>
                  </a:moveTo>
                  <a:lnTo>
                    <a:pt x="30696" y="0"/>
                  </a:lnTo>
                  <a:cubicBezTo>
                    <a:pt x="38837" y="0"/>
                    <a:pt x="46645" y="3234"/>
                    <a:pt x="52401" y="8991"/>
                  </a:cubicBezTo>
                  <a:cubicBezTo>
                    <a:pt x="58158" y="14747"/>
                    <a:pt x="61392" y="22555"/>
                    <a:pt x="61392" y="30696"/>
                  </a:cubicBezTo>
                  <a:lnTo>
                    <a:pt x="61392" y="258265"/>
                  </a:lnTo>
                  <a:cubicBezTo>
                    <a:pt x="61392" y="266406"/>
                    <a:pt x="58158" y="274214"/>
                    <a:pt x="52401" y="279971"/>
                  </a:cubicBezTo>
                  <a:cubicBezTo>
                    <a:pt x="46645" y="285727"/>
                    <a:pt x="38837" y="288961"/>
                    <a:pt x="30696" y="288961"/>
                  </a:cubicBezTo>
                  <a:lnTo>
                    <a:pt x="30696" y="288961"/>
                  </a:lnTo>
                  <a:cubicBezTo>
                    <a:pt x="22555" y="288961"/>
                    <a:pt x="14747" y="285727"/>
                    <a:pt x="8991" y="279971"/>
                  </a:cubicBezTo>
                  <a:cubicBezTo>
                    <a:pt x="3234" y="274214"/>
                    <a:pt x="0" y="266406"/>
                    <a:pt x="0" y="258265"/>
                  </a:cubicBezTo>
                  <a:lnTo>
                    <a:pt x="0" y="30696"/>
                  </a:lnTo>
                  <a:cubicBezTo>
                    <a:pt x="0" y="22555"/>
                    <a:pt x="3234" y="14747"/>
                    <a:pt x="8991" y="8991"/>
                  </a:cubicBezTo>
                  <a:cubicBezTo>
                    <a:pt x="14747" y="3234"/>
                    <a:pt x="22555" y="0"/>
                    <a:pt x="30696" y="0"/>
                  </a:cubicBezTo>
                  <a:close/>
                </a:path>
              </a:pathLst>
            </a:custGeom>
            <a:gradFill rotWithShape="1">
              <a:gsLst>
                <a:gs pos="0">
                  <a:srgbClr val="5C9EFF">
                    <a:alpha val="100000"/>
                  </a:srgbClr>
                </a:gs>
                <a:gs pos="100000">
                  <a:srgbClr val="454AB9">
                    <a:alpha val="100000"/>
                  </a:srgbClr>
                </a:gs>
              </a:gsLst>
              <a:lin ang="2700000"/>
            </a:gradFill>
          </p:spPr>
        </p:sp>
        <p:sp>
          <p:nvSpPr>
            <p:cNvPr id="16" name="TextBox 16"/>
            <p:cNvSpPr txBox="1"/>
            <p:nvPr/>
          </p:nvSpPr>
          <p:spPr>
            <a:xfrm>
              <a:off x="0" y="-38100"/>
              <a:ext cx="61392" cy="327061"/>
            </a:xfrm>
            <a:prstGeom prst="rect">
              <a:avLst/>
            </a:prstGeom>
          </p:spPr>
          <p:txBody>
            <a:bodyPr lIns="50800" tIns="50800" rIns="50800" bIns="50800" rtlCol="0" anchor="ctr"/>
            <a:lstStyle/>
            <a:p>
              <a:pPr algn="ctr">
                <a:lnSpc>
                  <a:spcPts val="2626"/>
                </a:lnSpc>
              </a:pPr>
              <a:endParaRPr/>
            </a:p>
          </p:txBody>
        </p:sp>
      </p:grpSp>
      <p:sp>
        <p:nvSpPr>
          <p:cNvPr id="17" name="Freeform 17"/>
          <p:cNvSpPr/>
          <p:nvPr/>
        </p:nvSpPr>
        <p:spPr>
          <a:xfrm rot="-5400000">
            <a:off x="245842" y="5362842"/>
            <a:ext cx="3173847" cy="2943743"/>
          </a:xfrm>
          <a:custGeom>
            <a:avLst/>
            <a:gdLst/>
            <a:ahLst/>
            <a:cxnLst/>
            <a:rect l="l" t="t" r="r" b="b"/>
            <a:pathLst>
              <a:path w="3173847" h="2943743">
                <a:moveTo>
                  <a:pt x="0" y="0"/>
                </a:moveTo>
                <a:lnTo>
                  <a:pt x="3173847" y="0"/>
                </a:lnTo>
                <a:lnTo>
                  <a:pt x="3173847" y="2943743"/>
                </a:lnTo>
                <a:lnTo>
                  <a:pt x="0" y="2943743"/>
                </a:lnTo>
                <a:lnTo>
                  <a:pt x="0" y="0"/>
                </a:lnTo>
                <a:close/>
              </a:path>
            </a:pathLst>
          </a:custGeom>
          <a:blipFill>
            <a:blip r:embed="rId2"/>
            <a:stretch>
              <a:fillRect/>
            </a:stretch>
          </a:blipFill>
        </p:spPr>
      </p:sp>
      <p:sp>
        <p:nvSpPr>
          <p:cNvPr id="18" name="Freeform 18"/>
          <p:cNvSpPr/>
          <p:nvPr/>
        </p:nvSpPr>
        <p:spPr>
          <a:xfrm rot="-10800000">
            <a:off x="6579024" y="1028700"/>
            <a:ext cx="3173847" cy="2943743"/>
          </a:xfrm>
          <a:custGeom>
            <a:avLst/>
            <a:gdLst/>
            <a:ahLst/>
            <a:cxnLst/>
            <a:rect l="l" t="t" r="r" b="b"/>
            <a:pathLst>
              <a:path w="3173847" h="2943743">
                <a:moveTo>
                  <a:pt x="0" y="0"/>
                </a:moveTo>
                <a:lnTo>
                  <a:pt x="3173847" y="0"/>
                </a:lnTo>
                <a:lnTo>
                  <a:pt x="3173847" y="2943743"/>
                </a:lnTo>
                <a:lnTo>
                  <a:pt x="0" y="2943743"/>
                </a:lnTo>
                <a:lnTo>
                  <a:pt x="0" y="0"/>
                </a:lnTo>
                <a:close/>
              </a:path>
            </a:pathLst>
          </a:custGeom>
          <a:blipFill>
            <a:blip r:embed="rId2"/>
            <a:stretch>
              <a:fillRect/>
            </a:stretch>
          </a:blipFill>
        </p:spPr>
      </p:sp>
      <p:sp>
        <p:nvSpPr>
          <p:cNvPr id="19" name="Freeform 19"/>
          <p:cNvSpPr/>
          <p:nvPr/>
        </p:nvSpPr>
        <p:spPr>
          <a:xfrm>
            <a:off x="589091" y="515546"/>
            <a:ext cx="211077" cy="167327"/>
          </a:xfrm>
          <a:custGeom>
            <a:avLst/>
            <a:gdLst/>
            <a:ahLst/>
            <a:cxnLst/>
            <a:rect l="l" t="t" r="r" b="b"/>
            <a:pathLst>
              <a:path w="211077" h="167327">
                <a:moveTo>
                  <a:pt x="0" y="0"/>
                </a:moveTo>
                <a:lnTo>
                  <a:pt x="211078" y="0"/>
                </a:lnTo>
                <a:lnTo>
                  <a:pt x="211078" y="167327"/>
                </a:lnTo>
                <a:lnTo>
                  <a:pt x="0" y="16732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0" name="TextBox 20"/>
          <p:cNvSpPr txBox="1"/>
          <p:nvPr/>
        </p:nvSpPr>
        <p:spPr>
          <a:xfrm>
            <a:off x="5907597" y="1289878"/>
            <a:ext cx="5402220" cy="679451"/>
          </a:xfrm>
          <a:prstGeom prst="rect">
            <a:avLst/>
          </a:prstGeom>
        </p:spPr>
        <p:txBody>
          <a:bodyPr lIns="0" tIns="0" rIns="0" bIns="0" rtlCol="0" anchor="t">
            <a:spAutoFit/>
          </a:bodyPr>
          <a:lstStyle/>
          <a:p>
            <a:pPr algn="ctr" rtl="1">
              <a:lnSpc>
                <a:spcPts val="5599"/>
              </a:lnSpc>
              <a:spcBef>
                <a:spcPct val="0"/>
              </a:spcBef>
            </a:pPr>
            <a:r>
              <a:rPr lang="en-US" sz="3999">
                <a:solidFill>
                  <a:srgbClr val="FFFFFF"/>
                </a:solidFill>
                <a:latin typeface="Canva Sans"/>
                <a:ea typeface="Canva Sans"/>
                <a:cs typeface="Canva Sans"/>
                <a:sym typeface="Canva Sans"/>
              </a:rPr>
              <a:t>10</a:t>
            </a:r>
            <a:r>
              <a:rPr lang="ar-EG" sz="3999">
                <a:solidFill>
                  <a:srgbClr val="FFFFFF"/>
                </a:solidFill>
                <a:latin typeface="Canva Sans"/>
                <a:ea typeface="Canva Sans"/>
                <a:cs typeface="Canva Sans"/>
                <a:sym typeface="Canva Sans"/>
                <a:rtl/>
              </a:rPr>
              <a:t> كيفية الاستعمال الجيد</a:t>
            </a:r>
          </a:p>
        </p:txBody>
      </p:sp>
      <p:sp>
        <p:nvSpPr>
          <p:cNvPr id="21" name="TextBox 21"/>
          <p:cNvSpPr txBox="1"/>
          <p:nvPr/>
        </p:nvSpPr>
        <p:spPr>
          <a:xfrm>
            <a:off x="5740073" y="3775860"/>
            <a:ext cx="7408366" cy="2867661"/>
          </a:xfrm>
          <a:prstGeom prst="rect">
            <a:avLst/>
          </a:prstGeom>
        </p:spPr>
        <p:txBody>
          <a:bodyPr lIns="0" tIns="0" rIns="0" bIns="0" rtlCol="0" anchor="t">
            <a:spAutoFit/>
          </a:bodyPr>
          <a:lstStyle/>
          <a:p>
            <a:pPr algn="ctr" rtl="1">
              <a:lnSpc>
                <a:spcPts val="5739"/>
              </a:lnSpc>
              <a:spcBef>
                <a:spcPct val="0"/>
              </a:spcBef>
            </a:pPr>
            <a:r>
              <a:rPr lang="ar-EG" sz="4099">
                <a:solidFill>
                  <a:srgbClr val="FFFFFF"/>
                </a:solidFill>
                <a:latin typeface="Canva Sans"/>
                <a:ea typeface="Canva Sans"/>
                <a:cs typeface="Canva Sans"/>
                <a:sym typeface="Canva Sans"/>
                <a:rtl/>
              </a:rPr>
              <a:t>تحديد وقت معين للاستعمال.</a:t>
            </a:r>
          </a:p>
          <a:p>
            <a:pPr algn="ctr" rtl="1">
              <a:lnSpc>
                <a:spcPts val="5739"/>
              </a:lnSpc>
              <a:spcBef>
                <a:spcPct val="0"/>
              </a:spcBef>
            </a:pPr>
            <a:r>
              <a:rPr lang="ar-EG" sz="4099">
                <a:solidFill>
                  <a:srgbClr val="FFFFFF"/>
                </a:solidFill>
                <a:latin typeface="Canva Sans"/>
                <a:ea typeface="Canva Sans"/>
                <a:cs typeface="Canva Sans"/>
                <a:sym typeface="Canva Sans"/>
                <a:rtl/>
              </a:rPr>
              <a:t> • عدم مشاركة المعلومات الشخصية.</a:t>
            </a:r>
          </a:p>
          <a:p>
            <a:pPr algn="ctr" rtl="1">
              <a:lnSpc>
                <a:spcPts val="5739"/>
              </a:lnSpc>
              <a:spcBef>
                <a:spcPct val="0"/>
              </a:spcBef>
            </a:pPr>
            <a:r>
              <a:rPr lang="ar-EG" sz="4099">
                <a:solidFill>
                  <a:srgbClr val="FFFFFF"/>
                </a:solidFill>
                <a:latin typeface="Canva Sans"/>
                <a:ea typeface="Canva Sans"/>
                <a:cs typeface="Canva Sans"/>
                <a:sym typeface="Canva Sans"/>
                <a:rtl/>
              </a:rPr>
              <a:t> • التأكد من صحة الأخبار قبل نشرها.</a:t>
            </a:r>
          </a:p>
          <a:p>
            <a:pPr algn="ctr" rtl="1">
              <a:lnSpc>
                <a:spcPts val="5739"/>
              </a:lnSpc>
              <a:spcBef>
                <a:spcPct val="0"/>
              </a:spcBef>
            </a:pPr>
            <a:r>
              <a:rPr lang="ar-EG" sz="4099">
                <a:solidFill>
                  <a:srgbClr val="FFFFFF"/>
                </a:solidFill>
                <a:latin typeface="Canva Sans"/>
                <a:ea typeface="Canva Sans"/>
                <a:cs typeface="Canva Sans"/>
                <a:sym typeface="Canva Sans"/>
                <a:rtl/>
              </a:rPr>
              <a:t> • استعمالها في التعلم وتطوير الذات</a:t>
            </a:r>
          </a:p>
        </p:txBody>
      </p:sp>
      <p:sp>
        <p:nvSpPr>
          <p:cNvPr id="22" name="TextBox 22"/>
          <p:cNvSpPr txBox="1"/>
          <p:nvPr/>
        </p:nvSpPr>
        <p:spPr>
          <a:xfrm>
            <a:off x="12664022" y="3766335"/>
            <a:ext cx="223689" cy="828042"/>
          </a:xfrm>
          <a:prstGeom prst="rect">
            <a:avLst/>
          </a:prstGeom>
        </p:spPr>
        <p:txBody>
          <a:bodyPr lIns="0" tIns="0" rIns="0" bIns="0" rtlCol="0" anchor="t">
            <a:spAutoFit/>
          </a:bodyPr>
          <a:lstStyle/>
          <a:p>
            <a:pPr algn="ctr">
              <a:lnSpc>
                <a:spcPts val="6859"/>
              </a:lnSpc>
              <a:spcBef>
                <a:spcPct val="0"/>
              </a:spcBef>
            </a:pPr>
            <a:r>
              <a:rPr lang="en-US" sz="4899">
                <a:solidFill>
                  <a:srgbClr val="FFFFFF"/>
                </a:solidFill>
                <a:latin typeface="Canva Sans"/>
                <a:ea typeface="Canva Sans"/>
                <a:cs typeface="Canva Sans"/>
                <a:sym typeface="Canva Sans"/>
              </a:rPr>
              <a:t>•</a:t>
            </a:r>
          </a:p>
        </p:txBody>
      </p:sp>
      <p:pic>
        <p:nvPicPr>
          <p:cNvPr id="23" name="Picture 23"/>
          <p:cNvPicPr>
            <a:picLocks noChangeAspect="1"/>
          </p:cNvPicPr>
          <p:nvPr/>
        </p:nvPicPr>
        <p:blipFill>
          <a:blip r:embed="rId5"/>
          <a:srcRect/>
          <a:stretch>
            <a:fillRect/>
          </a:stretch>
        </p:blipFill>
        <p:spPr>
          <a:xfrm>
            <a:off x="1341624" y="86599"/>
            <a:ext cx="3236399" cy="3765460"/>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6131C"/>
        </a:solidFill>
        <a:effectLst/>
      </p:bgPr>
    </p:bg>
    <p:spTree>
      <p:nvGrpSpPr>
        <p:cNvPr id="1" name=""/>
        <p:cNvGrpSpPr/>
        <p:nvPr/>
      </p:nvGrpSpPr>
      <p:grpSpPr>
        <a:xfrm>
          <a:off x="0" y="0"/>
          <a:ext cx="0" cy="0"/>
          <a:chOff x="0" y="0"/>
          <a:chExt cx="0" cy="0"/>
        </a:xfrm>
      </p:grpSpPr>
      <p:sp>
        <p:nvSpPr>
          <p:cNvPr id="2" name="Freeform 2"/>
          <p:cNvSpPr/>
          <p:nvPr/>
        </p:nvSpPr>
        <p:spPr>
          <a:xfrm>
            <a:off x="-1719951" y="4759662"/>
            <a:ext cx="8641360" cy="8014862"/>
          </a:xfrm>
          <a:custGeom>
            <a:avLst/>
            <a:gdLst/>
            <a:ahLst/>
            <a:cxnLst/>
            <a:rect l="l" t="t" r="r" b="b"/>
            <a:pathLst>
              <a:path w="8641360" h="8014862">
                <a:moveTo>
                  <a:pt x="0" y="0"/>
                </a:moveTo>
                <a:lnTo>
                  <a:pt x="8641361" y="0"/>
                </a:lnTo>
                <a:lnTo>
                  <a:pt x="8641361" y="8014861"/>
                </a:lnTo>
                <a:lnTo>
                  <a:pt x="0" y="8014861"/>
                </a:lnTo>
                <a:lnTo>
                  <a:pt x="0" y="0"/>
                </a:lnTo>
                <a:close/>
              </a:path>
            </a:pathLst>
          </a:custGeom>
          <a:blipFill>
            <a:blip r:embed="rId2">
              <a:alphaModFix amt="13000"/>
            </a:blip>
            <a:stretch>
              <a:fillRect/>
            </a:stretch>
          </a:blipFill>
        </p:spPr>
      </p:sp>
      <p:sp>
        <p:nvSpPr>
          <p:cNvPr id="3" name="Freeform 3"/>
          <p:cNvSpPr/>
          <p:nvPr/>
        </p:nvSpPr>
        <p:spPr>
          <a:xfrm rot="-7069604">
            <a:off x="12159467" y="-2228596"/>
            <a:ext cx="8641360" cy="8014862"/>
          </a:xfrm>
          <a:custGeom>
            <a:avLst/>
            <a:gdLst/>
            <a:ahLst/>
            <a:cxnLst/>
            <a:rect l="l" t="t" r="r" b="b"/>
            <a:pathLst>
              <a:path w="8641360" h="8014862">
                <a:moveTo>
                  <a:pt x="0" y="0"/>
                </a:moveTo>
                <a:lnTo>
                  <a:pt x="8641360" y="0"/>
                </a:lnTo>
                <a:lnTo>
                  <a:pt x="8641360" y="8014862"/>
                </a:lnTo>
                <a:lnTo>
                  <a:pt x="0" y="8014862"/>
                </a:lnTo>
                <a:lnTo>
                  <a:pt x="0" y="0"/>
                </a:lnTo>
                <a:close/>
              </a:path>
            </a:pathLst>
          </a:custGeom>
          <a:blipFill>
            <a:blip r:embed="rId2">
              <a:alphaModFix amt="13000"/>
            </a:blip>
            <a:stretch>
              <a:fillRect/>
            </a:stretch>
          </a:blipFill>
        </p:spPr>
      </p:sp>
      <p:grpSp>
        <p:nvGrpSpPr>
          <p:cNvPr id="4" name="Group 4"/>
          <p:cNvGrpSpPr/>
          <p:nvPr/>
        </p:nvGrpSpPr>
        <p:grpSpPr>
          <a:xfrm>
            <a:off x="478179" y="382759"/>
            <a:ext cx="432902" cy="43290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C9EFF">
                    <a:alpha val="100000"/>
                  </a:srgbClr>
                </a:gs>
                <a:gs pos="100000">
                  <a:srgbClr val="454AB9">
                    <a:alpha val="100000"/>
                  </a:srgbClr>
                </a:gs>
              </a:gsLst>
              <a:lin ang="2700000"/>
            </a:gradFill>
          </p:spPr>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1074598" y="490588"/>
            <a:ext cx="1874998" cy="198194"/>
          </a:xfrm>
          <a:prstGeom prst="rect">
            <a:avLst/>
          </a:prstGeom>
        </p:spPr>
        <p:txBody>
          <a:bodyPr lIns="0" tIns="0" rIns="0" bIns="0" rtlCol="0" anchor="t">
            <a:spAutoFit/>
          </a:bodyPr>
          <a:lstStyle/>
          <a:p>
            <a:pPr algn="l">
              <a:lnSpc>
                <a:spcPts val="1679"/>
              </a:lnSpc>
              <a:spcBef>
                <a:spcPct val="0"/>
              </a:spcBef>
            </a:pPr>
            <a:r>
              <a:rPr lang="en-US" sz="1200">
                <a:solidFill>
                  <a:srgbClr val="FFFFFF"/>
                </a:solidFill>
                <a:latin typeface="Open Sans 1"/>
                <a:ea typeface="Open Sans 1"/>
                <a:cs typeface="Open Sans 1"/>
                <a:sym typeface="Open Sans 1"/>
              </a:rPr>
              <a:t>Arowwai Industries</a:t>
            </a:r>
          </a:p>
        </p:txBody>
      </p:sp>
      <p:grpSp>
        <p:nvGrpSpPr>
          <p:cNvPr id="8" name="Group 8"/>
          <p:cNvGrpSpPr/>
          <p:nvPr/>
        </p:nvGrpSpPr>
        <p:grpSpPr>
          <a:xfrm>
            <a:off x="17293116" y="478110"/>
            <a:ext cx="397367" cy="28996"/>
            <a:chOff x="0" y="0"/>
            <a:chExt cx="128243" cy="9358"/>
          </a:xfrm>
        </p:grpSpPr>
        <p:sp>
          <p:nvSpPr>
            <p:cNvPr id="9" name="Freeform 9"/>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10" name="TextBox 10"/>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7293116" y="570213"/>
            <a:ext cx="397367" cy="28996"/>
            <a:chOff x="0" y="0"/>
            <a:chExt cx="128243" cy="9358"/>
          </a:xfrm>
        </p:grpSpPr>
        <p:sp>
          <p:nvSpPr>
            <p:cNvPr id="12" name="Freeform 12"/>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13" name="TextBox 13"/>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8171451" y="8161150"/>
            <a:ext cx="233098" cy="1097150"/>
            <a:chOff x="0" y="0"/>
            <a:chExt cx="61392" cy="288961"/>
          </a:xfrm>
        </p:grpSpPr>
        <p:sp>
          <p:nvSpPr>
            <p:cNvPr id="15" name="Freeform 15"/>
            <p:cNvSpPr/>
            <p:nvPr/>
          </p:nvSpPr>
          <p:spPr>
            <a:xfrm>
              <a:off x="0" y="0"/>
              <a:ext cx="61392" cy="288961"/>
            </a:xfrm>
            <a:custGeom>
              <a:avLst/>
              <a:gdLst/>
              <a:ahLst/>
              <a:cxnLst/>
              <a:rect l="l" t="t" r="r" b="b"/>
              <a:pathLst>
                <a:path w="61392" h="288961">
                  <a:moveTo>
                    <a:pt x="30696" y="0"/>
                  </a:moveTo>
                  <a:lnTo>
                    <a:pt x="30696" y="0"/>
                  </a:lnTo>
                  <a:cubicBezTo>
                    <a:pt x="38837" y="0"/>
                    <a:pt x="46645" y="3234"/>
                    <a:pt x="52401" y="8991"/>
                  </a:cubicBezTo>
                  <a:cubicBezTo>
                    <a:pt x="58158" y="14747"/>
                    <a:pt x="61392" y="22555"/>
                    <a:pt x="61392" y="30696"/>
                  </a:cubicBezTo>
                  <a:lnTo>
                    <a:pt x="61392" y="258265"/>
                  </a:lnTo>
                  <a:cubicBezTo>
                    <a:pt x="61392" y="266406"/>
                    <a:pt x="58158" y="274214"/>
                    <a:pt x="52401" y="279971"/>
                  </a:cubicBezTo>
                  <a:cubicBezTo>
                    <a:pt x="46645" y="285727"/>
                    <a:pt x="38837" y="288961"/>
                    <a:pt x="30696" y="288961"/>
                  </a:cubicBezTo>
                  <a:lnTo>
                    <a:pt x="30696" y="288961"/>
                  </a:lnTo>
                  <a:cubicBezTo>
                    <a:pt x="22555" y="288961"/>
                    <a:pt x="14747" y="285727"/>
                    <a:pt x="8991" y="279971"/>
                  </a:cubicBezTo>
                  <a:cubicBezTo>
                    <a:pt x="3234" y="274214"/>
                    <a:pt x="0" y="266406"/>
                    <a:pt x="0" y="258265"/>
                  </a:cubicBezTo>
                  <a:lnTo>
                    <a:pt x="0" y="30696"/>
                  </a:lnTo>
                  <a:cubicBezTo>
                    <a:pt x="0" y="22555"/>
                    <a:pt x="3234" y="14747"/>
                    <a:pt x="8991" y="8991"/>
                  </a:cubicBezTo>
                  <a:cubicBezTo>
                    <a:pt x="14747" y="3234"/>
                    <a:pt x="22555" y="0"/>
                    <a:pt x="30696" y="0"/>
                  </a:cubicBezTo>
                  <a:close/>
                </a:path>
              </a:pathLst>
            </a:custGeom>
            <a:gradFill rotWithShape="1">
              <a:gsLst>
                <a:gs pos="0">
                  <a:srgbClr val="5C9EFF">
                    <a:alpha val="100000"/>
                  </a:srgbClr>
                </a:gs>
                <a:gs pos="100000">
                  <a:srgbClr val="454AB9">
                    <a:alpha val="100000"/>
                  </a:srgbClr>
                </a:gs>
              </a:gsLst>
              <a:lin ang="2700000"/>
            </a:gradFill>
          </p:spPr>
        </p:sp>
        <p:sp>
          <p:nvSpPr>
            <p:cNvPr id="16" name="TextBox 16"/>
            <p:cNvSpPr txBox="1"/>
            <p:nvPr/>
          </p:nvSpPr>
          <p:spPr>
            <a:xfrm>
              <a:off x="0" y="-38100"/>
              <a:ext cx="61392" cy="327061"/>
            </a:xfrm>
            <a:prstGeom prst="rect">
              <a:avLst/>
            </a:prstGeom>
          </p:spPr>
          <p:txBody>
            <a:bodyPr lIns="50800" tIns="50800" rIns="50800" bIns="50800" rtlCol="0" anchor="ctr"/>
            <a:lstStyle/>
            <a:p>
              <a:pPr algn="ctr">
                <a:lnSpc>
                  <a:spcPts val="2626"/>
                </a:lnSpc>
              </a:pPr>
              <a:endParaRPr/>
            </a:p>
          </p:txBody>
        </p:sp>
      </p:grpSp>
      <p:sp>
        <p:nvSpPr>
          <p:cNvPr id="17" name="Freeform 17"/>
          <p:cNvSpPr/>
          <p:nvPr/>
        </p:nvSpPr>
        <p:spPr>
          <a:xfrm rot="-5400000">
            <a:off x="-115052" y="3315336"/>
            <a:ext cx="3173847" cy="2943743"/>
          </a:xfrm>
          <a:custGeom>
            <a:avLst/>
            <a:gdLst/>
            <a:ahLst/>
            <a:cxnLst/>
            <a:rect l="l" t="t" r="r" b="b"/>
            <a:pathLst>
              <a:path w="3173847" h="2943743">
                <a:moveTo>
                  <a:pt x="0" y="0"/>
                </a:moveTo>
                <a:lnTo>
                  <a:pt x="3173847" y="0"/>
                </a:lnTo>
                <a:lnTo>
                  <a:pt x="3173847" y="2943743"/>
                </a:lnTo>
                <a:lnTo>
                  <a:pt x="0" y="2943743"/>
                </a:lnTo>
                <a:lnTo>
                  <a:pt x="0" y="0"/>
                </a:lnTo>
                <a:close/>
              </a:path>
            </a:pathLst>
          </a:custGeom>
          <a:blipFill>
            <a:blip r:embed="rId2"/>
            <a:stretch>
              <a:fillRect/>
            </a:stretch>
          </a:blipFill>
        </p:spPr>
      </p:sp>
      <p:sp>
        <p:nvSpPr>
          <p:cNvPr id="18" name="Freeform 18"/>
          <p:cNvSpPr/>
          <p:nvPr/>
        </p:nvSpPr>
        <p:spPr>
          <a:xfrm rot="-10800000">
            <a:off x="14997605" y="3430388"/>
            <a:ext cx="3173847" cy="2943743"/>
          </a:xfrm>
          <a:custGeom>
            <a:avLst/>
            <a:gdLst/>
            <a:ahLst/>
            <a:cxnLst/>
            <a:rect l="l" t="t" r="r" b="b"/>
            <a:pathLst>
              <a:path w="3173847" h="2943743">
                <a:moveTo>
                  <a:pt x="0" y="0"/>
                </a:moveTo>
                <a:lnTo>
                  <a:pt x="3173846" y="0"/>
                </a:lnTo>
                <a:lnTo>
                  <a:pt x="3173846" y="2943743"/>
                </a:lnTo>
                <a:lnTo>
                  <a:pt x="0" y="2943743"/>
                </a:lnTo>
                <a:lnTo>
                  <a:pt x="0" y="0"/>
                </a:lnTo>
                <a:close/>
              </a:path>
            </a:pathLst>
          </a:custGeom>
          <a:blipFill>
            <a:blip r:embed="rId2"/>
            <a:stretch>
              <a:fillRect/>
            </a:stretch>
          </a:blipFill>
        </p:spPr>
      </p:sp>
      <p:sp>
        <p:nvSpPr>
          <p:cNvPr id="19" name="Freeform 19"/>
          <p:cNvSpPr/>
          <p:nvPr/>
        </p:nvSpPr>
        <p:spPr>
          <a:xfrm>
            <a:off x="589091" y="515546"/>
            <a:ext cx="211077" cy="167327"/>
          </a:xfrm>
          <a:custGeom>
            <a:avLst/>
            <a:gdLst/>
            <a:ahLst/>
            <a:cxnLst/>
            <a:rect l="l" t="t" r="r" b="b"/>
            <a:pathLst>
              <a:path w="211077" h="167327">
                <a:moveTo>
                  <a:pt x="0" y="0"/>
                </a:moveTo>
                <a:lnTo>
                  <a:pt x="211078" y="0"/>
                </a:lnTo>
                <a:lnTo>
                  <a:pt x="211078" y="167327"/>
                </a:lnTo>
                <a:lnTo>
                  <a:pt x="0" y="16732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0" name="TextBox 20"/>
          <p:cNvSpPr txBox="1"/>
          <p:nvPr/>
        </p:nvSpPr>
        <p:spPr>
          <a:xfrm>
            <a:off x="7798797" y="1099384"/>
            <a:ext cx="2457308" cy="679451"/>
          </a:xfrm>
          <a:prstGeom prst="rect">
            <a:avLst/>
          </a:prstGeom>
        </p:spPr>
        <p:txBody>
          <a:bodyPr lIns="0" tIns="0" rIns="0" bIns="0" rtlCol="0" anchor="t">
            <a:spAutoFit/>
          </a:bodyPr>
          <a:lstStyle/>
          <a:p>
            <a:pPr algn="ctr" rtl="1">
              <a:lnSpc>
                <a:spcPts val="5599"/>
              </a:lnSpc>
              <a:spcBef>
                <a:spcPct val="0"/>
              </a:spcBef>
            </a:pPr>
            <a:r>
              <a:rPr lang="en-US" sz="3999">
                <a:solidFill>
                  <a:srgbClr val="FFFFFF"/>
                </a:solidFill>
                <a:latin typeface="Canva Sans"/>
                <a:ea typeface="Canva Sans"/>
                <a:cs typeface="Canva Sans"/>
                <a:sym typeface="Canva Sans"/>
              </a:rPr>
              <a:t>11</a:t>
            </a:r>
            <a:r>
              <a:rPr lang="ar-EG" sz="3999">
                <a:solidFill>
                  <a:srgbClr val="FFFFFF"/>
                </a:solidFill>
                <a:latin typeface="Canva Sans"/>
                <a:ea typeface="Canva Sans"/>
                <a:cs typeface="Canva Sans"/>
                <a:sym typeface="Canva Sans"/>
                <a:rtl/>
              </a:rPr>
              <a:t> خاتمة </a:t>
            </a:r>
          </a:p>
        </p:txBody>
      </p:sp>
      <p:sp>
        <p:nvSpPr>
          <p:cNvPr id="21" name="TextBox 21"/>
          <p:cNvSpPr txBox="1"/>
          <p:nvPr/>
        </p:nvSpPr>
        <p:spPr>
          <a:xfrm>
            <a:off x="-304800" y="3846194"/>
            <a:ext cx="18953694" cy="1882438"/>
          </a:xfrm>
          <a:prstGeom prst="rect">
            <a:avLst/>
          </a:prstGeom>
        </p:spPr>
        <p:txBody>
          <a:bodyPr wrap="square" lIns="0" tIns="0" rIns="0" bIns="0" rtlCol="0" anchor="t">
            <a:spAutoFit/>
          </a:bodyPr>
          <a:lstStyle/>
          <a:p>
            <a:pPr algn="ctr" rtl="1">
              <a:lnSpc>
                <a:spcPts val="5039"/>
              </a:lnSpc>
              <a:spcBef>
                <a:spcPct val="0"/>
              </a:spcBef>
            </a:pPr>
            <a:r>
              <a:rPr lang="ar-EG" sz="3599">
                <a:solidFill>
                  <a:srgbClr val="FFFFFF"/>
                </a:solidFill>
                <a:latin typeface="Canva Sans"/>
                <a:ea typeface="Canva Sans"/>
                <a:cs typeface="Canva Sans"/>
                <a:sym typeface="Canva Sans"/>
                <a:rtl/>
              </a:rPr>
              <a:t>وفي الختام، تبقى وسائلُ التواصل الاجتماعي سلاحًا ذا حدّين؛ فهي أداةٌ فعّالة لنشر المعرفة وتعزيز التواصل إذا استُعملت بوعيٍ ومسؤولية، لكنها قد تتحول إلى مصدرٍ للضرر إن أسيء استخدامها. </a:t>
            </a:r>
            <a:r>
              <a:rPr lang="ar-EG" sz="3599" dirty="0">
                <a:solidFill>
                  <a:srgbClr val="FFFFFF"/>
                </a:solidFill>
                <a:latin typeface="Canva Sans"/>
                <a:ea typeface="Canva Sans"/>
                <a:cs typeface="Canva Sans"/>
                <a:sym typeface="Canva Sans"/>
                <a:rtl/>
              </a:rPr>
              <a:t>لذلك، يتحمّل كل فرد مسؤولية توظيفها بطريقة إيجابية تعود بالنفع عليه وعلى مجتمعه، حتى تظل وسيلةً للبناء لا للهدم، وللتقدم لا للتراجع.</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6131C"/>
        </a:solidFill>
        <a:effectLst/>
      </p:bgPr>
    </p:bg>
    <p:spTree>
      <p:nvGrpSpPr>
        <p:cNvPr id="1" name=""/>
        <p:cNvGrpSpPr/>
        <p:nvPr/>
      </p:nvGrpSpPr>
      <p:grpSpPr>
        <a:xfrm>
          <a:off x="0" y="0"/>
          <a:ext cx="0" cy="0"/>
          <a:chOff x="0" y="0"/>
          <a:chExt cx="0" cy="0"/>
        </a:xfrm>
      </p:grpSpPr>
      <p:sp>
        <p:nvSpPr>
          <p:cNvPr id="2" name="Freeform 2"/>
          <p:cNvSpPr/>
          <p:nvPr/>
        </p:nvSpPr>
        <p:spPr>
          <a:xfrm>
            <a:off x="-1719951" y="4759662"/>
            <a:ext cx="8641360" cy="8014862"/>
          </a:xfrm>
          <a:custGeom>
            <a:avLst/>
            <a:gdLst/>
            <a:ahLst/>
            <a:cxnLst/>
            <a:rect l="l" t="t" r="r" b="b"/>
            <a:pathLst>
              <a:path w="8641360" h="8014862">
                <a:moveTo>
                  <a:pt x="0" y="0"/>
                </a:moveTo>
                <a:lnTo>
                  <a:pt x="8641361" y="0"/>
                </a:lnTo>
                <a:lnTo>
                  <a:pt x="8641361" y="8014861"/>
                </a:lnTo>
                <a:lnTo>
                  <a:pt x="0" y="8014861"/>
                </a:lnTo>
                <a:lnTo>
                  <a:pt x="0" y="0"/>
                </a:lnTo>
                <a:close/>
              </a:path>
            </a:pathLst>
          </a:custGeom>
          <a:blipFill>
            <a:blip r:embed="rId2">
              <a:alphaModFix amt="13000"/>
            </a:blip>
            <a:stretch>
              <a:fillRect/>
            </a:stretch>
          </a:blipFill>
        </p:spPr>
      </p:sp>
      <p:sp>
        <p:nvSpPr>
          <p:cNvPr id="3" name="Freeform 3"/>
          <p:cNvSpPr/>
          <p:nvPr/>
        </p:nvSpPr>
        <p:spPr>
          <a:xfrm rot="-7069604">
            <a:off x="12159467" y="-2228596"/>
            <a:ext cx="8641360" cy="8014862"/>
          </a:xfrm>
          <a:custGeom>
            <a:avLst/>
            <a:gdLst/>
            <a:ahLst/>
            <a:cxnLst/>
            <a:rect l="l" t="t" r="r" b="b"/>
            <a:pathLst>
              <a:path w="8641360" h="8014862">
                <a:moveTo>
                  <a:pt x="0" y="0"/>
                </a:moveTo>
                <a:lnTo>
                  <a:pt x="8641360" y="0"/>
                </a:lnTo>
                <a:lnTo>
                  <a:pt x="8641360" y="8014862"/>
                </a:lnTo>
                <a:lnTo>
                  <a:pt x="0" y="8014862"/>
                </a:lnTo>
                <a:lnTo>
                  <a:pt x="0" y="0"/>
                </a:lnTo>
                <a:close/>
              </a:path>
            </a:pathLst>
          </a:custGeom>
          <a:blipFill>
            <a:blip r:embed="rId2">
              <a:alphaModFix amt="13000"/>
            </a:blip>
            <a:stretch>
              <a:fillRect/>
            </a:stretch>
          </a:blipFill>
        </p:spPr>
      </p:sp>
      <p:grpSp>
        <p:nvGrpSpPr>
          <p:cNvPr id="4" name="Group 4"/>
          <p:cNvGrpSpPr/>
          <p:nvPr/>
        </p:nvGrpSpPr>
        <p:grpSpPr>
          <a:xfrm>
            <a:off x="478179" y="382759"/>
            <a:ext cx="432902" cy="43290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C9EFF">
                    <a:alpha val="100000"/>
                  </a:srgbClr>
                </a:gs>
                <a:gs pos="100000">
                  <a:srgbClr val="454AB9">
                    <a:alpha val="100000"/>
                  </a:srgbClr>
                </a:gs>
              </a:gsLst>
              <a:lin ang="2700000"/>
            </a:gradFill>
          </p:spPr>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17293116" y="478110"/>
            <a:ext cx="397367" cy="28996"/>
            <a:chOff x="0" y="0"/>
            <a:chExt cx="128243" cy="9358"/>
          </a:xfrm>
        </p:grpSpPr>
        <p:sp>
          <p:nvSpPr>
            <p:cNvPr id="8" name="Freeform 8"/>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9" name="TextBox 9"/>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0" name="Group 10"/>
          <p:cNvGrpSpPr/>
          <p:nvPr/>
        </p:nvGrpSpPr>
        <p:grpSpPr>
          <a:xfrm>
            <a:off x="17293116" y="570213"/>
            <a:ext cx="397367" cy="28996"/>
            <a:chOff x="0" y="0"/>
            <a:chExt cx="128243" cy="9358"/>
          </a:xfrm>
        </p:grpSpPr>
        <p:sp>
          <p:nvSpPr>
            <p:cNvPr id="11" name="Freeform 11"/>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gradFill rotWithShape="1">
              <a:gsLst>
                <a:gs pos="0">
                  <a:srgbClr val="5C9EFF">
                    <a:alpha val="100000"/>
                  </a:srgbClr>
                </a:gs>
                <a:gs pos="100000">
                  <a:srgbClr val="454AB9">
                    <a:alpha val="100000"/>
                  </a:srgbClr>
                </a:gs>
              </a:gsLst>
              <a:lin ang="2700000"/>
            </a:gradFill>
          </p:spPr>
        </p:sp>
        <p:sp>
          <p:nvSpPr>
            <p:cNvPr id="12" name="TextBox 12"/>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13" name="Group 13"/>
          <p:cNvGrpSpPr/>
          <p:nvPr/>
        </p:nvGrpSpPr>
        <p:grpSpPr>
          <a:xfrm>
            <a:off x="18171451" y="8161150"/>
            <a:ext cx="233098" cy="1097150"/>
            <a:chOff x="0" y="0"/>
            <a:chExt cx="61392" cy="288961"/>
          </a:xfrm>
        </p:grpSpPr>
        <p:sp>
          <p:nvSpPr>
            <p:cNvPr id="14" name="Freeform 14"/>
            <p:cNvSpPr/>
            <p:nvPr/>
          </p:nvSpPr>
          <p:spPr>
            <a:xfrm>
              <a:off x="0" y="0"/>
              <a:ext cx="61392" cy="288961"/>
            </a:xfrm>
            <a:custGeom>
              <a:avLst/>
              <a:gdLst/>
              <a:ahLst/>
              <a:cxnLst/>
              <a:rect l="l" t="t" r="r" b="b"/>
              <a:pathLst>
                <a:path w="61392" h="288961">
                  <a:moveTo>
                    <a:pt x="30696" y="0"/>
                  </a:moveTo>
                  <a:lnTo>
                    <a:pt x="30696" y="0"/>
                  </a:lnTo>
                  <a:cubicBezTo>
                    <a:pt x="38837" y="0"/>
                    <a:pt x="46645" y="3234"/>
                    <a:pt x="52401" y="8991"/>
                  </a:cubicBezTo>
                  <a:cubicBezTo>
                    <a:pt x="58158" y="14747"/>
                    <a:pt x="61392" y="22555"/>
                    <a:pt x="61392" y="30696"/>
                  </a:cubicBezTo>
                  <a:lnTo>
                    <a:pt x="61392" y="258265"/>
                  </a:lnTo>
                  <a:cubicBezTo>
                    <a:pt x="61392" y="266406"/>
                    <a:pt x="58158" y="274214"/>
                    <a:pt x="52401" y="279971"/>
                  </a:cubicBezTo>
                  <a:cubicBezTo>
                    <a:pt x="46645" y="285727"/>
                    <a:pt x="38837" y="288961"/>
                    <a:pt x="30696" y="288961"/>
                  </a:cubicBezTo>
                  <a:lnTo>
                    <a:pt x="30696" y="288961"/>
                  </a:lnTo>
                  <a:cubicBezTo>
                    <a:pt x="22555" y="288961"/>
                    <a:pt x="14747" y="285727"/>
                    <a:pt x="8991" y="279971"/>
                  </a:cubicBezTo>
                  <a:cubicBezTo>
                    <a:pt x="3234" y="274214"/>
                    <a:pt x="0" y="266406"/>
                    <a:pt x="0" y="258265"/>
                  </a:cubicBezTo>
                  <a:lnTo>
                    <a:pt x="0" y="30696"/>
                  </a:lnTo>
                  <a:cubicBezTo>
                    <a:pt x="0" y="22555"/>
                    <a:pt x="3234" y="14747"/>
                    <a:pt x="8991" y="8991"/>
                  </a:cubicBezTo>
                  <a:cubicBezTo>
                    <a:pt x="14747" y="3234"/>
                    <a:pt x="22555" y="0"/>
                    <a:pt x="30696" y="0"/>
                  </a:cubicBezTo>
                  <a:close/>
                </a:path>
              </a:pathLst>
            </a:custGeom>
            <a:gradFill rotWithShape="1">
              <a:gsLst>
                <a:gs pos="0">
                  <a:srgbClr val="5C9EFF">
                    <a:alpha val="100000"/>
                  </a:srgbClr>
                </a:gs>
                <a:gs pos="100000">
                  <a:srgbClr val="454AB9">
                    <a:alpha val="100000"/>
                  </a:srgbClr>
                </a:gs>
              </a:gsLst>
              <a:lin ang="2700000"/>
            </a:gradFill>
          </p:spPr>
        </p:sp>
        <p:sp>
          <p:nvSpPr>
            <p:cNvPr id="15" name="TextBox 15"/>
            <p:cNvSpPr txBox="1"/>
            <p:nvPr/>
          </p:nvSpPr>
          <p:spPr>
            <a:xfrm>
              <a:off x="0" y="-38100"/>
              <a:ext cx="61392" cy="327061"/>
            </a:xfrm>
            <a:prstGeom prst="rect">
              <a:avLst/>
            </a:prstGeom>
          </p:spPr>
          <p:txBody>
            <a:bodyPr lIns="50800" tIns="50800" rIns="50800" bIns="50800" rtlCol="0" anchor="ctr"/>
            <a:lstStyle/>
            <a:p>
              <a:pPr algn="ctr">
                <a:lnSpc>
                  <a:spcPts val="2626"/>
                </a:lnSpc>
              </a:pPr>
              <a:endParaRPr/>
            </a:p>
          </p:txBody>
        </p:sp>
      </p:grpSp>
      <p:sp>
        <p:nvSpPr>
          <p:cNvPr id="16" name="Freeform 16"/>
          <p:cNvSpPr/>
          <p:nvPr/>
        </p:nvSpPr>
        <p:spPr>
          <a:xfrm>
            <a:off x="589091" y="515546"/>
            <a:ext cx="211077" cy="167327"/>
          </a:xfrm>
          <a:custGeom>
            <a:avLst/>
            <a:gdLst/>
            <a:ahLst/>
            <a:cxnLst/>
            <a:rect l="l" t="t" r="r" b="b"/>
            <a:pathLst>
              <a:path w="211077" h="167327">
                <a:moveTo>
                  <a:pt x="0" y="0"/>
                </a:moveTo>
                <a:lnTo>
                  <a:pt x="211078" y="0"/>
                </a:lnTo>
                <a:lnTo>
                  <a:pt x="211078" y="167327"/>
                </a:lnTo>
                <a:lnTo>
                  <a:pt x="0" y="16732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pic>
        <p:nvPicPr>
          <p:cNvPr id="17" name="Picture 17"/>
          <p:cNvPicPr>
            <a:picLocks noChangeAspect="1"/>
          </p:cNvPicPr>
          <p:nvPr/>
        </p:nvPicPr>
        <p:blipFill>
          <a:blip r:embed="rId5"/>
          <a:srcRect/>
          <a:stretch>
            <a:fillRect/>
          </a:stretch>
        </p:blipFill>
        <p:spPr>
          <a:xfrm>
            <a:off x="911081" y="4759662"/>
            <a:ext cx="3440321" cy="3555347"/>
          </a:xfrm>
          <a:prstGeom prst="rect">
            <a:avLst/>
          </a:prstGeom>
        </p:spPr>
      </p:pic>
      <p:pic>
        <p:nvPicPr>
          <p:cNvPr id="19" name="Picture 19"/>
          <p:cNvPicPr>
            <a:picLocks noChangeAspect="1"/>
          </p:cNvPicPr>
          <p:nvPr/>
        </p:nvPicPr>
        <p:blipFill>
          <a:blip r:embed="rId5"/>
          <a:srcRect/>
          <a:stretch>
            <a:fillRect/>
          </a:stretch>
        </p:blipFill>
        <p:spPr>
          <a:xfrm>
            <a:off x="880569" y="4605803"/>
            <a:ext cx="3440321" cy="3555347"/>
          </a:xfrm>
          <a:prstGeom prst="rect">
            <a:avLst/>
          </a:prstGeom>
        </p:spPr>
      </p:pic>
      <p:pic>
        <p:nvPicPr>
          <p:cNvPr id="20" name="Picture 20"/>
          <p:cNvPicPr>
            <a:picLocks noChangeAspect="1"/>
          </p:cNvPicPr>
          <p:nvPr/>
        </p:nvPicPr>
        <p:blipFill>
          <a:blip r:embed="rId5"/>
          <a:srcRect t="121" b="121"/>
          <a:stretch>
            <a:fillRect/>
          </a:stretch>
        </p:blipFill>
        <p:spPr>
          <a:xfrm>
            <a:off x="13342554" y="4966230"/>
            <a:ext cx="3916746" cy="4037883"/>
          </a:xfrm>
          <a:prstGeom prst="rect">
            <a:avLst/>
          </a:prstGeom>
        </p:spPr>
      </p:pic>
      <p:sp>
        <p:nvSpPr>
          <p:cNvPr id="21" name="TextBox 21"/>
          <p:cNvSpPr txBox="1"/>
          <p:nvPr/>
        </p:nvSpPr>
        <p:spPr>
          <a:xfrm>
            <a:off x="1074598" y="490588"/>
            <a:ext cx="1874998" cy="198194"/>
          </a:xfrm>
          <a:prstGeom prst="rect">
            <a:avLst/>
          </a:prstGeom>
        </p:spPr>
        <p:txBody>
          <a:bodyPr lIns="0" tIns="0" rIns="0" bIns="0" rtlCol="0" anchor="t">
            <a:spAutoFit/>
          </a:bodyPr>
          <a:lstStyle/>
          <a:p>
            <a:pPr algn="l">
              <a:lnSpc>
                <a:spcPts val="1679"/>
              </a:lnSpc>
              <a:spcBef>
                <a:spcPct val="0"/>
              </a:spcBef>
            </a:pPr>
            <a:r>
              <a:rPr lang="en-US" sz="1200">
                <a:solidFill>
                  <a:srgbClr val="FFFFFF"/>
                </a:solidFill>
                <a:latin typeface="Open Sans 1"/>
                <a:ea typeface="Open Sans 1"/>
                <a:cs typeface="Open Sans 1"/>
                <a:sym typeface="Open Sans 1"/>
              </a:rPr>
              <a:t>Arowwai Industries</a:t>
            </a:r>
          </a:p>
        </p:txBody>
      </p:sp>
      <p:sp>
        <p:nvSpPr>
          <p:cNvPr id="23" name="ZoneTexte 22">
            <a:extLst>
              <a:ext uri="{FF2B5EF4-FFF2-40B4-BE49-F238E27FC236}">
                <a16:creationId xmlns:a16="http://schemas.microsoft.com/office/drawing/2014/main" id="{5C2D32E2-4064-540F-7203-5706A22DF854}"/>
              </a:ext>
            </a:extLst>
          </p:cNvPr>
          <p:cNvSpPr txBox="1"/>
          <p:nvPr/>
        </p:nvSpPr>
        <p:spPr>
          <a:xfrm>
            <a:off x="4320890" y="3093406"/>
            <a:ext cx="14249400" cy="1569660"/>
          </a:xfrm>
          <a:prstGeom prst="rect">
            <a:avLst/>
          </a:prstGeom>
          <a:noFill/>
        </p:spPr>
        <p:txBody>
          <a:bodyPr wrap="square">
            <a:spAutoFit/>
          </a:bodyPr>
          <a:lstStyle/>
          <a:p>
            <a:r>
              <a:rPr lang="ar-MA" sz="9600" dirty="0">
                <a:solidFill>
                  <a:schemeClr val="bg1"/>
                </a:solidFill>
              </a:rPr>
              <a:t>شكرا على حسن انتباهكم</a:t>
            </a:r>
            <a:endParaRPr lang="fr-FR" sz="9600" dirty="0">
              <a:solidFill>
                <a:schemeClr val="bg1"/>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TotalTime>
  <Words>650</Words>
  <Application>Microsoft Office PowerPoint</Application>
  <PresentationFormat>Personnalisé</PresentationFormat>
  <Paragraphs>75</Paragraphs>
  <Slides>18</Slides>
  <Notes>0</Notes>
  <HiddenSlides>0</HiddenSlides>
  <MMClips>1</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18</vt:i4>
      </vt:variant>
    </vt:vector>
  </HeadingPairs>
  <TitlesOfParts>
    <vt:vector size="26" baseType="lpstr">
      <vt:lpstr>Arial</vt:lpstr>
      <vt:lpstr>Calibri</vt:lpstr>
      <vt:lpstr>Open Sans 1</vt:lpstr>
      <vt:lpstr>Calibri Light</vt:lpstr>
      <vt:lpstr>Canva Sans Bold</vt:lpstr>
      <vt:lpstr>Canva Sans</vt:lpstr>
      <vt:lpstr>Office Theme</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Futuristic Social Media Strategy Presentation</dc:title>
  <dc:creator>Malak</dc:creator>
  <cp:lastModifiedBy>admin</cp:lastModifiedBy>
  <cp:revision>2</cp:revision>
  <dcterms:created xsi:type="dcterms:W3CDTF">2006-08-16T00:00:00Z</dcterms:created>
  <dcterms:modified xsi:type="dcterms:W3CDTF">2026-02-25T00:04:56Z</dcterms:modified>
  <dc:identifier>DAHCQ4bxZD4</dc:identifier>
</cp:coreProperties>
</file>