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26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54DD582-92C1-4BBF-B583-1CF92D9EB5CD}" type="datetimeFigureOut">
              <a:rPr lang="ar-MA" smtClean="0"/>
              <a:t>03-09-1447</a:t>
            </a:fld>
            <a:endParaRPr lang="ar-MA"/>
          </a:p>
        </p:txBody>
      </p:sp>
      <p:sp>
        <p:nvSpPr>
          <p:cNvPr id="5" name="Footer Placeholder 4"/>
          <p:cNvSpPr>
            <a:spLocks noGrp="1"/>
          </p:cNvSpPr>
          <p:nvPr>
            <p:ph type="ftr" sz="quarter" idx="11"/>
          </p:nvPr>
        </p:nvSpPr>
        <p:spPr>
          <a:xfrm>
            <a:off x="1371600" y="4323845"/>
            <a:ext cx="6400800" cy="365125"/>
          </a:xfrm>
        </p:spPr>
        <p:txBody>
          <a:bodyPr/>
          <a:lstStyle/>
          <a:p>
            <a:endParaRPr lang="ar-MA"/>
          </a:p>
        </p:txBody>
      </p:sp>
      <p:sp>
        <p:nvSpPr>
          <p:cNvPr id="6" name="Slide Number Placeholder 5"/>
          <p:cNvSpPr>
            <a:spLocks noGrp="1"/>
          </p:cNvSpPr>
          <p:nvPr>
            <p:ph type="sldNum" sz="quarter" idx="12"/>
          </p:nvPr>
        </p:nvSpPr>
        <p:spPr>
          <a:xfrm>
            <a:off x="8077200" y="1430866"/>
            <a:ext cx="2743200" cy="365125"/>
          </a:xfrm>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2982950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4DD582-92C1-4BBF-B583-1CF92D9EB5CD}" type="datetimeFigureOut">
              <a:rPr lang="ar-MA" smtClean="0"/>
              <a:t>03-09-1447</a:t>
            </a:fld>
            <a:endParaRPr lang="ar-MA"/>
          </a:p>
        </p:txBody>
      </p:sp>
      <p:sp>
        <p:nvSpPr>
          <p:cNvPr id="5" name="Footer Placeholder 4"/>
          <p:cNvSpPr>
            <a:spLocks noGrp="1"/>
          </p:cNvSpPr>
          <p:nvPr>
            <p:ph type="ftr" sz="quarter" idx="11"/>
          </p:nvPr>
        </p:nvSpPr>
        <p:spPr/>
        <p:txBody>
          <a:bodyPr/>
          <a:lstStyle/>
          <a:p>
            <a:endParaRPr lang="ar-MA"/>
          </a:p>
        </p:txBody>
      </p:sp>
      <p:sp>
        <p:nvSpPr>
          <p:cNvPr id="6" name="Slide Number Placeholder 5"/>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031574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54DD582-92C1-4BBF-B583-1CF92D9EB5CD}" type="datetimeFigureOut">
              <a:rPr lang="ar-MA" smtClean="0"/>
              <a:t>03-09-1447</a:t>
            </a:fld>
            <a:endParaRPr lang="ar-MA"/>
          </a:p>
        </p:txBody>
      </p:sp>
      <p:sp>
        <p:nvSpPr>
          <p:cNvPr id="5" name="Footer Placeholder 4"/>
          <p:cNvSpPr>
            <a:spLocks noGrp="1"/>
          </p:cNvSpPr>
          <p:nvPr>
            <p:ph type="ftr" sz="quarter" idx="11"/>
          </p:nvPr>
        </p:nvSpPr>
        <p:spPr>
          <a:xfrm>
            <a:off x="685800" y="381001"/>
            <a:ext cx="6991492" cy="364065"/>
          </a:xfrm>
        </p:spPr>
        <p:txBody>
          <a:bodyPr/>
          <a:lstStyle/>
          <a:p>
            <a:endParaRPr lang="ar-MA"/>
          </a:p>
        </p:txBody>
      </p:sp>
      <p:sp>
        <p:nvSpPr>
          <p:cNvPr id="6" name="Slide Number Placeholder 5"/>
          <p:cNvSpPr>
            <a:spLocks noGrp="1"/>
          </p:cNvSpPr>
          <p:nvPr>
            <p:ph type="sldNum" sz="quarter" idx="12"/>
          </p:nvPr>
        </p:nvSpPr>
        <p:spPr>
          <a:xfrm>
            <a:off x="10862452" y="381000"/>
            <a:ext cx="643748" cy="365125"/>
          </a:xfrm>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3803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4DD582-92C1-4BBF-B583-1CF92D9EB5CD}" type="datetimeFigureOut">
              <a:rPr lang="ar-MA" smtClean="0"/>
              <a:t>03-09-1447</a:t>
            </a:fld>
            <a:endParaRPr lang="ar-MA"/>
          </a:p>
        </p:txBody>
      </p:sp>
      <p:sp>
        <p:nvSpPr>
          <p:cNvPr id="6" name="Footer Placeholder 5"/>
          <p:cNvSpPr>
            <a:spLocks noGrp="1"/>
          </p:cNvSpPr>
          <p:nvPr>
            <p:ph type="ftr" sz="quarter" idx="11"/>
          </p:nvPr>
        </p:nvSpPr>
        <p:spPr/>
        <p:txBody>
          <a:bodyPr/>
          <a:lstStyle/>
          <a:p>
            <a:endParaRPr lang="ar-MA"/>
          </a:p>
        </p:txBody>
      </p:sp>
      <p:sp>
        <p:nvSpPr>
          <p:cNvPr id="7" name="Slide Number Placeholder 6"/>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699634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4DD582-92C1-4BBF-B583-1CF92D9EB5CD}" type="datetimeFigureOut">
              <a:rPr lang="ar-MA" smtClean="0"/>
              <a:t>03-09-1447</a:t>
            </a:fld>
            <a:endParaRPr lang="ar-MA"/>
          </a:p>
        </p:txBody>
      </p:sp>
      <p:sp>
        <p:nvSpPr>
          <p:cNvPr id="8" name="Footer Placeholder 7"/>
          <p:cNvSpPr>
            <a:spLocks noGrp="1"/>
          </p:cNvSpPr>
          <p:nvPr>
            <p:ph type="ftr" sz="quarter" idx="11"/>
          </p:nvPr>
        </p:nvSpPr>
        <p:spPr/>
        <p:txBody>
          <a:bodyPr/>
          <a:lstStyle/>
          <a:p>
            <a:endParaRPr lang="ar-MA"/>
          </a:p>
        </p:txBody>
      </p:sp>
      <p:sp>
        <p:nvSpPr>
          <p:cNvPr id="9" name="Slide Number Placeholder 8"/>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543364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4DD582-92C1-4BBF-B583-1CF92D9EB5CD}" type="datetimeFigureOut">
              <a:rPr lang="ar-MA" smtClean="0"/>
              <a:t>03-09-1447</a:t>
            </a:fld>
            <a:endParaRPr lang="ar-MA"/>
          </a:p>
        </p:txBody>
      </p:sp>
      <p:sp>
        <p:nvSpPr>
          <p:cNvPr id="4" name="Footer Placeholder 3"/>
          <p:cNvSpPr>
            <a:spLocks noGrp="1"/>
          </p:cNvSpPr>
          <p:nvPr>
            <p:ph type="ftr" sz="quarter" idx="11"/>
          </p:nvPr>
        </p:nvSpPr>
        <p:spPr/>
        <p:txBody>
          <a:bodyPr/>
          <a:lstStyle/>
          <a:p>
            <a:endParaRPr lang="ar-MA"/>
          </a:p>
        </p:txBody>
      </p:sp>
      <p:sp>
        <p:nvSpPr>
          <p:cNvPr id="5" name="Slide Number Placeholder 4"/>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2484575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4DD582-92C1-4BBF-B583-1CF92D9EB5CD}" type="datetimeFigureOut">
              <a:rPr lang="ar-MA" smtClean="0"/>
              <a:t>03-09-1447</a:t>
            </a:fld>
            <a:endParaRPr lang="ar-MA"/>
          </a:p>
        </p:txBody>
      </p:sp>
      <p:sp>
        <p:nvSpPr>
          <p:cNvPr id="3" name="Footer Placeholder 2"/>
          <p:cNvSpPr>
            <a:spLocks noGrp="1"/>
          </p:cNvSpPr>
          <p:nvPr>
            <p:ph type="ftr" sz="quarter" idx="11"/>
          </p:nvPr>
        </p:nvSpPr>
        <p:spPr/>
        <p:txBody>
          <a:bodyPr/>
          <a:lstStyle/>
          <a:p>
            <a:endParaRPr lang="ar-MA"/>
          </a:p>
        </p:txBody>
      </p:sp>
      <p:sp>
        <p:nvSpPr>
          <p:cNvPr id="4" name="Slide Number Placeholder 3"/>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4086284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4DD582-92C1-4BBF-B583-1CF92D9EB5CD}" type="datetimeFigureOut">
              <a:rPr lang="ar-MA" smtClean="0"/>
              <a:t>03-09-1447</a:t>
            </a:fld>
            <a:endParaRPr lang="ar-MA"/>
          </a:p>
        </p:txBody>
      </p:sp>
      <p:sp>
        <p:nvSpPr>
          <p:cNvPr id="6" name="Footer Placeholder 5"/>
          <p:cNvSpPr>
            <a:spLocks noGrp="1"/>
          </p:cNvSpPr>
          <p:nvPr>
            <p:ph type="ftr" sz="quarter" idx="11"/>
          </p:nvPr>
        </p:nvSpPr>
        <p:spPr/>
        <p:txBody>
          <a:bodyPr/>
          <a:lstStyle/>
          <a:p>
            <a:endParaRPr lang="ar-MA"/>
          </a:p>
        </p:txBody>
      </p:sp>
      <p:sp>
        <p:nvSpPr>
          <p:cNvPr id="7" name="Slide Number Placeholder 6"/>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2752254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4DD582-92C1-4BBF-B583-1CF92D9EB5CD}" type="datetimeFigureOut">
              <a:rPr lang="ar-MA" smtClean="0"/>
              <a:t>03-09-1447</a:t>
            </a:fld>
            <a:endParaRPr lang="ar-MA"/>
          </a:p>
        </p:txBody>
      </p:sp>
      <p:sp>
        <p:nvSpPr>
          <p:cNvPr id="6" name="Footer Placeholder 5"/>
          <p:cNvSpPr>
            <a:spLocks noGrp="1"/>
          </p:cNvSpPr>
          <p:nvPr>
            <p:ph type="ftr" sz="quarter" idx="11"/>
          </p:nvPr>
        </p:nvSpPr>
        <p:spPr/>
        <p:txBody>
          <a:bodyPr/>
          <a:lstStyle/>
          <a:p>
            <a:endParaRPr lang="ar-MA"/>
          </a:p>
        </p:txBody>
      </p:sp>
      <p:sp>
        <p:nvSpPr>
          <p:cNvPr id="7" name="Slide Number Placeholder 6"/>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583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4DD582-92C1-4BBF-B583-1CF92D9EB5CD}" type="datetimeFigureOut">
              <a:rPr lang="ar-MA" smtClean="0"/>
              <a:t>03-09-1447</a:t>
            </a:fld>
            <a:endParaRPr lang="ar-MA"/>
          </a:p>
        </p:txBody>
      </p:sp>
      <p:sp>
        <p:nvSpPr>
          <p:cNvPr id="6" name="Footer Placeholder 5"/>
          <p:cNvSpPr>
            <a:spLocks noGrp="1"/>
          </p:cNvSpPr>
          <p:nvPr>
            <p:ph type="ftr" sz="quarter" idx="11"/>
          </p:nvPr>
        </p:nvSpPr>
        <p:spPr/>
        <p:txBody>
          <a:bodyPr/>
          <a:lstStyle/>
          <a:p>
            <a:endParaRPr lang="ar-MA"/>
          </a:p>
        </p:txBody>
      </p:sp>
      <p:sp>
        <p:nvSpPr>
          <p:cNvPr id="7" name="Slide Number Placeholder 6"/>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4204585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54DD582-92C1-4BBF-B583-1CF92D9EB5CD}" type="datetimeFigureOut">
              <a:rPr lang="ar-MA" smtClean="0"/>
              <a:t>03-09-1447</a:t>
            </a:fld>
            <a:endParaRPr lang="ar-MA"/>
          </a:p>
        </p:txBody>
      </p:sp>
      <p:sp>
        <p:nvSpPr>
          <p:cNvPr id="6" name="Footer Placeholder 5"/>
          <p:cNvSpPr>
            <a:spLocks noGrp="1"/>
          </p:cNvSpPr>
          <p:nvPr>
            <p:ph type="ftr" sz="quarter" idx="11"/>
          </p:nvPr>
        </p:nvSpPr>
        <p:spPr>
          <a:xfrm>
            <a:off x="685800" y="379941"/>
            <a:ext cx="6991492" cy="365125"/>
          </a:xfrm>
        </p:spPr>
        <p:txBody>
          <a:bodyPr/>
          <a:lstStyle/>
          <a:p>
            <a:endParaRPr lang="ar-MA"/>
          </a:p>
        </p:txBody>
      </p:sp>
      <p:sp>
        <p:nvSpPr>
          <p:cNvPr id="7" name="Slide Number Placeholder 6"/>
          <p:cNvSpPr>
            <a:spLocks noGrp="1"/>
          </p:cNvSpPr>
          <p:nvPr>
            <p:ph type="sldNum" sz="quarter" idx="12"/>
          </p:nvPr>
        </p:nvSpPr>
        <p:spPr>
          <a:xfrm>
            <a:off x="10862452" y="381000"/>
            <a:ext cx="643748" cy="365125"/>
          </a:xfrm>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657148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54DD582-92C1-4BBF-B583-1CF92D9EB5CD}" type="datetimeFigureOut">
              <a:rPr lang="ar-MA" smtClean="0"/>
              <a:t>03-09-1447</a:t>
            </a:fld>
            <a:endParaRPr lang="ar-MA"/>
          </a:p>
        </p:txBody>
      </p:sp>
      <p:sp>
        <p:nvSpPr>
          <p:cNvPr id="6" name="Footer Placeholder 5"/>
          <p:cNvSpPr>
            <a:spLocks noGrp="1"/>
          </p:cNvSpPr>
          <p:nvPr>
            <p:ph type="ftr" sz="quarter" idx="11"/>
          </p:nvPr>
        </p:nvSpPr>
        <p:spPr>
          <a:xfrm>
            <a:off x="685800" y="379941"/>
            <a:ext cx="6991492" cy="365125"/>
          </a:xfrm>
        </p:spPr>
        <p:txBody>
          <a:bodyPr/>
          <a:lstStyle/>
          <a:p>
            <a:endParaRPr lang="ar-MA"/>
          </a:p>
        </p:txBody>
      </p:sp>
      <p:sp>
        <p:nvSpPr>
          <p:cNvPr id="7" name="Slide Number Placeholder 6"/>
          <p:cNvSpPr>
            <a:spLocks noGrp="1"/>
          </p:cNvSpPr>
          <p:nvPr>
            <p:ph type="sldNum" sz="quarter" idx="12"/>
          </p:nvPr>
        </p:nvSpPr>
        <p:spPr>
          <a:xfrm>
            <a:off x="10862452" y="381000"/>
            <a:ext cx="643748" cy="365125"/>
          </a:xfrm>
        </p:spPr>
        <p:txBody>
          <a:bodyPr/>
          <a:lstStyle/>
          <a:p>
            <a:fld id="{E5CDF05F-D3C9-4113-A19A-C7AB4DCB6DF1}" type="slidenum">
              <a:rPr lang="ar-MA" smtClean="0"/>
              <a:t>‹#›</a:t>
            </a:fld>
            <a:endParaRPr lang="ar-M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9672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54DD582-92C1-4BBF-B583-1CF92D9EB5CD}" type="datetimeFigureOut">
              <a:rPr lang="ar-MA" smtClean="0"/>
              <a:t>03-09-1447</a:t>
            </a:fld>
            <a:endParaRPr lang="ar-MA"/>
          </a:p>
        </p:txBody>
      </p:sp>
      <p:sp>
        <p:nvSpPr>
          <p:cNvPr id="6" name="Footer Placeholder 5"/>
          <p:cNvSpPr>
            <a:spLocks noGrp="1"/>
          </p:cNvSpPr>
          <p:nvPr>
            <p:ph type="ftr" sz="quarter" idx="11"/>
          </p:nvPr>
        </p:nvSpPr>
        <p:spPr>
          <a:xfrm>
            <a:off x="685800" y="378883"/>
            <a:ext cx="6991492" cy="365125"/>
          </a:xfrm>
        </p:spPr>
        <p:txBody>
          <a:bodyPr/>
          <a:lstStyle/>
          <a:p>
            <a:endParaRPr lang="ar-MA"/>
          </a:p>
        </p:txBody>
      </p:sp>
      <p:sp>
        <p:nvSpPr>
          <p:cNvPr id="7" name="Slide Number Placeholder 6"/>
          <p:cNvSpPr>
            <a:spLocks noGrp="1"/>
          </p:cNvSpPr>
          <p:nvPr>
            <p:ph type="sldNum" sz="quarter" idx="12"/>
          </p:nvPr>
        </p:nvSpPr>
        <p:spPr>
          <a:xfrm>
            <a:off x="10862452" y="381000"/>
            <a:ext cx="643748" cy="365125"/>
          </a:xfrm>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283446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54DD582-92C1-4BBF-B583-1CF92D9EB5CD}" type="datetimeFigureOut">
              <a:rPr lang="ar-MA" smtClean="0"/>
              <a:t>03-09-1447</a:t>
            </a:fld>
            <a:endParaRPr lang="ar-MA"/>
          </a:p>
        </p:txBody>
      </p:sp>
      <p:sp>
        <p:nvSpPr>
          <p:cNvPr id="4" name="Footer Placeholder 3"/>
          <p:cNvSpPr>
            <a:spLocks noGrp="1"/>
          </p:cNvSpPr>
          <p:nvPr>
            <p:ph type="ftr" sz="quarter" idx="11"/>
          </p:nvPr>
        </p:nvSpPr>
        <p:spPr/>
        <p:txBody>
          <a:bodyPr/>
          <a:lstStyle/>
          <a:p>
            <a:endParaRPr lang="ar-MA"/>
          </a:p>
        </p:txBody>
      </p:sp>
      <p:sp>
        <p:nvSpPr>
          <p:cNvPr id="5" name="Slide Number Placeholder 4"/>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613511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54DD582-92C1-4BBF-B583-1CF92D9EB5CD}" type="datetimeFigureOut">
              <a:rPr lang="ar-MA" smtClean="0"/>
              <a:t>03-09-1447</a:t>
            </a:fld>
            <a:endParaRPr lang="ar-MA"/>
          </a:p>
        </p:txBody>
      </p:sp>
      <p:sp>
        <p:nvSpPr>
          <p:cNvPr id="4" name="Footer Placeholder 3"/>
          <p:cNvSpPr>
            <a:spLocks noGrp="1"/>
          </p:cNvSpPr>
          <p:nvPr>
            <p:ph type="ftr" sz="quarter" idx="11"/>
          </p:nvPr>
        </p:nvSpPr>
        <p:spPr/>
        <p:txBody>
          <a:bodyPr/>
          <a:lstStyle/>
          <a:p>
            <a:endParaRPr lang="ar-MA"/>
          </a:p>
        </p:txBody>
      </p:sp>
      <p:sp>
        <p:nvSpPr>
          <p:cNvPr id="5" name="Slide Number Placeholder 4"/>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568731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4DD582-92C1-4BBF-B583-1CF92D9EB5CD}" type="datetimeFigureOut">
              <a:rPr lang="ar-MA" smtClean="0"/>
              <a:t>03-09-1447</a:t>
            </a:fld>
            <a:endParaRPr lang="ar-MA"/>
          </a:p>
        </p:txBody>
      </p:sp>
      <p:sp>
        <p:nvSpPr>
          <p:cNvPr id="5" name="Footer Placeholder 4"/>
          <p:cNvSpPr>
            <a:spLocks noGrp="1"/>
          </p:cNvSpPr>
          <p:nvPr>
            <p:ph type="ftr" sz="quarter" idx="11"/>
          </p:nvPr>
        </p:nvSpPr>
        <p:spPr/>
        <p:txBody>
          <a:bodyPr/>
          <a:lstStyle/>
          <a:p>
            <a:endParaRPr lang="ar-MA"/>
          </a:p>
        </p:txBody>
      </p:sp>
      <p:sp>
        <p:nvSpPr>
          <p:cNvPr id="6" name="Slide Number Placeholder 5"/>
          <p:cNvSpPr>
            <a:spLocks noGrp="1"/>
          </p:cNvSpPr>
          <p:nvPr>
            <p:ph type="sldNum" sz="quarter" idx="12"/>
          </p:nvPr>
        </p:nvSpPr>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2969292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954DD582-92C1-4BBF-B583-1CF92D9EB5CD}" type="datetimeFigureOut">
              <a:rPr lang="ar-MA" smtClean="0"/>
              <a:t>03-09-1447</a:t>
            </a:fld>
            <a:endParaRPr lang="ar-MA"/>
          </a:p>
        </p:txBody>
      </p:sp>
      <p:sp>
        <p:nvSpPr>
          <p:cNvPr id="5" name="Footer Placeholder 4"/>
          <p:cNvSpPr>
            <a:spLocks noGrp="1"/>
          </p:cNvSpPr>
          <p:nvPr>
            <p:ph type="ftr" sz="quarter" idx="11"/>
          </p:nvPr>
        </p:nvSpPr>
        <p:spPr>
          <a:xfrm>
            <a:off x="685800" y="381000"/>
            <a:ext cx="6991492" cy="365125"/>
          </a:xfrm>
        </p:spPr>
        <p:txBody>
          <a:bodyPr/>
          <a:lstStyle/>
          <a:p>
            <a:endParaRPr lang="ar-MA"/>
          </a:p>
        </p:txBody>
      </p:sp>
      <p:sp>
        <p:nvSpPr>
          <p:cNvPr id="6" name="Slide Number Placeholder 5"/>
          <p:cNvSpPr>
            <a:spLocks noGrp="1"/>
          </p:cNvSpPr>
          <p:nvPr>
            <p:ph type="sldNum" sz="quarter" idx="12"/>
          </p:nvPr>
        </p:nvSpPr>
        <p:spPr>
          <a:xfrm>
            <a:off x="10862452" y="381000"/>
            <a:ext cx="643748" cy="365125"/>
          </a:xfrm>
        </p:spPr>
        <p:txBody>
          <a:bodyPr/>
          <a:lstStyle/>
          <a:p>
            <a:fld id="{E5CDF05F-D3C9-4113-A19A-C7AB4DCB6DF1}" type="slidenum">
              <a:rPr lang="ar-MA" smtClean="0"/>
              <a:t>‹#›</a:t>
            </a:fld>
            <a:endParaRPr lang="ar-MA"/>
          </a:p>
        </p:txBody>
      </p:sp>
    </p:spTree>
    <p:extLst>
      <p:ext uri="{BB962C8B-B14F-4D97-AF65-F5344CB8AC3E}">
        <p14:creationId xmlns:p14="http://schemas.microsoft.com/office/powerpoint/2010/main" val="3312160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54DD582-92C1-4BBF-B583-1CF92D9EB5CD}" type="datetimeFigureOut">
              <a:rPr lang="ar-MA" smtClean="0"/>
              <a:t>03-09-1447</a:t>
            </a:fld>
            <a:endParaRPr lang="ar-M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ar-M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5CDF05F-D3C9-4113-A19A-C7AB4DCB6DF1}" type="slidenum">
              <a:rPr lang="ar-MA" smtClean="0"/>
              <a:t>‹#›</a:t>
            </a:fld>
            <a:endParaRPr lang="ar-MA"/>
          </a:p>
        </p:txBody>
      </p:sp>
    </p:spTree>
    <p:extLst>
      <p:ext uri="{BB962C8B-B14F-4D97-AF65-F5344CB8AC3E}">
        <p14:creationId xmlns:p14="http://schemas.microsoft.com/office/powerpoint/2010/main" val="3967934685"/>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1"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6BD6D-1CEC-8EC1-F792-C0FD88AFC0A2}"/>
              </a:ext>
            </a:extLst>
          </p:cNvPr>
          <p:cNvSpPr>
            <a:spLocks noGrp="1"/>
          </p:cNvSpPr>
          <p:nvPr>
            <p:ph type="ctrTitle"/>
          </p:nvPr>
        </p:nvSpPr>
        <p:spPr>
          <a:xfrm>
            <a:off x="1438275" y="133350"/>
            <a:ext cx="9448800" cy="1825096"/>
          </a:xfrm>
        </p:spPr>
        <p:txBody>
          <a:bodyPr>
            <a:normAutofit/>
          </a:bodyPr>
          <a:lstStyle/>
          <a:p>
            <a:pPr algn="ctr"/>
            <a:r>
              <a:rPr lang="ar-SA" sz="9600" spc="-150" dirty="0">
                <a:solidFill>
                  <a:srgbClr val="FF0000"/>
                </a:solidFill>
                <a:effectLst>
                  <a:innerShdw blurRad="63500" dist="50800" dir="13500000">
                    <a:prstClr val="black">
                      <a:alpha val="50000"/>
                    </a:prstClr>
                  </a:innerShdw>
                </a:effectLst>
                <a:latin typeface="Cascadia Code" panose="020B0609020000020004" pitchFamily="49" charset="0"/>
                <a:ea typeface="Cascadia Code" panose="020B0609020000020004" pitchFamily="49" charset="0"/>
                <a:cs typeface="Cascadia Code" panose="020B0609020000020004" pitchFamily="49" charset="0"/>
              </a:rPr>
              <a:t>السوشل  ميديا </a:t>
            </a:r>
            <a:endParaRPr lang="ar-MA" sz="9600" spc="-150" dirty="0">
              <a:solidFill>
                <a:srgbClr val="FF0000"/>
              </a:solidFill>
              <a:effectLst>
                <a:innerShdw blurRad="63500" dist="50800" dir="13500000">
                  <a:prstClr val="black">
                    <a:alpha val="50000"/>
                  </a:prstClr>
                </a:innerShdw>
              </a:effectLst>
              <a:latin typeface="Cascadia Code" panose="020B0609020000020004" pitchFamily="49" charset="0"/>
              <a:ea typeface="Cascadia Code" panose="020B0609020000020004" pitchFamily="49" charset="0"/>
              <a:cs typeface="Cascadia Code" panose="020B0609020000020004" pitchFamily="49" charset="0"/>
            </a:endParaRPr>
          </a:p>
        </p:txBody>
      </p:sp>
      <p:sp>
        <p:nvSpPr>
          <p:cNvPr id="3" name="Subtitle 2">
            <a:extLst>
              <a:ext uri="{FF2B5EF4-FFF2-40B4-BE49-F238E27FC236}">
                <a16:creationId xmlns:a16="http://schemas.microsoft.com/office/drawing/2014/main" id="{FE610778-773B-89D6-E5C1-1CF587FCC7E9}"/>
              </a:ext>
            </a:extLst>
          </p:cNvPr>
          <p:cNvSpPr>
            <a:spLocks noGrp="1"/>
          </p:cNvSpPr>
          <p:nvPr>
            <p:ph type="subTitle" idx="1"/>
          </p:nvPr>
        </p:nvSpPr>
        <p:spPr>
          <a:xfrm>
            <a:off x="2009775" y="6125103"/>
            <a:ext cx="8172450" cy="599547"/>
          </a:xfrm>
        </p:spPr>
        <p:txBody>
          <a:bodyPr>
            <a:normAutofit/>
          </a:bodyPr>
          <a:lstStyle/>
          <a:p>
            <a:r>
              <a:rPr lang="ar-MA" b="1" u="sng" dirty="0"/>
              <a:t>حليمة بنبوه</a:t>
            </a:r>
            <a:r>
              <a:rPr lang="fr-FR" b="1" u="sng" dirty="0"/>
              <a:t>/</a:t>
            </a:r>
            <a:r>
              <a:rPr lang="ar-MA" b="1" u="sng" dirty="0"/>
              <a:t> فاطمة حمو. /   رهام اسموكني. /  حسناء ايت عمر. / معاد بورغ /  حسام باصر</a:t>
            </a:r>
          </a:p>
        </p:txBody>
      </p:sp>
      <p:pic>
        <p:nvPicPr>
          <p:cNvPr id="5" name="Picture 4">
            <a:extLst>
              <a:ext uri="{FF2B5EF4-FFF2-40B4-BE49-F238E27FC236}">
                <a16:creationId xmlns:a16="http://schemas.microsoft.com/office/drawing/2014/main" id="{80F09DEC-41E2-B73C-53C9-4A168E7A7A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0777" y="2087721"/>
            <a:ext cx="5791200" cy="3740864"/>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7D94A007-AE6A-1C4E-1B33-9FC47963D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5" y="2087721"/>
            <a:ext cx="5791200" cy="3740864"/>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77502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9B041-F6A9-6FC6-D86C-9B1A0D538159}"/>
              </a:ext>
            </a:extLst>
          </p:cNvPr>
          <p:cNvSpPr>
            <a:spLocks noGrp="1"/>
          </p:cNvSpPr>
          <p:nvPr>
            <p:ph type="title"/>
          </p:nvPr>
        </p:nvSpPr>
        <p:spPr>
          <a:xfrm>
            <a:off x="4381499" y="123909"/>
            <a:ext cx="2943225" cy="1293028"/>
          </a:xfrm>
        </p:spPr>
        <p:txBody>
          <a:bodyPr>
            <a:normAutofit/>
          </a:bodyPr>
          <a:lstStyle/>
          <a:p>
            <a:r>
              <a:rPr lang="ar-MA" sz="6600" dirty="0">
                <a:solidFill>
                  <a:srgbClr val="FF0000"/>
                </a:solidFill>
              </a:rPr>
              <a:t>مقدمة </a:t>
            </a:r>
          </a:p>
        </p:txBody>
      </p:sp>
      <p:sp>
        <p:nvSpPr>
          <p:cNvPr id="3" name="Content Placeholder 2">
            <a:extLst>
              <a:ext uri="{FF2B5EF4-FFF2-40B4-BE49-F238E27FC236}">
                <a16:creationId xmlns:a16="http://schemas.microsoft.com/office/drawing/2014/main" id="{56FB781C-51EB-7232-EFC0-1FBD0E2D4C0C}"/>
              </a:ext>
            </a:extLst>
          </p:cNvPr>
          <p:cNvSpPr>
            <a:spLocks noGrp="1"/>
          </p:cNvSpPr>
          <p:nvPr>
            <p:ph idx="1"/>
          </p:nvPr>
        </p:nvSpPr>
        <p:spPr>
          <a:xfrm>
            <a:off x="695325" y="1416937"/>
            <a:ext cx="11249025" cy="4024125"/>
          </a:xfrm>
        </p:spPr>
        <p:txBody>
          <a:bodyPr>
            <a:normAutofit/>
          </a:bodyPr>
          <a:lstStyle/>
          <a:p>
            <a:pPr algn="ctr"/>
            <a:r>
              <a:rPr lang="ar-MA" sz="2800" dirty="0"/>
              <a:t>4.5 مليار شخص حول العالم يستخدمون السوشيال ميديا اليوم  </a:t>
            </a:r>
          </a:p>
          <a:p>
            <a:pPr algn="ctr"/>
            <a:r>
              <a:rPr lang="ar-MA" sz="2800" dirty="0"/>
              <a:t> فهذا الرقم المذهل يعكس التحول الجذري في كيفية تواصلنا وتفاعلنا في العصر الرقمي، لكن، ماهي سوشيال ميديا حقًا؟ وما تاثيراتها علينا نفسيا وجسديا ؟ وكيف اذ استعملناها بكثرة وبسلبية ستفسدنا وتفسد المجتمع؟ </a:t>
            </a:r>
          </a:p>
          <a:p>
            <a:pPr algn="ctr"/>
            <a:r>
              <a:rPr lang="ar-MA" sz="2800" dirty="0"/>
              <a:t>في هذا العرض، سنستكشف بعمق ماهي سوشيال ميديا، وما هي برامج السوشيال بأنواعها، ، تأثيرها، التحديات والإيجابيات المرتبطة بها، ومستقبلها الواعد، ومن جهة مستقبل المجتمعات الذي قد تؤثر عليها سلبا</a:t>
            </a:r>
          </a:p>
        </p:txBody>
      </p:sp>
      <p:pic>
        <p:nvPicPr>
          <p:cNvPr id="5" name="Picture 4">
            <a:extLst>
              <a:ext uri="{FF2B5EF4-FFF2-40B4-BE49-F238E27FC236}">
                <a16:creationId xmlns:a16="http://schemas.microsoft.com/office/drawing/2014/main" id="{F57A7EA3-5747-230C-7583-DDF83CE333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50" y="4391025"/>
            <a:ext cx="4003037" cy="22517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FDD22346-D440-FA01-42E7-BE3A9D521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415" y="4362450"/>
            <a:ext cx="4229894" cy="22802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Minus Sign 7">
            <a:extLst>
              <a:ext uri="{FF2B5EF4-FFF2-40B4-BE49-F238E27FC236}">
                <a16:creationId xmlns:a16="http://schemas.microsoft.com/office/drawing/2014/main" id="{2DD8A37B-A7D7-DD6F-AC0B-59141DDECBAF}"/>
              </a:ext>
            </a:extLst>
          </p:cNvPr>
          <p:cNvSpPr/>
          <p:nvPr/>
        </p:nvSpPr>
        <p:spPr>
          <a:xfrm>
            <a:off x="4905375" y="770423"/>
            <a:ext cx="3076575" cy="723900"/>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MA"/>
          </a:p>
        </p:txBody>
      </p:sp>
    </p:spTree>
    <p:extLst>
      <p:ext uri="{BB962C8B-B14F-4D97-AF65-F5344CB8AC3E}">
        <p14:creationId xmlns:p14="http://schemas.microsoft.com/office/powerpoint/2010/main" val="2782913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C26C0-50C2-D27D-15DA-6B6F9D18E613}"/>
              </a:ext>
            </a:extLst>
          </p:cNvPr>
          <p:cNvSpPr>
            <a:spLocks noGrp="1"/>
          </p:cNvSpPr>
          <p:nvPr>
            <p:ph type="title"/>
          </p:nvPr>
        </p:nvSpPr>
        <p:spPr>
          <a:xfrm>
            <a:off x="1333500" y="192873"/>
            <a:ext cx="8610600" cy="1293028"/>
          </a:xfrm>
        </p:spPr>
        <p:txBody>
          <a:bodyPr/>
          <a:lstStyle/>
          <a:p>
            <a:r>
              <a:rPr lang="ar-MA" dirty="0">
                <a:solidFill>
                  <a:srgbClr val="FF0000"/>
                </a:solidFill>
              </a:rPr>
              <a:t>	1) تعريف  سوشيال ميديا</a:t>
            </a:r>
          </a:p>
        </p:txBody>
      </p:sp>
      <p:sp>
        <p:nvSpPr>
          <p:cNvPr id="3" name="Content Placeholder 2">
            <a:extLst>
              <a:ext uri="{FF2B5EF4-FFF2-40B4-BE49-F238E27FC236}">
                <a16:creationId xmlns:a16="http://schemas.microsoft.com/office/drawing/2014/main" id="{A580D147-0246-69EB-A4F7-3F616C130CCB}"/>
              </a:ext>
            </a:extLst>
          </p:cNvPr>
          <p:cNvSpPr>
            <a:spLocks noGrp="1"/>
          </p:cNvSpPr>
          <p:nvPr>
            <p:ph idx="1"/>
          </p:nvPr>
        </p:nvSpPr>
        <p:spPr>
          <a:xfrm>
            <a:off x="828675" y="1485901"/>
            <a:ext cx="10820400" cy="5076620"/>
          </a:xfrm>
        </p:spPr>
        <p:txBody>
          <a:bodyPr numCol="1">
            <a:normAutofit/>
          </a:bodyPr>
          <a:lstStyle/>
          <a:p>
            <a:r>
              <a:rPr lang="ar-MA" dirty="0"/>
              <a:t>ما هي سوشيال ميديا؟</a:t>
            </a:r>
          </a:p>
          <a:p>
            <a:pPr>
              <a:lnSpc>
                <a:spcPct val="100000"/>
              </a:lnSpc>
            </a:pPr>
            <a:r>
              <a:rPr lang="ar-MA" dirty="0"/>
              <a:t>  هي بيئة رقمية متكاملة وتكنولوجية  متكاملة كان غرضها الاول هو التواصل،الى انواع مختلفة من التفاعلات بدءًا من التعليقات والرسائل المباشرة وصولًا إلى البث المباشر والمحتوى التفاعلي مثل الفيديوهات والمقالات المدفوعة، وتعتمد هذه المنصات على وجود اتصال بالإنترنت وأجهزة مثل الهواتف الذكية أو الحواسيب، فمن خلالها يمكن مشاركة المعلومات والأفكار بسهولة ونشر محتوى مثل النصوص والصور والفيديوهات.</a:t>
            </a:r>
          </a:p>
          <a:p>
            <a:pPr>
              <a:lnSpc>
                <a:spcPct val="100000"/>
              </a:lnSpc>
            </a:pPr>
            <a:r>
              <a:rPr lang="ar-MA" dirty="0"/>
              <a:t>أهم أنواع السوشيال ميديا: </a:t>
            </a:r>
          </a:p>
          <a:p>
            <a:pPr>
              <a:lnSpc>
                <a:spcPct val="100000"/>
              </a:lnSpc>
            </a:pPr>
            <a:r>
              <a:rPr lang="ar-MA" dirty="0"/>
              <a:t> فهي لا تُعد مجموعة من المواقع التي تُتيح التفاعل فقط، بل هي أنواع متعددة تُركز كل واحدة منها على جانب معين من النشاط البشري، ومن أبرز هذه الأنواع:</a:t>
            </a:r>
          </a:p>
          <a:p>
            <a:pPr marL="0" indent="0">
              <a:lnSpc>
                <a:spcPct val="100000"/>
              </a:lnSpc>
              <a:buNone/>
            </a:pPr>
            <a:r>
              <a:rPr lang="ar-MA" dirty="0">
                <a:solidFill>
                  <a:srgbClr val="FF0000"/>
                </a:solidFill>
              </a:rPr>
              <a:t>1</a:t>
            </a:r>
            <a:r>
              <a:rPr lang="ar-MA" dirty="0"/>
              <a:t> شبكات التواصل الاجتماعي: وهي منصات تُتيح للمستخدمين التواصل وتبادل الأفكار والمحتوى، مثل فيسبوك وتويتر.</a:t>
            </a:r>
          </a:p>
          <a:p>
            <a:pPr marL="0" indent="0">
              <a:lnSpc>
                <a:spcPct val="100000"/>
              </a:lnSpc>
              <a:buNone/>
            </a:pPr>
            <a:r>
              <a:rPr lang="ar-MA" dirty="0">
                <a:solidFill>
                  <a:srgbClr val="FF0000"/>
                </a:solidFill>
              </a:rPr>
              <a:t>2. </a:t>
            </a:r>
            <a:r>
              <a:rPr lang="ar-MA" dirty="0"/>
              <a:t>منصات مشاركة الوسائط المتعددة: مثل يوتيوب وانستغرام، حيث يتم نشر مقاطع الفيديو والصور مع القدرة على التفاعل عبر التعليقات والمشاركات.</a:t>
            </a:r>
          </a:p>
          <a:p>
            <a:pPr marL="0" indent="0">
              <a:lnSpc>
                <a:spcPct val="100000"/>
              </a:lnSpc>
              <a:buNone/>
            </a:pPr>
            <a:r>
              <a:rPr lang="ar-MA" dirty="0">
                <a:solidFill>
                  <a:srgbClr val="FF0000"/>
                </a:solidFill>
              </a:rPr>
              <a:t>3. </a:t>
            </a:r>
            <a:r>
              <a:rPr lang="ar-MA" dirty="0"/>
              <a:t>المدونات ومنصات النشر: تُمكّن الأفراد من كتابة المقالات والمحتوى الطويل، مثل ووردبريس وتمبلر.</a:t>
            </a:r>
          </a:p>
          <a:p>
            <a:pPr marL="0" indent="0">
              <a:buNone/>
            </a:pPr>
            <a:endParaRPr lang="ar-MA" dirty="0"/>
          </a:p>
        </p:txBody>
      </p:sp>
    </p:spTree>
    <p:extLst>
      <p:ext uri="{BB962C8B-B14F-4D97-AF65-F5344CB8AC3E}">
        <p14:creationId xmlns:p14="http://schemas.microsoft.com/office/powerpoint/2010/main" val="66691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E1D63F-772F-4637-CB38-FA58AED755FB}"/>
              </a:ext>
            </a:extLst>
          </p:cNvPr>
          <p:cNvSpPr>
            <a:spLocks noGrp="1"/>
          </p:cNvSpPr>
          <p:nvPr>
            <p:ph idx="1"/>
          </p:nvPr>
        </p:nvSpPr>
        <p:spPr>
          <a:xfrm>
            <a:off x="152400" y="0"/>
            <a:ext cx="11734800" cy="4476749"/>
          </a:xfrm>
        </p:spPr>
        <p:txBody>
          <a:bodyPr>
            <a:noAutofit/>
          </a:bodyPr>
          <a:lstStyle/>
          <a:p>
            <a:pPr marL="0" indent="0">
              <a:lnSpc>
                <a:spcPct val="120000"/>
              </a:lnSpc>
              <a:buNone/>
            </a:pPr>
            <a:endParaRPr lang="ar-MA" sz="2000" dirty="0"/>
          </a:p>
          <a:p>
            <a:pPr>
              <a:lnSpc>
                <a:spcPct val="120000"/>
              </a:lnSpc>
            </a:pPr>
            <a:r>
              <a:rPr lang="ar-MA" sz="2000" dirty="0">
                <a:solidFill>
                  <a:srgbClr val="FF0000"/>
                </a:solidFill>
              </a:rPr>
              <a:t>4. </a:t>
            </a:r>
            <a:r>
              <a:rPr lang="ar-MA" sz="2000" dirty="0"/>
              <a:t>منتديات النقاش: مساحات للتفاعل وتبادل الآراء حول مواضيع محددة، مثل ريديت. </a:t>
            </a:r>
          </a:p>
          <a:p>
            <a:pPr>
              <a:lnSpc>
                <a:spcPct val="120000"/>
              </a:lnSpc>
            </a:pPr>
            <a:r>
              <a:rPr lang="ar-MA" sz="2000" dirty="0">
                <a:solidFill>
                  <a:srgbClr val="FF0000"/>
                </a:solidFill>
              </a:rPr>
              <a:t>5. </a:t>
            </a:r>
            <a:r>
              <a:rPr lang="ar-MA" sz="2000" dirty="0"/>
              <a:t>منصات الشبكات المهنية: تُركز على بناء العلاقات المهنية والتوظيف، مثل لينكدان</a:t>
            </a:r>
          </a:p>
          <a:p>
            <a:pPr>
              <a:lnSpc>
                <a:spcPct val="120000"/>
              </a:lnSpc>
            </a:pPr>
            <a:r>
              <a:rPr lang="ar-MA" sz="2000" dirty="0">
                <a:solidFill>
                  <a:srgbClr val="FF0000"/>
                </a:solidFill>
              </a:rPr>
              <a:t>6. </a:t>
            </a:r>
            <a:r>
              <a:rPr lang="ar-MA" sz="2000" dirty="0"/>
              <a:t>منصات البث المباشر: تُتيح للمستخدمين بث الفيديوهات مباشرة والتفاعل مع الجمهور، مثل تويتش.</a:t>
            </a:r>
          </a:p>
          <a:p>
            <a:pPr>
              <a:lnSpc>
                <a:spcPct val="120000"/>
              </a:lnSpc>
            </a:pPr>
            <a:r>
              <a:rPr lang="ar-MA" sz="2000" dirty="0">
                <a:solidFill>
                  <a:srgbClr val="FF0000"/>
                </a:solidFill>
              </a:rPr>
              <a:t>7. </a:t>
            </a:r>
            <a:r>
              <a:rPr lang="ar-MA" sz="2000" dirty="0"/>
              <a:t>منصات المراسلة الفورية: تُركز على التواصل الفوري بين الأفراد، مثل واتساب وتيليجرام.</a:t>
            </a:r>
          </a:p>
          <a:p>
            <a:pPr>
              <a:lnSpc>
                <a:spcPct val="120000"/>
              </a:lnSpc>
            </a:pPr>
            <a:r>
              <a:rPr lang="ar-MA" sz="2000" dirty="0">
                <a:solidFill>
                  <a:srgbClr val="FF0000"/>
                </a:solidFill>
              </a:rPr>
              <a:t>8. </a:t>
            </a:r>
            <a:r>
              <a:rPr lang="ar-MA" sz="2000" dirty="0"/>
              <a:t>منصات مشاركة المحتوى الصوتي: تُتيح للمستخدمين نشر ومشاركة المحتوى الصوتي، مثل ساوند كلاود.</a:t>
            </a:r>
          </a:p>
          <a:p>
            <a:pPr>
              <a:lnSpc>
                <a:spcPct val="120000"/>
              </a:lnSpc>
            </a:pPr>
            <a:r>
              <a:rPr lang="ar-MA" sz="2000" dirty="0">
                <a:solidFill>
                  <a:srgbClr val="FF0000"/>
                </a:solidFill>
              </a:rPr>
              <a:t>9. </a:t>
            </a:r>
            <a:r>
              <a:rPr lang="ar-MA" sz="2000" dirty="0"/>
              <a:t>التطبيقات الصوتية: مثل تويتر (المحادثات الصوتية) و</a:t>
            </a:r>
            <a:r>
              <a:rPr lang="fr-FR" sz="2000" dirty="0"/>
              <a:t>Clubhouse، </a:t>
            </a:r>
            <a:r>
              <a:rPr lang="ar-MA" sz="2000" dirty="0"/>
              <a:t>التي تُتيح للأفراد التفاعل في محادثات حية عبر الصوت.</a:t>
            </a:r>
          </a:p>
          <a:p>
            <a:pPr>
              <a:lnSpc>
                <a:spcPct val="120000"/>
              </a:lnSpc>
            </a:pPr>
            <a:r>
              <a:rPr lang="ar-MA" sz="2000" dirty="0">
                <a:solidFill>
                  <a:srgbClr val="FF0000"/>
                </a:solidFill>
              </a:rPr>
              <a:t>10</a:t>
            </a:r>
            <a:r>
              <a:rPr lang="ar-MA" sz="2000" dirty="0"/>
              <a:t>. التطبيقات الترفيهية والمشاركة الجماعية: مثل تيك توك، حيث يمكن للمستخدمين تحميل مقاطع قصيرة من الفيديوهات والتفاعل بشكل خلاق مع المحتوى.</a:t>
            </a:r>
          </a:p>
          <a:p>
            <a:pPr>
              <a:lnSpc>
                <a:spcPct val="120000"/>
              </a:lnSpc>
            </a:pPr>
            <a:r>
              <a:rPr lang="ar-MA" sz="2000" dirty="0">
                <a:solidFill>
                  <a:srgbClr val="FF0000"/>
                </a:solidFill>
              </a:rPr>
              <a:t>11. </a:t>
            </a:r>
            <a:r>
              <a:rPr lang="ar-MA" sz="2000" dirty="0"/>
              <a:t>منصات التعليم الإلكتروني: تُركز على تقديم المحتوى التعليمي والتدريبي، مثل كورسيرا.</a:t>
            </a:r>
          </a:p>
          <a:p>
            <a:pPr>
              <a:lnSpc>
                <a:spcPct val="120000"/>
              </a:lnSpc>
            </a:pPr>
            <a:r>
              <a:rPr lang="ar-MA" sz="2000" dirty="0">
                <a:solidFill>
                  <a:srgbClr val="FF0000"/>
                </a:solidFill>
              </a:rPr>
              <a:t>12. </a:t>
            </a:r>
            <a:r>
              <a:rPr lang="ar-MA" sz="2000" dirty="0"/>
              <a:t>منصات التجارة الاجتماعية: تجمع بين التسوق والتواصل الاجتماعي، مثل بينتريست</a:t>
            </a:r>
          </a:p>
        </p:txBody>
      </p:sp>
      <p:pic>
        <p:nvPicPr>
          <p:cNvPr id="5" name="Picture 4">
            <a:extLst>
              <a:ext uri="{FF2B5EF4-FFF2-40B4-BE49-F238E27FC236}">
                <a16:creationId xmlns:a16="http://schemas.microsoft.com/office/drawing/2014/main" id="{DA6661A3-7784-09E9-48F6-8B40CFDDFE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4286250"/>
            <a:ext cx="3828143" cy="226694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942417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6A7FF-BE24-FF10-1A31-AE843ADF7C7F}"/>
              </a:ext>
            </a:extLst>
          </p:cNvPr>
          <p:cNvSpPr>
            <a:spLocks noGrp="1"/>
          </p:cNvSpPr>
          <p:nvPr>
            <p:ph type="title"/>
          </p:nvPr>
        </p:nvSpPr>
        <p:spPr>
          <a:xfrm>
            <a:off x="3421704" y="1044449"/>
            <a:ext cx="8610600" cy="1293028"/>
          </a:xfrm>
        </p:spPr>
        <p:txBody>
          <a:bodyPr/>
          <a:lstStyle/>
          <a:p>
            <a:r>
              <a:rPr lang="fr-FR" dirty="0">
                <a:solidFill>
                  <a:srgbClr val="FF0000"/>
                </a:solidFill>
              </a:rPr>
              <a:t>2</a:t>
            </a:r>
            <a:r>
              <a:rPr lang="ar-MA" dirty="0">
                <a:solidFill>
                  <a:srgbClr val="FF0000"/>
                </a:solidFill>
              </a:rPr>
              <a:t>) أهمية السوشيال ميديا ودورها في العصر الحديث</a:t>
            </a:r>
            <a:br>
              <a:rPr lang="ar-MA" dirty="0"/>
            </a:br>
            <a:endParaRPr lang="ar-MA" dirty="0"/>
          </a:p>
        </p:txBody>
      </p:sp>
      <p:sp>
        <p:nvSpPr>
          <p:cNvPr id="3" name="Content Placeholder 2">
            <a:extLst>
              <a:ext uri="{FF2B5EF4-FFF2-40B4-BE49-F238E27FC236}">
                <a16:creationId xmlns:a16="http://schemas.microsoft.com/office/drawing/2014/main" id="{D8455DB1-44E2-9A4F-C739-1CA03DDC9779}"/>
              </a:ext>
            </a:extLst>
          </p:cNvPr>
          <p:cNvSpPr>
            <a:spLocks noGrp="1"/>
          </p:cNvSpPr>
          <p:nvPr>
            <p:ph idx="1"/>
          </p:nvPr>
        </p:nvSpPr>
        <p:spPr>
          <a:xfrm>
            <a:off x="266700" y="2232034"/>
            <a:ext cx="11911721" cy="4024125"/>
          </a:xfrm>
        </p:spPr>
        <p:txBody>
          <a:bodyPr>
            <a:normAutofit fontScale="25000" lnSpcReduction="20000"/>
          </a:bodyPr>
          <a:lstStyle/>
          <a:p>
            <a:pPr marL="0" indent="0">
              <a:lnSpc>
                <a:spcPct val="170000"/>
              </a:lnSpc>
              <a:buNone/>
            </a:pPr>
            <a:endParaRPr lang="ar-MA" dirty="0"/>
          </a:p>
          <a:p>
            <a:pPr>
              <a:lnSpc>
                <a:spcPct val="120000"/>
              </a:lnSpc>
            </a:pPr>
            <a:r>
              <a:rPr lang="ar-MA" sz="8600" dirty="0">
                <a:solidFill>
                  <a:srgbClr val="FF0000"/>
                </a:solidFill>
              </a:rPr>
              <a:t>- التواصل الفوري: </a:t>
            </a:r>
            <a:r>
              <a:rPr lang="ar-MA" sz="8600" dirty="0"/>
              <a:t>حيث تُمكّن الأفراد من التواصل مع الأصدقاء والعائلة في أي وقت ومن أي مكان.</a:t>
            </a:r>
          </a:p>
          <a:p>
            <a:pPr>
              <a:lnSpc>
                <a:spcPct val="120000"/>
              </a:lnSpc>
            </a:pPr>
            <a:r>
              <a:rPr lang="ar-MA" sz="8600" dirty="0">
                <a:solidFill>
                  <a:srgbClr val="FF0000"/>
                </a:solidFill>
              </a:rPr>
              <a:t>- نشر المعلومات: </a:t>
            </a:r>
            <a:r>
              <a:rPr lang="ar-MA" sz="8600" dirty="0"/>
              <a:t>تُعتبر مصدرًا رئيسيًا للأخبار والمستجدات حول العالم.</a:t>
            </a:r>
          </a:p>
          <a:p>
            <a:pPr>
              <a:lnSpc>
                <a:spcPct val="120000"/>
              </a:lnSpc>
            </a:pPr>
            <a:r>
              <a:rPr lang="ar-MA" sz="8600" dirty="0">
                <a:solidFill>
                  <a:srgbClr val="FF0000"/>
                </a:solidFill>
              </a:rPr>
              <a:t>- العمل والتعليم:  </a:t>
            </a:r>
            <a:r>
              <a:rPr lang="ar-MA" sz="8600" dirty="0"/>
              <a:t>توسيع نطاق العمل عن بعد، والتعليم عبر الإنترنت،  الشركات والمدارس تعتمد على منصات مثل زووم، جوجل ميت.</a:t>
            </a:r>
          </a:p>
          <a:p>
            <a:pPr>
              <a:lnSpc>
                <a:spcPct val="120000"/>
              </a:lnSpc>
            </a:pPr>
            <a:r>
              <a:rPr lang="ar-MA" sz="8600" dirty="0">
                <a:solidFill>
                  <a:srgbClr val="FF0000"/>
                </a:solidFill>
              </a:rPr>
              <a:t>- بناء المجتمعات: </a:t>
            </a:r>
            <a:r>
              <a:rPr lang="ar-MA" sz="8600" dirty="0"/>
              <a:t>تُساعد في جمع الأفراد ذوي الاهتمامات المشتركة وتكوين مجتمعات افتراضية.</a:t>
            </a:r>
          </a:p>
          <a:p>
            <a:pPr>
              <a:lnSpc>
                <a:spcPct val="120000"/>
              </a:lnSpc>
            </a:pPr>
            <a:r>
              <a:rPr lang="ar-MA" sz="8600" dirty="0">
                <a:solidFill>
                  <a:srgbClr val="FF0000"/>
                </a:solidFill>
              </a:rPr>
              <a:t>- التأثير السياسي والاجتماعي: </a:t>
            </a:r>
            <a:r>
              <a:rPr lang="ar-MA" sz="8600" dirty="0"/>
              <a:t>لعبت دورًا كبيرًا في الحملات الانتخابية، وفي التأثير على الرأي العام، مما جعلها أداة فاعلة في تغيير السياسات.</a:t>
            </a:r>
          </a:p>
          <a:p>
            <a:pPr>
              <a:lnSpc>
                <a:spcPct val="120000"/>
              </a:lnSpc>
            </a:pPr>
            <a:r>
              <a:rPr lang="ar-MA" sz="8600" dirty="0">
                <a:solidFill>
                  <a:srgbClr val="FF0000"/>
                </a:solidFill>
              </a:rPr>
              <a:t>- التسويق والإعلانات والأعمال: </a:t>
            </a:r>
            <a:r>
              <a:rPr lang="ar-MA" sz="8600" dirty="0"/>
              <a:t>تُمثل وسيلة أساسية للتسويق، بما في ذلك استخدام المؤثرين والإعلانات الموجهة، كما أصبحت أداة أساسية للشركات للترويج عن منتجاتها والتواصل مع العملاء.</a:t>
            </a:r>
          </a:p>
        </p:txBody>
      </p:sp>
      <p:pic>
        <p:nvPicPr>
          <p:cNvPr id="5" name="Picture 4">
            <a:extLst>
              <a:ext uri="{FF2B5EF4-FFF2-40B4-BE49-F238E27FC236}">
                <a16:creationId xmlns:a16="http://schemas.microsoft.com/office/drawing/2014/main" id="{3894F061-C456-5A9A-F508-919F1E2E27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63" y="170833"/>
            <a:ext cx="3252078" cy="2166644"/>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6174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02AEEA-34FA-30AF-E93E-3FD2DA036417}"/>
              </a:ext>
            </a:extLst>
          </p:cNvPr>
          <p:cNvSpPr>
            <a:spLocks noGrp="1"/>
          </p:cNvSpPr>
          <p:nvPr>
            <p:ph type="title"/>
          </p:nvPr>
        </p:nvSpPr>
        <p:spPr>
          <a:xfrm>
            <a:off x="2124075" y="516723"/>
            <a:ext cx="8610600" cy="1293028"/>
          </a:xfrm>
        </p:spPr>
        <p:txBody>
          <a:bodyPr/>
          <a:lstStyle/>
          <a:p>
            <a:br>
              <a:rPr lang="ar-MA" dirty="0"/>
            </a:br>
            <a:endParaRPr lang="ar-MA" dirty="0"/>
          </a:p>
        </p:txBody>
      </p:sp>
      <p:sp>
        <p:nvSpPr>
          <p:cNvPr id="7" name="Content Placeholder 6">
            <a:extLst>
              <a:ext uri="{FF2B5EF4-FFF2-40B4-BE49-F238E27FC236}">
                <a16:creationId xmlns:a16="http://schemas.microsoft.com/office/drawing/2014/main" id="{AE613D88-4A80-A0D0-B5D4-262CF8F36685}"/>
              </a:ext>
            </a:extLst>
          </p:cNvPr>
          <p:cNvSpPr>
            <a:spLocks noGrp="1"/>
          </p:cNvSpPr>
          <p:nvPr>
            <p:ph idx="1"/>
          </p:nvPr>
        </p:nvSpPr>
        <p:spPr>
          <a:xfrm>
            <a:off x="371475" y="1457324"/>
            <a:ext cx="11153775" cy="5010151"/>
          </a:xfrm>
        </p:spPr>
        <p:txBody>
          <a:bodyPr numCol="2">
            <a:normAutofit fontScale="92500" lnSpcReduction="20000"/>
          </a:bodyPr>
          <a:lstStyle/>
          <a:p>
            <a:pPr marL="0" indent="0">
              <a:buNone/>
            </a:pPr>
            <a:r>
              <a:rPr lang="ar-MA" dirty="0">
                <a:solidFill>
                  <a:srgbClr val="FF0000"/>
                </a:solidFill>
              </a:rPr>
              <a:t>التأثيرات النفسية والعاطفية</a:t>
            </a:r>
          </a:p>
          <a:p>
            <a:r>
              <a:rPr lang="ar-MA" dirty="0"/>
              <a:t>· الإدمان</a:t>
            </a:r>
          </a:p>
          <a:p>
            <a:r>
              <a:rPr lang="ar-MA" dirty="0"/>
              <a:t>· الاكتئاب والقلق: نتيجة المقارنات الاجتماعية المستمرة.</a:t>
            </a:r>
          </a:p>
          <a:p>
            <a:r>
              <a:rPr lang="ar-MA" dirty="0"/>
              <a:t>· الخوف من فوات الشيء (</a:t>
            </a:r>
            <a:r>
              <a:rPr lang="fr-FR" dirty="0"/>
              <a:t>FOMO): </a:t>
            </a:r>
            <a:r>
              <a:rPr lang="ar-MA" dirty="0"/>
              <a:t>القلق من أن الآخرين </a:t>
            </a:r>
          </a:p>
          <a:p>
            <a:r>
              <a:rPr lang="ar-MA" dirty="0"/>
              <a:t>يعيشون حياة أفضل.</a:t>
            </a:r>
          </a:p>
          <a:p>
            <a:r>
              <a:rPr lang="ar-MA" dirty="0"/>
              <a:t>· اضطرابات الأكل</a:t>
            </a:r>
          </a:p>
          <a:p>
            <a:r>
              <a:rPr lang="ar-MA" dirty="0"/>
              <a:t>· الوحدة: الشعور بالعزلة رغم التواصل الافتراضي.</a:t>
            </a:r>
          </a:p>
          <a:p>
            <a:r>
              <a:rPr lang="ar-MA" dirty="0">
                <a:solidFill>
                  <a:srgbClr val="FF0000"/>
                </a:solidFill>
              </a:rPr>
              <a:t>التأثيرات الاجتماعية والسلوكية</a:t>
            </a:r>
          </a:p>
          <a:p>
            <a:r>
              <a:rPr lang="ar-MA" dirty="0"/>
              <a:t>· التنمر الإلكتروني</a:t>
            </a:r>
          </a:p>
          <a:p>
            <a:r>
              <a:rPr lang="ar-MA" dirty="0"/>
              <a:t>· انعزال اجتماعي: استبدال العلاقات الحقيقية بعلاقات افتراضية.</a:t>
            </a:r>
          </a:p>
          <a:p>
            <a:r>
              <a:rPr lang="ar-MA" dirty="0"/>
              <a:t>· تشتت الانتباه</a:t>
            </a:r>
          </a:p>
          <a:p>
            <a:r>
              <a:rPr lang="ar-MA" dirty="0"/>
              <a:t>· سطحية العلاقات: استبدال العلاقات العميقة بتفاعلات سطحية </a:t>
            </a:r>
          </a:p>
          <a:p>
            <a:r>
              <a:rPr lang="ar-MA" dirty="0"/>
              <a:t>· فقدان الإنتاجية: تأثير سلبي على الدراسة والعمل.</a:t>
            </a:r>
          </a:p>
          <a:p>
            <a:r>
              <a:rPr lang="ar-MA" dirty="0">
                <a:solidFill>
                  <a:srgbClr val="FF0000"/>
                </a:solidFill>
              </a:rPr>
              <a:t>الأضرار الصحية والجسدية</a:t>
            </a:r>
          </a:p>
          <a:p>
            <a:r>
              <a:rPr lang="ar-MA" dirty="0"/>
              <a:t>· قلة النوم</a:t>
            </a:r>
          </a:p>
          <a:p>
            <a:r>
              <a:rPr lang="ar-MA" dirty="0"/>
              <a:t>· إجهاد العين</a:t>
            </a:r>
          </a:p>
          <a:p>
            <a:r>
              <a:rPr lang="ar-MA" dirty="0"/>
              <a:t>· الخمول البدني: الجلوس لفترات طويلة دون حركة.</a:t>
            </a:r>
          </a:p>
          <a:p>
            <a:r>
              <a:rPr lang="ar-MA" dirty="0"/>
              <a:t>· الصداع المزمن: نتيجة الإرهاق البصري والذهني.</a:t>
            </a:r>
          </a:p>
          <a:p>
            <a:r>
              <a:rPr lang="ar-MA" dirty="0"/>
              <a:t>رابعاً: المخاطر الرقمية والأمنية</a:t>
            </a:r>
          </a:p>
          <a:p>
            <a:r>
              <a:rPr lang="ar-MA" dirty="0"/>
              <a:t>· انتهاك الخصوصية: تسريب المعلومات الشخصية.</a:t>
            </a:r>
          </a:p>
          <a:p>
            <a:r>
              <a:rPr lang="ar-MA" dirty="0"/>
              <a:t>· الاختراق: التعرض للقرصنة الإلكترونية.</a:t>
            </a:r>
          </a:p>
          <a:p>
            <a:r>
              <a:rPr lang="ar-MA" dirty="0"/>
              <a:t>· الإدمان الرقمي: صعوبة التخلي عن الهاتف.</a:t>
            </a:r>
          </a:p>
          <a:p>
            <a:r>
              <a:rPr lang="ar-MA" dirty="0">
                <a:solidFill>
                  <a:srgbClr val="FF0000"/>
                </a:solidFill>
              </a:rPr>
              <a:t>التأثيرات الفكرية والثقافية</a:t>
            </a:r>
          </a:p>
          <a:p>
            <a:r>
              <a:rPr lang="ar-MA" dirty="0"/>
              <a:t>· نشر الشائعات والمعلومات المضللة: انتشار الأخبار الكاذبة.</a:t>
            </a:r>
          </a:p>
          <a:p>
            <a:r>
              <a:rPr lang="ar-MA" dirty="0"/>
              <a:t>· صورة مشوهة للواقع: عرض حياة مثالية مزيفة.</a:t>
            </a:r>
          </a:p>
          <a:p>
            <a:r>
              <a:rPr lang="ar-MA" dirty="0"/>
              <a:t>· غرف الصدى: التعرض فقط لآراء مشابهة مما يعزز التحيز.</a:t>
            </a:r>
          </a:p>
          <a:p>
            <a:r>
              <a:rPr lang="ar-MA" dirty="0"/>
              <a:t>· التسطيح الفكري: التركيز على محتوى سطحي وسريع</a:t>
            </a:r>
          </a:p>
        </p:txBody>
      </p:sp>
      <p:sp>
        <p:nvSpPr>
          <p:cNvPr id="11" name="TextBox 10">
            <a:extLst>
              <a:ext uri="{FF2B5EF4-FFF2-40B4-BE49-F238E27FC236}">
                <a16:creationId xmlns:a16="http://schemas.microsoft.com/office/drawing/2014/main" id="{D1C8FDB9-34B3-36C9-31A2-3D8C6A55047A}"/>
              </a:ext>
            </a:extLst>
          </p:cNvPr>
          <p:cNvSpPr txBox="1"/>
          <p:nvPr/>
        </p:nvSpPr>
        <p:spPr>
          <a:xfrm>
            <a:off x="3162301" y="390525"/>
            <a:ext cx="7181850" cy="707886"/>
          </a:xfrm>
          <a:prstGeom prst="rect">
            <a:avLst/>
          </a:prstGeom>
          <a:noFill/>
        </p:spPr>
        <p:txBody>
          <a:bodyPr wrap="square">
            <a:spAutoFit/>
          </a:bodyPr>
          <a:lstStyle/>
          <a:p>
            <a:r>
              <a:rPr lang="ar-MA" sz="4000" dirty="0">
                <a:solidFill>
                  <a:srgbClr val="FF0000"/>
                </a:solidFill>
              </a:rPr>
              <a:t>4) سلبيات مواقع التواصل الاجتماعي</a:t>
            </a:r>
          </a:p>
        </p:txBody>
      </p:sp>
    </p:spTree>
    <p:extLst>
      <p:ext uri="{BB962C8B-B14F-4D97-AF65-F5344CB8AC3E}">
        <p14:creationId xmlns:p14="http://schemas.microsoft.com/office/powerpoint/2010/main" val="1325668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E8BD2-A84F-2BE6-C046-4A63C47C1DF4}"/>
              </a:ext>
            </a:extLst>
          </p:cNvPr>
          <p:cNvSpPr>
            <a:spLocks noGrp="1"/>
          </p:cNvSpPr>
          <p:nvPr>
            <p:ph type="title"/>
          </p:nvPr>
        </p:nvSpPr>
        <p:spPr>
          <a:xfrm>
            <a:off x="1190625" y="0"/>
            <a:ext cx="8610600" cy="1293028"/>
          </a:xfrm>
        </p:spPr>
        <p:txBody>
          <a:bodyPr/>
          <a:lstStyle/>
          <a:p>
            <a:endParaRPr lang="ar-MA" dirty="0">
              <a:solidFill>
                <a:srgbClr val="FF0000"/>
              </a:solidFill>
            </a:endParaRPr>
          </a:p>
        </p:txBody>
      </p:sp>
      <p:pic>
        <p:nvPicPr>
          <p:cNvPr id="4" name="videoplayback (3)">
            <a:hlinkClick r:id="" action="ppaction://media"/>
            <a:extLst>
              <a:ext uri="{FF2B5EF4-FFF2-40B4-BE49-F238E27FC236}">
                <a16:creationId xmlns:a16="http://schemas.microsoft.com/office/drawing/2014/main" id="{0F6E32E4-65BB-748C-19BC-DFF697E8B42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lum/>
          </a:blip>
          <a:stretch>
            <a:fillRect/>
          </a:stretch>
        </p:blipFill>
        <p:spPr>
          <a:xfrm>
            <a:off x="0" y="1"/>
            <a:ext cx="12192000" cy="6858000"/>
          </a:xfrm>
        </p:spPr>
      </p:pic>
    </p:spTree>
    <p:extLst>
      <p:ext uri="{BB962C8B-B14F-4D97-AF65-F5344CB8AC3E}">
        <p14:creationId xmlns:p14="http://schemas.microsoft.com/office/powerpoint/2010/main" val="131185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E08B-B6BC-2BE6-E299-9E978222499C}"/>
              </a:ext>
            </a:extLst>
          </p:cNvPr>
          <p:cNvSpPr>
            <a:spLocks noGrp="1"/>
          </p:cNvSpPr>
          <p:nvPr>
            <p:ph type="title"/>
          </p:nvPr>
        </p:nvSpPr>
        <p:spPr>
          <a:xfrm>
            <a:off x="3962400" y="890573"/>
            <a:ext cx="8229600" cy="1293028"/>
          </a:xfrm>
        </p:spPr>
        <p:txBody>
          <a:bodyPr>
            <a:normAutofit/>
          </a:bodyPr>
          <a:lstStyle/>
          <a:p>
            <a:r>
              <a:rPr lang="fr-FR" dirty="0">
                <a:solidFill>
                  <a:srgbClr val="FF0000"/>
                </a:solidFill>
              </a:rPr>
              <a:t>5</a:t>
            </a:r>
            <a:r>
              <a:rPr lang="ar-MA" dirty="0">
                <a:solidFill>
                  <a:srgbClr val="FF0000"/>
                </a:solidFill>
              </a:rPr>
              <a:t>) </a:t>
            </a:r>
            <a:r>
              <a:rPr lang="ar-MA" sz="2700" dirty="0">
                <a:solidFill>
                  <a:srgbClr val="FF0000"/>
                </a:solidFill>
              </a:rPr>
              <a:t>الأمراض النفسية الشائعة لدى الأطفال والمراهقين بسبب السوشل ميديا </a:t>
            </a:r>
            <a:br>
              <a:rPr lang="ar-MA" dirty="0"/>
            </a:br>
            <a:endParaRPr lang="ar-MA" dirty="0"/>
          </a:p>
        </p:txBody>
      </p:sp>
      <p:sp>
        <p:nvSpPr>
          <p:cNvPr id="3" name="Content Placeholder 2">
            <a:extLst>
              <a:ext uri="{FF2B5EF4-FFF2-40B4-BE49-F238E27FC236}">
                <a16:creationId xmlns:a16="http://schemas.microsoft.com/office/drawing/2014/main" id="{61A0E499-58B2-4EEF-F85D-DCF241E34BB4}"/>
              </a:ext>
            </a:extLst>
          </p:cNvPr>
          <p:cNvSpPr>
            <a:spLocks noGrp="1"/>
          </p:cNvSpPr>
          <p:nvPr>
            <p:ph idx="1"/>
          </p:nvPr>
        </p:nvSpPr>
        <p:spPr>
          <a:xfrm>
            <a:off x="209550" y="1781177"/>
            <a:ext cx="11772900" cy="4686299"/>
          </a:xfrm>
        </p:spPr>
        <p:txBody>
          <a:bodyPr>
            <a:normAutofit fontScale="92500" lnSpcReduction="10000"/>
          </a:bodyPr>
          <a:lstStyle/>
          <a:p>
            <a:pPr marL="0" indent="0">
              <a:buNone/>
            </a:pPr>
            <a:endParaRPr lang="ar-MA" dirty="0"/>
          </a:p>
          <a:p>
            <a:pPr>
              <a:lnSpc>
                <a:spcPct val="110000"/>
              </a:lnSpc>
            </a:pPr>
            <a:r>
              <a:rPr lang="ar-MA" dirty="0"/>
              <a:t>المرض / الاضطراب النسبة في العالم النسبة في المغرب ملاحظات</a:t>
            </a:r>
          </a:p>
          <a:p>
            <a:pPr>
              <a:lnSpc>
                <a:spcPct val="110000"/>
              </a:lnSpc>
            </a:pPr>
            <a:r>
              <a:rPr lang="ar-MA" dirty="0"/>
              <a:t>اضطرابات القلق 3% - 6% من الأطفال غير محددة بدقة أكثر الاضطرابات شيوعاً في مرحلة الطفولة.</a:t>
            </a:r>
          </a:p>
          <a:p>
            <a:pPr>
              <a:lnSpc>
                <a:spcPct val="110000"/>
              </a:lnSpc>
            </a:pPr>
            <a:r>
              <a:rPr lang="ar-MA" dirty="0"/>
              <a:t>الاكتئاب 1% - 3% (أطفال)   4% - 8% (مراهقين) 5.5% (لدى المراهقين) النسبة ترتفع بشكل كبير بعد البلوغ.</a:t>
            </a:r>
          </a:p>
          <a:p>
            <a:pPr>
              <a:lnSpc>
                <a:spcPct val="110000"/>
              </a:lnSpc>
            </a:pPr>
            <a:r>
              <a:rPr lang="ar-MA" dirty="0"/>
              <a:t>اضطراب السلوك 2% - 10% بيانات محدودة يتعلق بانحراف السلوك والعصيان.</a:t>
            </a:r>
          </a:p>
          <a:p>
            <a:pPr>
              <a:lnSpc>
                <a:spcPct val="110000"/>
              </a:lnSpc>
            </a:pPr>
            <a:r>
              <a:rPr lang="ar-MA" dirty="0"/>
              <a:t>اضطراب نقص الانتباه مع فرط النشاط (</a:t>
            </a:r>
            <a:r>
              <a:rPr lang="fr-FR" dirty="0"/>
              <a:t>ADHD) 5% - 7% 3.4% - 9.4% </a:t>
            </a:r>
            <a:r>
              <a:rPr lang="ar-MA" dirty="0"/>
              <a:t>يظهر عادة قبل سن 12 سنة.</a:t>
            </a:r>
          </a:p>
          <a:p>
            <a:pPr>
              <a:lnSpc>
                <a:spcPct val="110000"/>
              </a:lnSpc>
            </a:pPr>
            <a:r>
              <a:rPr lang="ar-MA" dirty="0"/>
              <a:t>اضطراب طيف التوحد 1 من كل 100 طفل (1%) 0.11% فقط النسبة منخفضة في المغرب بسبب نقص التشخيص.</a:t>
            </a:r>
          </a:p>
          <a:p>
            <a:pPr>
              <a:lnSpc>
                <a:spcPct val="110000"/>
              </a:lnSpc>
            </a:pPr>
            <a:r>
              <a:rPr lang="ar-MA" dirty="0">
                <a:solidFill>
                  <a:srgbClr val="FF0000"/>
                </a:solidFill>
              </a:rPr>
              <a:t>ملاحظات هامة عن الأرقام</a:t>
            </a:r>
            <a:endParaRPr lang="ar-MA" dirty="0"/>
          </a:p>
          <a:p>
            <a:pPr>
              <a:lnSpc>
                <a:spcPct val="110000"/>
              </a:lnSpc>
            </a:pPr>
            <a:r>
              <a:rPr lang="ar-MA" dirty="0"/>
              <a:t>1. التوحد في المغرب: النسبة الحالية (0.11%) أقل بكثير من العالمية (1%)، وهذا لا يعني أن الأطفال المصابين أقل، بل يعني أن التشخيص والاكتشاف لا يزالان محدودين.</a:t>
            </a:r>
          </a:p>
          <a:p>
            <a:pPr>
              <a:lnSpc>
                <a:spcPct val="110000"/>
              </a:lnSpc>
            </a:pPr>
            <a:r>
              <a:rPr lang="ar-MA" dirty="0"/>
              <a:t>2. نقص الإحصائيات: المغرب يفتقر لإحصائيات دقيقة وحديثة حول اضطرابات الطفولة مقارنة بالدول الغربية.</a:t>
            </a:r>
          </a:p>
        </p:txBody>
      </p:sp>
      <p:pic>
        <p:nvPicPr>
          <p:cNvPr id="7" name="Picture 6">
            <a:extLst>
              <a:ext uri="{FF2B5EF4-FFF2-40B4-BE49-F238E27FC236}">
                <a16:creationId xmlns:a16="http://schemas.microsoft.com/office/drawing/2014/main" id="{1DF6B2CE-0382-10F9-ACA2-37577E029D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 y="125541"/>
            <a:ext cx="3311265" cy="2387319"/>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6916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56CAC0-0D1F-F0E0-14B3-EB30DDA55894}"/>
              </a:ext>
            </a:extLst>
          </p:cNvPr>
          <p:cNvSpPr>
            <a:spLocks noGrp="1"/>
          </p:cNvSpPr>
          <p:nvPr>
            <p:ph idx="1"/>
          </p:nvPr>
        </p:nvSpPr>
        <p:spPr>
          <a:xfrm>
            <a:off x="809625" y="2146935"/>
            <a:ext cx="10820400" cy="4024125"/>
          </a:xfrm>
        </p:spPr>
        <p:txBody>
          <a:bodyPr>
            <a:normAutofit/>
          </a:bodyPr>
          <a:lstStyle/>
          <a:p>
            <a:r>
              <a:rPr lang="ar-MA" sz="9600" dirty="0">
                <a:solidFill>
                  <a:srgbClr val="FF0000"/>
                </a:solidFill>
              </a:rPr>
              <a:t>شكرا على حسن المشهادة</a:t>
            </a:r>
          </a:p>
        </p:txBody>
      </p:sp>
    </p:spTree>
    <p:extLst>
      <p:ext uri="{BB962C8B-B14F-4D97-AF65-F5344CB8AC3E}">
        <p14:creationId xmlns:p14="http://schemas.microsoft.com/office/powerpoint/2010/main" val="3978499102"/>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76</TotalTime>
  <Words>958</Words>
  <Application>Microsoft Office PowerPoint</Application>
  <PresentationFormat>Widescreen</PresentationFormat>
  <Paragraphs>73</Paragraphs>
  <Slides>9</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Cascadia Code</vt:lpstr>
      <vt:lpstr>Century Gothic</vt:lpstr>
      <vt:lpstr>Vapor Trail</vt:lpstr>
      <vt:lpstr>السوشل  ميديا </vt:lpstr>
      <vt:lpstr>مقدمة </vt:lpstr>
      <vt:lpstr> 1) تعريف  سوشيال ميديا</vt:lpstr>
      <vt:lpstr>PowerPoint Presentation</vt:lpstr>
      <vt:lpstr>2) أهمية السوشيال ميديا ودورها في العصر الحديث </vt:lpstr>
      <vt:lpstr> </vt:lpstr>
      <vt:lpstr>PowerPoint Presentation</vt:lpstr>
      <vt:lpstr>5) الأمراض النفسية الشائعة لدى الأطفال والمراهقين بسبب السوشل ميديا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moade</dc:creator>
  <cp:lastModifiedBy>moade</cp:lastModifiedBy>
  <cp:revision>2</cp:revision>
  <dcterms:created xsi:type="dcterms:W3CDTF">2026-02-19T22:25:23Z</dcterms:created>
  <dcterms:modified xsi:type="dcterms:W3CDTF">2026-02-19T23:41:51Z</dcterms:modified>
</cp:coreProperties>
</file>