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94" r:id="rId2"/>
    <p:sldId id="257" r:id="rId3"/>
    <p:sldId id="281" r:id="rId4"/>
    <p:sldId id="289" r:id="rId5"/>
    <p:sldId id="283" r:id="rId6"/>
    <p:sldId id="261" r:id="rId7"/>
    <p:sldId id="271" r:id="rId8"/>
    <p:sldId id="262" r:id="rId9"/>
    <p:sldId id="284" r:id="rId10"/>
    <p:sldId id="276" r:id="rId11"/>
    <p:sldId id="293" r:id="rId12"/>
    <p:sldId id="285" r:id="rId13"/>
    <p:sldId id="287" r:id="rId14"/>
    <p:sldId id="288" r:id="rId15"/>
    <p:sldId id="286" r:id="rId16"/>
    <p:sldId id="290" r:id="rId17"/>
    <p:sldId id="291" r:id="rId18"/>
    <p:sldId id="292" r:id="rId19"/>
    <p:sldId id="279" r:id="rId20"/>
    <p:sldId id="280" r:id="rId21"/>
    <p:sldId id="27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266" autoAdjust="0"/>
  </p:normalViewPr>
  <p:slideViewPr>
    <p:cSldViewPr snapToGrid="0">
      <p:cViewPr varScale="1">
        <p:scale>
          <a:sx n="50" d="100"/>
          <a:sy n="50" d="100"/>
        </p:scale>
        <p:origin x="126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4AE719-4FD5-4F14-B594-37D7095A3D86}" type="datetimeFigureOut">
              <a:rPr lang="fr-FR" smtClean="0"/>
              <a:t>21/11/2025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958B3D-3AC3-4C68-92AE-3196538FA970}" type="slidenum">
              <a:rPr lang="fr-FR" smtClean="0"/>
              <a:t>‹N°›</a:t>
            </a:fld>
            <a:endParaRPr lang="fr-FR"/>
          </a:p>
        </p:txBody>
      </p:sp>
    </p:spTree>
    <p:extLst>
      <p:ext uri="{BB962C8B-B14F-4D97-AF65-F5344CB8AC3E}">
        <p14:creationId xmlns:p14="http://schemas.microsoft.com/office/powerpoint/2010/main" val="186033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3</a:t>
            </a:fld>
            <a:endParaRPr lang="fr-FR"/>
          </a:p>
        </p:txBody>
      </p:sp>
    </p:spTree>
    <p:extLst>
      <p:ext uri="{BB962C8B-B14F-4D97-AF65-F5344CB8AC3E}">
        <p14:creationId xmlns:p14="http://schemas.microsoft.com/office/powerpoint/2010/main" val="1712063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4</a:t>
            </a:fld>
            <a:endParaRPr lang="fr-FR"/>
          </a:p>
        </p:txBody>
      </p:sp>
    </p:spTree>
    <p:extLst>
      <p:ext uri="{BB962C8B-B14F-4D97-AF65-F5344CB8AC3E}">
        <p14:creationId xmlns:p14="http://schemas.microsoft.com/office/powerpoint/2010/main" val="1068797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5</a:t>
            </a:fld>
            <a:endParaRPr lang="fr-FR"/>
          </a:p>
        </p:txBody>
      </p:sp>
    </p:spTree>
    <p:extLst>
      <p:ext uri="{BB962C8B-B14F-4D97-AF65-F5344CB8AC3E}">
        <p14:creationId xmlns:p14="http://schemas.microsoft.com/office/powerpoint/2010/main" val="3336884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8</a:t>
            </a:fld>
            <a:endParaRPr lang="fr-FR"/>
          </a:p>
        </p:txBody>
      </p:sp>
    </p:spTree>
    <p:extLst>
      <p:ext uri="{BB962C8B-B14F-4D97-AF65-F5344CB8AC3E}">
        <p14:creationId xmlns:p14="http://schemas.microsoft.com/office/powerpoint/2010/main" val="2144893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9</a:t>
            </a:fld>
            <a:endParaRPr lang="fr-FR"/>
          </a:p>
        </p:txBody>
      </p:sp>
    </p:spTree>
    <p:extLst>
      <p:ext uri="{BB962C8B-B14F-4D97-AF65-F5344CB8AC3E}">
        <p14:creationId xmlns:p14="http://schemas.microsoft.com/office/powerpoint/2010/main" val="4020688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10</a:t>
            </a:fld>
            <a:endParaRPr lang="fr-FR"/>
          </a:p>
        </p:txBody>
      </p:sp>
    </p:spTree>
    <p:extLst>
      <p:ext uri="{BB962C8B-B14F-4D97-AF65-F5344CB8AC3E}">
        <p14:creationId xmlns:p14="http://schemas.microsoft.com/office/powerpoint/2010/main" val="2740185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12</a:t>
            </a:fld>
            <a:endParaRPr lang="fr-FR"/>
          </a:p>
        </p:txBody>
      </p:sp>
    </p:spTree>
    <p:extLst>
      <p:ext uri="{BB962C8B-B14F-4D97-AF65-F5344CB8AC3E}">
        <p14:creationId xmlns:p14="http://schemas.microsoft.com/office/powerpoint/2010/main" val="2869414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13</a:t>
            </a:fld>
            <a:endParaRPr lang="fr-FR"/>
          </a:p>
        </p:txBody>
      </p:sp>
    </p:spTree>
    <p:extLst>
      <p:ext uri="{BB962C8B-B14F-4D97-AF65-F5344CB8AC3E}">
        <p14:creationId xmlns:p14="http://schemas.microsoft.com/office/powerpoint/2010/main" val="3879007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14</a:t>
            </a:fld>
            <a:endParaRPr lang="fr-FR"/>
          </a:p>
        </p:txBody>
      </p:sp>
    </p:spTree>
    <p:extLst>
      <p:ext uri="{BB962C8B-B14F-4D97-AF65-F5344CB8AC3E}">
        <p14:creationId xmlns:p14="http://schemas.microsoft.com/office/powerpoint/2010/main" val="846808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16</a:t>
            </a:fld>
            <a:endParaRPr lang="fr-FR"/>
          </a:p>
        </p:txBody>
      </p:sp>
    </p:spTree>
    <p:extLst>
      <p:ext uri="{BB962C8B-B14F-4D97-AF65-F5344CB8AC3E}">
        <p14:creationId xmlns:p14="http://schemas.microsoft.com/office/powerpoint/2010/main" val="4271067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18</a:t>
            </a:fld>
            <a:endParaRPr lang="fr-FR"/>
          </a:p>
        </p:txBody>
      </p:sp>
    </p:spTree>
    <p:extLst>
      <p:ext uri="{BB962C8B-B14F-4D97-AF65-F5344CB8AC3E}">
        <p14:creationId xmlns:p14="http://schemas.microsoft.com/office/powerpoint/2010/main" val="3692567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A958B3D-3AC3-4C68-92AE-3196538FA970}" type="slidenum">
              <a:rPr lang="fr-FR" smtClean="0"/>
              <a:t>19</a:t>
            </a:fld>
            <a:endParaRPr lang="fr-FR"/>
          </a:p>
        </p:txBody>
      </p:sp>
    </p:spTree>
    <p:extLst>
      <p:ext uri="{BB962C8B-B14F-4D97-AF65-F5344CB8AC3E}">
        <p14:creationId xmlns:p14="http://schemas.microsoft.com/office/powerpoint/2010/main" val="1103758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C10BAB3A-40E3-44B3-92B3-8149C1DF21B1}" type="datetimeFigureOut">
              <a:rPr lang="fr-FR" smtClean="0"/>
              <a:t>21/11/2025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2663759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10BAB3A-40E3-44B3-92B3-8149C1DF21B1}" type="datetimeFigureOut">
              <a:rPr lang="fr-FR" smtClean="0"/>
              <a:t>21/11/2025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1212792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10BAB3A-40E3-44B3-92B3-8149C1DF21B1}" type="datetimeFigureOut">
              <a:rPr lang="fr-FR" smtClean="0"/>
              <a:t>21/11/2025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355416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10BAB3A-40E3-44B3-92B3-8149C1DF21B1}" type="datetimeFigureOut">
              <a:rPr lang="fr-FR" smtClean="0"/>
              <a:t>21/11/2025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2464028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10BAB3A-40E3-44B3-92B3-8149C1DF21B1}" type="datetimeFigureOut">
              <a:rPr lang="fr-FR" smtClean="0"/>
              <a:t>21/11/2025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3412365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10BAB3A-40E3-44B3-92B3-8149C1DF21B1}" type="datetimeFigureOut">
              <a:rPr lang="fr-FR" smtClean="0"/>
              <a:t>21/11/2025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397835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0BAB3A-40E3-44B3-92B3-8149C1DF21B1}" type="datetimeFigureOut">
              <a:rPr lang="fr-FR" smtClean="0"/>
              <a:t>21/11/2025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3735808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C10BAB3A-40E3-44B3-92B3-8149C1DF21B1}" type="datetimeFigureOut">
              <a:rPr lang="fr-FR" smtClean="0"/>
              <a:t>21/11/2025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3104604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C10BAB3A-40E3-44B3-92B3-8149C1DF21B1}" type="datetimeFigureOut">
              <a:rPr lang="fr-FR" smtClean="0"/>
              <a:t>21/11/2025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1583102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10BAB3A-40E3-44B3-92B3-8149C1DF21B1}" type="datetimeFigureOut">
              <a:rPr lang="fr-FR" smtClean="0"/>
              <a:t>21/11/2025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3534525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10BAB3A-40E3-44B3-92B3-8149C1DF21B1}" type="datetimeFigureOut">
              <a:rPr lang="fr-FR" smtClean="0"/>
              <a:t>21/11/2025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D5F7B00-631F-47B9-AEAA-CD5FEDC652B4}"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76620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10BAB3A-40E3-44B3-92B3-8149C1DF21B1}" type="datetimeFigureOut">
              <a:rPr lang="fr-FR" smtClean="0"/>
              <a:t>21/11/2025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989648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10BAB3A-40E3-44B3-92B3-8149C1DF21B1}" type="datetimeFigureOut">
              <a:rPr lang="fr-FR" smtClean="0"/>
              <a:t>21/11/2025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D5F7B00-631F-47B9-AEAA-CD5FEDC652B4}"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488387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10BAB3A-40E3-44B3-92B3-8149C1DF21B1}" type="datetimeFigureOut">
              <a:rPr lang="fr-FR" smtClean="0"/>
              <a:t>21/11/2025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1366992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10BAB3A-40E3-44B3-92B3-8149C1DF21B1}" type="datetimeFigureOut">
              <a:rPr lang="fr-FR" smtClean="0"/>
              <a:t>21/11/2025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3595068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10BAB3A-40E3-44B3-92B3-8149C1DF21B1}" type="datetimeFigureOut">
              <a:rPr lang="fr-FR" smtClean="0"/>
              <a:t>21/11/2025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D5F7B00-631F-47B9-AEAA-CD5FEDC652B4}" type="slidenum">
              <a:rPr lang="fr-FR" smtClean="0"/>
              <a:t>‹N°›</a:t>
            </a:fld>
            <a:endParaRPr lang="fr-FR"/>
          </a:p>
        </p:txBody>
      </p:sp>
    </p:spTree>
    <p:extLst>
      <p:ext uri="{BB962C8B-B14F-4D97-AF65-F5344CB8AC3E}">
        <p14:creationId xmlns:p14="http://schemas.microsoft.com/office/powerpoint/2010/main" val="2107925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tile tx="0" ty="0" sx="100000" sy="100000" flip="none" algn="tl"/>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0BAB3A-40E3-44B3-92B3-8149C1DF21B1}" type="datetimeFigureOut">
              <a:rPr lang="fr-FR" smtClean="0"/>
              <a:t>21/11/2025</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5F7B00-631F-47B9-AEAA-CD5FEDC652B4}" type="slidenum">
              <a:rPr lang="fr-FR" smtClean="0"/>
              <a:t>‹N°›</a:t>
            </a:fld>
            <a:endParaRPr lang="fr-FR"/>
          </a:p>
        </p:txBody>
      </p:sp>
    </p:spTree>
    <p:extLst>
      <p:ext uri="{BB962C8B-B14F-4D97-AF65-F5344CB8AC3E}">
        <p14:creationId xmlns:p14="http://schemas.microsoft.com/office/powerpoint/2010/main" val="42252651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audio" Target="../media/audio1.wav"/><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audio" Target="../media/audio1.wav"/><Relationship Id="rId7" Type="http://schemas.openxmlformats.org/officeDocument/2006/relationships/image" Target="../media/image7.jp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jpg"/><Relationship Id="rId5" Type="http://schemas.openxmlformats.org/officeDocument/2006/relationships/image" Target="../media/image5.jp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g"/><Relationship Id="rId14" Type="http://schemas.openxmlformats.org/officeDocument/2006/relationships/audio" Target="../media/audio1.wav"/></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audio" Target="../media/audio1.wav"/><Relationship Id="rId5" Type="http://schemas.microsoft.com/office/2007/relationships/hdphoto" Target="../media/hdphoto2.wdp"/><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audio" Target="../media/audio1.wav"/><Relationship Id="rId5" Type="http://schemas.microsoft.com/office/2007/relationships/hdphoto" Target="../media/hdphoto4.wdp"/><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4.png"/><Relationship Id="rId4" Type="http://schemas.openxmlformats.org/officeDocument/2006/relationships/hyperlink" Target="https://labiba-meroires.blogspot.com/2017/05/blog-post_15.html" TargetMode="Externa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12.png"/><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hyperlink" Target="https://www.twinkl.com/teaching-wiki/brnamj-skratsh" TargetMode="External"/><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jpg"/><Relationship Id="rId5" Type="http://schemas.microsoft.com/office/2007/relationships/hdphoto" Target="../media/hdphoto6.wdp"/><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82222" y="0"/>
            <a:ext cx="7766936" cy="5536038"/>
          </a:xfrm>
        </p:spPr>
        <p:txBody>
          <a:bodyPr/>
          <a:lstStyle/>
          <a:p>
            <a:pPr algn="ctr" rtl="1"/>
            <a:r>
              <a:rPr lang="ar-MA"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المشروع الشخصي تحت عنوان :</a:t>
            </a:r>
            <a:r>
              <a:rPr lang="fr-FR"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ar-MA"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دينامية "الحياة المدرسية" من خلال الأندية الافتراضية التفاعلية.</a:t>
            </a:r>
            <a:br>
              <a:rPr lang="ar-MA"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br>
            <a:endParaRPr lang="fr-FR" dirty="0"/>
          </a:p>
        </p:txBody>
      </p:sp>
      <p:sp>
        <p:nvSpPr>
          <p:cNvPr id="3" name="Sous-titre 2"/>
          <p:cNvSpPr>
            <a:spLocks noGrp="1"/>
          </p:cNvSpPr>
          <p:nvPr>
            <p:ph type="subTitle" idx="1"/>
          </p:nvPr>
        </p:nvSpPr>
        <p:spPr>
          <a:xfrm>
            <a:off x="150311" y="4699489"/>
            <a:ext cx="11373635" cy="1876675"/>
          </a:xfrm>
        </p:spPr>
        <p:txBody>
          <a:bodyPr>
            <a:noAutofit/>
          </a:bodyPr>
          <a:lstStyle/>
          <a:p>
            <a:pPr algn="ctr"/>
            <a:r>
              <a:rPr lang="ar-MA" sz="4800" b="1" dirty="0">
                <a:ln w="13462">
                  <a:solidFill>
                    <a:schemeClr val="bg1"/>
                  </a:solidFill>
                  <a:prstDash val="solid"/>
                </a:ln>
                <a:solidFill>
                  <a:srgbClr val="FF0000"/>
                </a:solidFill>
                <a:effectLst>
                  <a:outerShdw dist="38100" dir="2700000" algn="bl" rotWithShape="0">
                    <a:schemeClr val="accent5"/>
                  </a:outerShdw>
                </a:effectLst>
                <a:latin typeface="+mj-lt"/>
                <a:ea typeface="+mj-ea"/>
                <a:cs typeface="+mj-cs"/>
              </a:rPr>
              <a:t>إعداد وتقديم :</a:t>
            </a:r>
          </a:p>
          <a:p>
            <a:pPr algn="ctr"/>
            <a:r>
              <a:rPr lang="ar-MA" sz="4800" b="1" dirty="0">
                <a:ln w="13462">
                  <a:solidFill>
                    <a:schemeClr val="bg1"/>
                  </a:solidFill>
                  <a:prstDash val="solid"/>
                </a:ln>
                <a:solidFill>
                  <a:srgbClr val="FF0000"/>
                </a:solidFill>
                <a:effectLst>
                  <a:outerShdw dist="38100" dir="2700000" algn="bl" rotWithShape="0">
                    <a:schemeClr val="accent5"/>
                  </a:outerShdw>
                </a:effectLst>
                <a:latin typeface="+mj-lt"/>
                <a:ea typeface="+mj-ea"/>
                <a:cs typeface="+mj-cs"/>
              </a:rPr>
              <a:t> الأستاذ محمد ايت احمد</a:t>
            </a:r>
            <a:endParaRPr lang="fr-FR" sz="4800" b="1" dirty="0">
              <a:ln w="13462">
                <a:solidFill>
                  <a:schemeClr val="bg1"/>
                </a:solidFill>
                <a:prstDash val="solid"/>
              </a:ln>
              <a:solidFill>
                <a:srgbClr val="FF0000"/>
              </a:solidFill>
              <a:effectLst>
                <a:outerShdw dist="38100" dir="2700000" algn="bl" rotWithShape="0">
                  <a:schemeClr val="accent5"/>
                </a:outerShdw>
              </a:effectLst>
              <a:latin typeface="+mj-lt"/>
              <a:ea typeface="+mj-ea"/>
              <a:cs typeface="+mj-cs"/>
            </a:endParaRPr>
          </a:p>
        </p:txBody>
      </p:sp>
    </p:spTree>
    <p:extLst>
      <p:ext uri="{BB962C8B-B14F-4D97-AF65-F5344CB8AC3E}">
        <p14:creationId xmlns:p14="http://schemas.microsoft.com/office/powerpoint/2010/main" val="3708246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3100" y="114604"/>
            <a:ext cx="10515600" cy="1225681"/>
          </a:xfrm>
          <a:ln>
            <a:solidFill>
              <a:srgbClr val="FFFF00"/>
            </a:solidFill>
          </a:ln>
        </p:spPr>
        <p:txBody>
          <a:bodyPr>
            <a:noAutofit/>
          </a:bodyPr>
          <a:lstStyle/>
          <a:p>
            <a:pPr algn="ctr" rtl="1"/>
            <a:r>
              <a:rPr lang="ar-MA" sz="8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rPr>
              <a:t>- محاور العرض </a:t>
            </a:r>
            <a:r>
              <a:rPr lang="ar-MA" sz="8000"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rPr>
              <a:t>التقديمي</a:t>
            </a:r>
            <a:r>
              <a:rPr lang="ar-MA" sz="8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rPr>
              <a:t> للمشروع</a:t>
            </a:r>
            <a:endParaRPr lang="fr-FR" sz="8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endParaRPr>
          </a:p>
        </p:txBody>
      </p:sp>
      <p:sp>
        <p:nvSpPr>
          <p:cNvPr id="3" name="Espace réservé du contenu 2"/>
          <p:cNvSpPr>
            <a:spLocks noGrp="1"/>
          </p:cNvSpPr>
          <p:nvPr>
            <p:ph idx="1"/>
          </p:nvPr>
        </p:nvSpPr>
        <p:spPr>
          <a:xfrm>
            <a:off x="508000" y="1463040"/>
            <a:ext cx="10845800" cy="5212080"/>
          </a:xfrm>
          <a:solidFill>
            <a:schemeClr val="accent1">
              <a:lumMod val="20000"/>
              <a:lumOff val="80000"/>
            </a:schemeClr>
          </a:solidFill>
          <a:ln>
            <a:solidFill>
              <a:schemeClr val="accent2">
                <a:lumMod val="40000"/>
                <a:lumOff val="60000"/>
              </a:schemeClr>
            </a:solidFill>
          </a:ln>
        </p:spPr>
        <p:txBody>
          <a:bodyPr>
            <a:normAutofit fontScale="92500" lnSpcReduction="20000"/>
          </a:bodyPr>
          <a:lstStyle/>
          <a:p>
            <a:pPr algn="ctr" rtl="1">
              <a:buFont typeface="Wingdings" panose="05000000000000000000" pitchFamily="2" charset="2"/>
              <a:buChar char="q"/>
            </a:pPr>
            <a:r>
              <a:rPr lang="ar-MA" sz="39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المشروع الشخصي تحت عنوان:</a:t>
            </a:r>
            <a:r>
              <a:rPr lang="fr-FR" sz="39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ar-MA" sz="39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دينامية "الحياة المدرسية" من خلال الأندية الافتراضية التفاعلية.</a:t>
            </a:r>
          </a:p>
          <a:p>
            <a:pPr algn="just" rtl="1">
              <a:buFont typeface="Wingdings" panose="05000000000000000000" pitchFamily="2" charset="2"/>
              <a:buChar char="q"/>
            </a:pPr>
            <a:r>
              <a:rPr lang="ar-MA" sz="3400" b="1" dirty="0">
                <a:latin typeface="Adobe Arabic" panose="02040503050201020203" pitchFamily="18" charset="-78"/>
                <a:cs typeface="Adobe Arabic" panose="02040503050201020203" pitchFamily="18" charset="-78"/>
              </a:rPr>
              <a:t>مدخل</a:t>
            </a:r>
          </a:p>
          <a:p>
            <a:pPr lvl="1" algn="just" rtl="1">
              <a:buFont typeface="Wingdings" panose="05000000000000000000" pitchFamily="2" charset="2"/>
              <a:buChar char="q"/>
            </a:pPr>
            <a:r>
              <a:rPr lang="ar-MA" sz="3400" b="1" dirty="0">
                <a:latin typeface="Adobe Arabic" panose="02040503050201020203" pitchFamily="18" charset="-78"/>
                <a:cs typeface="Adobe Arabic" panose="02040503050201020203" pitchFamily="18" charset="-78"/>
              </a:rPr>
              <a:t>إيجابيات الأندية الافتراضية التفاعلية.</a:t>
            </a:r>
          </a:p>
          <a:p>
            <a:pPr algn="just" rtl="1">
              <a:buFont typeface="Wingdings" panose="05000000000000000000" pitchFamily="2" charset="2"/>
              <a:buChar char="q"/>
            </a:pPr>
            <a:r>
              <a:rPr lang="ar-MA" sz="3400" b="1" dirty="0">
                <a:latin typeface="Adobe Arabic" panose="02040503050201020203" pitchFamily="18" charset="-78"/>
                <a:cs typeface="Adobe Arabic" panose="02040503050201020203" pitchFamily="18" charset="-78"/>
              </a:rPr>
              <a:t>  السياق العام للمشروع، المرجعيات </a:t>
            </a:r>
            <a:r>
              <a:rPr lang="ar-MA" sz="3400" b="1" dirty="0" err="1">
                <a:latin typeface="Adobe Arabic" panose="02040503050201020203" pitchFamily="18" charset="-78"/>
                <a:cs typeface="Adobe Arabic" panose="02040503050201020203" pitchFamily="18" charset="-78"/>
              </a:rPr>
              <a:t>المؤطرة</a:t>
            </a:r>
            <a:r>
              <a:rPr lang="ar-MA" sz="3400" b="1" dirty="0">
                <a:latin typeface="Adobe Arabic" panose="02040503050201020203" pitchFamily="18" charset="-78"/>
                <a:cs typeface="Adobe Arabic" panose="02040503050201020203" pitchFamily="18" charset="-78"/>
              </a:rPr>
              <a:t>.</a:t>
            </a:r>
          </a:p>
          <a:p>
            <a:pPr lvl="1" algn="just" rtl="1">
              <a:buFont typeface="Wingdings" panose="05000000000000000000" pitchFamily="2" charset="2"/>
              <a:buChar char="q"/>
            </a:pPr>
            <a:r>
              <a:rPr lang="ar-MA" sz="3400" b="1" dirty="0">
                <a:latin typeface="Adobe Arabic" panose="02040503050201020203" pitchFamily="18" charset="-78"/>
                <a:cs typeface="Adobe Arabic" panose="02040503050201020203" pitchFamily="18" charset="-78"/>
              </a:rPr>
              <a:t>  اقتراحات المشروع الشخصي.</a:t>
            </a:r>
          </a:p>
          <a:p>
            <a:pPr marL="457200" lvl="1" indent="0" algn="just" rtl="1">
              <a:buNone/>
            </a:pPr>
            <a:r>
              <a:rPr lang="ar-MA" sz="3400" b="1" dirty="0">
                <a:latin typeface="Adobe Arabic" panose="02040503050201020203" pitchFamily="18" charset="-78"/>
                <a:cs typeface="Adobe Arabic" panose="02040503050201020203" pitchFamily="18" charset="-78"/>
              </a:rPr>
              <a:t>1 – المهارات الناعمة </a:t>
            </a:r>
            <a:r>
              <a:rPr lang="fr-FR" sz="3400" b="1" dirty="0">
                <a:latin typeface="Adobe Arabic" panose="02040503050201020203" pitchFamily="18" charset="-78"/>
                <a:cs typeface="Adobe Arabic" panose="02040503050201020203" pitchFamily="18" charset="-78"/>
              </a:rPr>
              <a:t> Soft </a:t>
            </a:r>
            <a:r>
              <a:rPr lang="fr-FR" sz="3400" b="1" dirty="0" err="1">
                <a:latin typeface="Adobe Arabic" panose="02040503050201020203" pitchFamily="18" charset="-78"/>
                <a:cs typeface="Adobe Arabic" panose="02040503050201020203" pitchFamily="18" charset="-78"/>
              </a:rPr>
              <a:t>skills</a:t>
            </a:r>
            <a:r>
              <a:rPr lang="ar-MA" sz="3400" b="1" dirty="0">
                <a:latin typeface="Adobe Arabic" panose="02040503050201020203" pitchFamily="18" charset="-78"/>
                <a:cs typeface="Adobe Arabic" panose="02040503050201020203" pitchFamily="18" charset="-78"/>
              </a:rPr>
              <a:t>والمهارات الرقمية</a:t>
            </a:r>
            <a:r>
              <a:rPr lang="fr-FR" sz="3400" b="1" dirty="0">
                <a:latin typeface="Adobe Arabic" panose="02040503050201020203" pitchFamily="18" charset="-78"/>
                <a:cs typeface="Adobe Arabic" panose="02040503050201020203" pitchFamily="18" charset="-78"/>
              </a:rPr>
              <a:t>Digital </a:t>
            </a:r>
            <a:r>
              <a:rPr lang="fr-FR" sz="3400" b="1" dirty="0" err="1">
                <a:latin typeface="Adobe Arabic" panose="02040503050201020203" pitchFamily="18" charset="-78"/>
                <a:cs typeface="Adobe Arabic" panose="02040503050201020203" pitchFamily="18" charset="-78"/>
              </a:rPr>
              <a:t>skills</a:t>
            </a:r>
            <a:r>
              <a:rPr lang="fr-FR" sz="3400" b="1" dirty="0">
                <a:latin typeface="Adobe Arabic" panose="02040503050201020203" pitchFamily="18" charset="-78"/>
                <a:cs typeface="Adobe Arabic" panose="02040503050201020203" pitchFamily="18" charset="-78"/>
              </a:rPr>
              <a:t> </a:t>
            </a:r>
            <a:r>
              <a:rPr lang="ar-MA" sz="3400" b="1" dirty="0">
                <a:latin typeface="Adobe Arabic" panose="02040503050201020203" pitchFamily="18" charset="-78"/>
                <a:cs typeface="Adobe Arabic" panose="02040503050201020203" pitchFamily="18" charset="-78"/>
              </a:rPr>
              <a:t> رافعة للحياة المدرسية</a:t>
            </a:r>
            <a:r>
              <a:rPr lang="fr-FR" sz="3400" b="1" dirty="0">
                <a:latin typeface="Adobe Arabic" panose="02040503050201020203" pitchFamily="18" charset="-78"/>
                <a:cs typeface="Adobe Arabic" panose="02040503050201020203" pitchFamily="18" charset="-78"/>
              </a:rPr>
              <a:t>.</a:t>
            </a:r>
            <a:endParaRPr lang="ar-MA" sz="3400" b="1" dirty="0">
              <a:latin typeface="Adobe Arabic" panose="02040503050201020203" pitchFamily="18" charset="-78"/>
              <a:cs typeface="Adobe Arabic" panose="02040503050201020203" pitchFamily="18" charset="-78"/>
            </a:endParaRPr>
          </a:p>
          <a:p>
            <a:pPr marL="457200" lvl="1" indent="0" algn="just" rtl="1">
              <a:buNone/>
            </a:pPr>
            <a:r>
              <a:rPr lang="ar-MA" sz="3500" b="1" dirty="0">
                <a:ln w="0"/>
                <a:solidFill>
                  <a:schemeClr val="tx1"/>
                </a:solidFill>
                <a:effectLst>
                  <a:glow rad="228600">
                    <a:schemeClr val="accent1">
                      <a:satMod val="175000"/>
                      <a:alpha val="40000"/>
                    </a:schemeClr>
                  </a:glow>
                  <a:outerShdw blurRad="38100" dist="19050" dir="2700000" algn="tl" rotWithShape="0">
                    <a:schemeClr val="dk1">
                      <a:alpha val="40000"/>
                    </a:schemeClr>
                  </a:outerShdw>
                </a:effectLst>
                <a:latin typeface="Adobe Arabic" panose="02040503050201020203" pitchFamily="18" charset="-78"/>
                <a:cs typeface="Adobe Arabic" panose="02040503050201020203" pitchFamily="18" charset="-78"/>
              </a:rPr>
              <a:t>2 – </a:t>
            </a:r>
            <a:r>
              <a:rPr lang="ar-MA" sz="3500" b="1" dirty="0" err="1">
                <a:ln w="0"/>
                <a:solidFill>
                  <a:schemeClr val="tx1"/>
                </a:solidFill>
                <a:effectLst>
                  <a:glow rad="228600">
                    <a:schemeClr val="accent1">
                      <a:satMod val="175000"/>
                      <a:alpha val="40000"/>
                    </a:schemeClr>
                  </a:glow>
                  <a:outerShdw blurRad="38100" dist="19050" dir="2700000" algn="tl" rotWithShape="0">
                    <a:schemeClr val="dk1">
                      <a:alpha val="40000"/>
                    </a:schemeClr>
                  </a:outerShdw>
                </a:effectLst>
                <a:latin typeface="Adobe Arabic" panose="02040503050201020203" pitchFamily="18" charset="-78"/>
                <a:cs typeface="Adobe Arabic" panose="02040503050201020203" pitchFamily="18" charset="-78"/>
              </a:rPr>
              <a:t>أجرأة</a:t>
            </a:r>
            <a:r>
              <a:rPr lang="ar-MA" sz="3500" b="1" dirty="0">
                <a:ln w="0"/>
                <a:solidFill>
                  <a:schemeClr val="tx1"/>
                </a:solidFill>
                <a:effectLst>
                  <a:glow rad="228600">
                    <a:schemeClr val="accent1">
                      <a:satMod val="175000"/>
                      <a:alpha val="40000"/>
                    </a:schemeClr>
                  </a:glow>
                  <a:outerShdw blurRad="38100" dist="19050" dir="2700000" algn="tl" rotWithShape="0">
                    <a:schemeClr val="dk1">
                      <a:alpha val="40000"/>
                    </a:schemeClr>
                  </a:outerShdw>
                </a:effectLst>
                <a:latin typeface="Adobe Arabic" panose="02040503050201020203" pitchFamily="18" charset="-78"/>
                <a:cs typeface="Adobe Arabic" panose="02040503050201020203" pitchFamily="18" charset="-78"/>
              </a:rPr>
              <a:t> الأندية الافتراضية التفاعلية – التمثيل بنماذج</a:t>
            </a:r>
            <a:r>
              <a:rPr lang="fr-FR" sz="3500" b="1" dirty="0">
                <a:ln w="0"/>
                <a:solidFill>
                  <a:schemeClr val="tx1"/>
                </a:solidFill>
                <a:effectLst>
                  <a:glow rad="228600">
                    <a:schemeClr val="accent1">
                      <a:satMod val="175000"/>
                      <a:alpha val="40000"/>
                    </a:schemeClr>
                  </a:glow>
                  <a:outerShdw blurRad="38100" dist="19050" dir="2700000" algn="tl" rotWithShape="0">
                    <a:schemeClr val="dk1">
                      <a:alpha val="40000"/>
                    </a:schemeClr>
                  </a:outerShdw>
                </a:effectLst>
                <a:latin typeface="Adobe Arabic" panose="02040503050201020203" pitchFamily="18" charset="-78"/>
                <a:cs typeface="Adobe Arabic" panose="02040503050201020203" pitchFamily="18" charset="-78"/>
              </a:rPr>
              <a:t>.</a:t>
            </a:r>
            <a:endParaRPr lang="ar-MA" sz="3500" b="1" dirty="0">
              <a:ln w="0"/>
              <a:solidFill>
                <a:schemeClr val="tx1"/>
              </a:solidFill>
              <a:effectLst>
                <a:glow rad="228600">
                  <a:schemeClr val="accent1">
                    <a:satMod val="175000"/>
                    <a:alpha val="40000"/>
                  </a:schemeClr>
                </a:glow>
                <a:outerShdw blurRad="38100" dist="19050" dir="2700000" algn="tl" rotWithShape="0">
                  <a:schemeClr val="dk1">
                    <a:alpha val="40000"/>
                  </a:schemeClr>
                </a:outerShdw>
              </a:effectLst>
              <a:latin typeface="Adobe Arabic" panose="02040503050201020203" pitchFamily="18" charset="-78"/>
              <a:cs typeface="Adobe Arabic" panose="02040503050201020203" pitchFamily="18" charset="-78"/>
            </a:endParaRPr>
          </a:p>
          <a:p>
            <a:pPr lvl="1" algn="just" rtl="1">
              <a:buFont typeface="Wingdings" panose="05000000000000000000" pitchFamily="2" charset="2"/>
              <a:buChar char="q"/>
            </a:pPr>
            <a:r>
              <a:rPr lang="ar-MA" sz="3300" b="1" dirty="0">
                <a:latin typeface="Adobe Arabic" panose="02040503050201020203" pitchFamily="18" charset="-78"/>
                <a:cs typeface="Adobe Arabic" panose="02040503050201020203" pitchFamily="18" charset="-78"/>
              </a:rPr>
              <a:t> التكوين المستمر أساس الاستدامة في الحياة المدرسية</a:t>
            </a:r>
            <a:r>
              <a:rPr lang="fr-FR" sz="3300" b="1" dirty="0">
                <a:latin typeface="Adobe Arabic" panose="02040503050201020203" pitchFamily="18" charset="-78"/>
                <a:cs typeface="Adobe Arabic" panose="02040503050201020203" pitchFamily="18" charset="-78"/>
              </a:rPr>
              <a:t>.</a:t>
            </a:r>
            <a:endParaRPr lang="ar-MA" sz="3300" b="1" dirty="0">
              <a:latin typeface="Adobe Arabic" panose="02040503050201020203" pitchFamily="18" charset="-78"/>
              <a:cs typeface="Adobe Arabic" panose="02040503050201020203" pitchFamily="18" charset="-78"/>
            </a:endParaRPr>
          </a:p>
          <a:p>
            <a:pPr lvl="1" algn="just" rtl="1">
              <a:buFont typeface="Wingdings" panose="05000000000000000000" pitchFamily="2" charset="2"/>
              <a:buChar char="q"/>
            </a:pPr>
            <a:r>
              <a:rPr lang="ar-MA" sz="3300" b="1" dirty="0">
                <a:latin typeface="Adobe Arabic" panose="02040503050201020203" pitchFamily="18" charset="-78"/>
                <a:cs typeface="Adobe Arabic" panose="02040503050201020203" pitchFamily="18" charset="-78"/>
              </a:rPr>
              <a:t> تطوير البحوث </a:t>
            </a:r>
            <a:r>
              <a:rPr lang="ar-MA" sz="3300" b="1" dirty="0" err="1">
                <a:latin typeface="Adobe Arabic" panose="02040503050201020203" pitchFamily="18" charset="-78"/>
                <a:cs typeface="Adobe Arabic" panose="02040503050201020203" pitchFamily="18" charset="-78"/>
              </a:rPr>
              <a:t>التدخلية</a:t>
            </a:r>
            <a:r>
              <a:rPr lang="ar-MA" sz="3300" b="1" dirty="0">
                <a:latin typeface="Adobe Arabic" panose="02040503050201020203" pitchFamily="18" charset="-78"/>
                <a:cs typeface="Adobe Arabic" panose="02040503050201020203" pitchFamily="18" charset="-78"/>
              </a:rPr>
              <a:t> ذات الصلة بالحياة المدرسية</a:t>
            </a:r>
            <a:r>
              <a:rPr lang="fr-FR" sz="3300" b="1" dirty="0">
                <a:latin typeface="Adobe Arabic" panose="02040503050201020203" pitchFamily="18" charset="-78"/>
                <a:cs typeface="Adobe Arabic" panose="02040503050201020203" pitchFamily="18" charset="-78"/>
              </a:rPr>
              <a:t>.</a:t>
            </a:r>
            <a:endParaRPr lang="ar-MA" sz="3300" b="1" dirty="0">
              <a:latin typeface="Adobe Arabic" panose="02040503050201020203" pitchFamily="18" charset="-78"/>
              <a:cs typeface="Adobe Arabic" panose="02040503050201020203" pitchFamily="18" charset="-78"/>
            </a:endParaRPr>
          </a:p>
          <a:p>
            <a:pPr marL="0" indent="0" algn="r" rtl="1">
              <a:buNone/>
            </a:pPr>
            <a:endParaRPr lang="fr-FR"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21" y="2577538"/>
            <a:ext cx="2571750" cy="1771650"/>
          </a:xfrm>
          <a:prstGeom prst="rect">
            <a:avLst/>
          </a:prstGeom>
          <a:ln>
            <a:noFill/>
          </a:ln>
          <a:effectLst>
            <a:softEdge rad="112500"/>
          </a:effectLst>
        </p:spPr>
      </p:pic>
    </p:spTree>
    <p:extLst>
      <p:ext uri="{BB962C8B-B14F-4D97-AF65-F5344CB8AC3E}">
        <p14:creationId xmlns:p14="http://schemas.microsoft.com/office/powerpoint/2010/main" val="323053605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2" name="type.wav"/>
          </p:stSnd>
        </p:sndAc>
      </p:transition>
    </mc:Choice>
    <mc:Fallback xmlns="">
      <p:transition spd="slow">
        <p:fade/>
        <p:sndAc>
          <p:stSnd>
            <p:snd r:embed="rId4" name="type.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4633" y="2204582"/>
            <a:ext cx="11086578" cy="4396634"/>
          </a:xfrm>
        </p:spPr>
        <p:txBody>
          <a:bodyPr>
            <a:normAutofit lnSpcReduction="10000"/>
          </a:bodyPr>
          <a:lstStyle/>
          <a:p>
            <a:pPr algn="ctr" rtl="1"/>
            <a:r>
              <a:rPr lang="ar-MA" sz="3600" dirty="0">
                <a:solidFill>
                  <a:srgbClr val="7030A0"/>
                </a:solidFill>
              </a:rPr>
              <a:t>مدخل</a:t>
            </a:r>
          </a:p>
          <a:p>
            <a:pPr marL="457200" lvl="1" indent="0" algn="just" rtl="1">
              <a:buNone/>
            </a:pPr>
            <a:r>
              <a:rPr lang="ar-MA" sz="3600" b="1" dirty="0">
                <a:latin typeface="Adobe Arabic" panose="02040503050201020203" pitchFamily="18" charset="-78"/>
                <a:cs typeface="Adobe Arabic" panose="02040503050201020203" pitchFamily="18" charset="-78"/>
              </a:rPr>
              <a:t>   </a:t>
            </a:r>
            <a:r>
              <a:rPr lang="ar-MA" sz="3600" dirty="0">
                <a:latin typeface="Adobe Arabic" panose="02040503050201020203" pitchFamily="18" charset="-78"/>
                <a:cs typeface="Adobe Arabic" panose="02040503050201020203" pitchFamily="18" charset="-78"/>
              </a:rPr>
              <a:t> أظهرت تجربة </a:t>
            </a:r>
            <a:r>
              <a:rPr lang="ar-MA" sz="3600" dirty="0" err="1">
                <a:latin typeface="Adobe Arabic" panose="02040503050201020203" pitchFamily="18" charset="-78"/>
                <a:cs typeface="Adobe Arabic" panose="02040503050201020203" pitchFamily="18" charset="-78"/>
              </a:rPr>
              <a:t>كوفيد</a:t>
            </a:r>
            <a:r>
              <a:rPr lang="ar-MA" sz="3600" dirty="0">
                <a:latin typeface="Adobe Arabic" panose="02040503050201020203" pitchFamily="18" charset="-78"/>
                <a:cs typeface="Adobe Arabic" panose="02040503050201020203" pitchFamily="18" charset="-78"/>
              </a:rPr>
              <a:t> 19 فيما لا يدع مجالا للشك بأننا في حاجة إلى طرح بدائل عملية للواقع، وبما أن الجائحة انتهت، وتعاملنا خلالها مع مشكلاتنا التربوية، فالخلاصة تُفيد ضرورة تقوية الجوانب المتصلة </a:t>
            </a:r>
            <a:r>
              <a:rPr lang="ar-MA" sz="3600" u="sng" dirty="0">
                <a:latin typeface="Adobe Arabic" panose="02040503050201020203" pitchFamily="18" charset="-78"/>
                <a:cs typeface="Adobe Arabic" panose="02040503050201020203" pitchFamily="18" charset="-78"/>
              </a:rPr>
              <a:t>ب</a:t>
            </a:r>
            <a:r>
              <a:rPr lang="ar-MA" sz="3600" u="sng" dirty="0">
                <a:solidFill>
                  <a:srgbClr val="FF0000"/>
                </a:solidFill>
                <a:latin typeface="Adobe Arabic" panose="02040503050201020203" pitchFamily="18" charset="-78"/>
                <a:cs typeface="Adobe Arabic" panose="02040503050201020203" pitchFamily="18" charset="-78"/>
              </a:rPr>
              <a:t>الكفايات الرقمية </a:t>
            </a:r>
            <a:r>
              <a:rPr lang="ar-MA" sz="3600" u="sng" dirty="0">
                <a:latin typeface="Adobe Arabic" panose="02040503050201020203" pitchFamily="18" charset="-78"/>
                <a:cs typeface="Adobe Arabic" panose="02040503050201020203" pitchFamily="18" charset="-78"/>
              </a:rPr>
              <a:t>وب</a:t>
            </a:r>
            <a:r>
              <a:rPr lang="ar-MA" sz="3600" u="sng" dirty="0">
                <a:solidFill>
                  <a:srgbClr val="FF0000"/>
                </a:solidFill>
                <a:latin typeface="Adobe Arabic" panose="02040503050201020203" pitchFamily="18" charset="-78"/>
                <a:cs typeface="Adobe Arabic" panose="02040503050201020203" pitchFamily="18" charset="-78"/>
              </a:rPr>
              <a:t>المهارات الناعمة </a:t>
            </a:r>
            <a:r>
              <a:rPr lang="ar-MA" sz="3600" dirty="0">
                <a:latin typeface="Adobe Arabic" panose="02040503050201020203" pitchFamily="18" charset="-78"/>
                <a:cs typeface="Adobe Arabic" panose="02040503050201020203" pitchFamily="18" charset="-78"/>
              </a:rPr>
              <a:t>في مجتمعنا المدرسي.</a:t>
            </a:r>
          </a:p>
          <a:p>
            <a:pPr marL="457200" lvl="1" indent="0" algn="just" rtl="1">
              <a:buNone/>
            </a:pPr>
            <a:r>
              <a:rPr lang="ar-MA" sz="3600" dirty="0">
                <a:latin typeface="Adobe Arabic" panose="02040503050201020203" pitchFamily="18" charset="-78"/>
                <a:cs typeface="Adobe Arabic" panose="02040503050201020203" pitchFamily="18" charset="-78"/>
              </a:rPr>
              <a:t>    فمُقترح التمكين من المهارات الرقمية لإنشاء محتويات تفاعلية، والتمهير على استعمال منصات وتطبيقات التواصل الافتراضي، وتطبيقات الواقع الافتراضي والمعزز، يُمكن أن تنجح بشكل كبير فيما يخص </a:t>
            </a:r>
            <a:r>
              <a:rPr lang="ar-MA" sz="3600" u="sng" dirty="0">
                <a:solidFill>
                  <a:srgbClr val="7030A0"/>
                </a:solidFill>
                <a:latin typeface="Adobe Arabic" panose="02040503050201020203" pitchFamily="18" charset="-78"/>
                <a:cs typeface="Adobe Arabic" panose="02040503050201020203" pitchFamily="18" charset="-78"/>
              </a:rPr>
              <a:t>الأنشطة المندمجة والداعمة </a:t>
            </a:r>
            <a:r>
              <a:rPr lang="ar-MA" sz="3600" dirty="0">
                <a:latin typeface="Adobe Arabic" panose="02040503050201020203" pitchFamily="18" charset="-78"/>
                <a:cs typeface="Adobe Arabic" panose="02040503050201020203" pitchFamily="18" charset="-78"/>
              </a:rPr>
              <a:t>بكافة تلويناتها، وغايتنا إبراز فائدة هذا الطرح لا سيما فيما يتعلق بتفعيل </a:t>
            </a:r>
            <a:r>
              <a:rPr lang="ar-MA" sz="3600" dirty="0" err="1">
                <a:latin typeface="Adobe Arabic" panose="02040503050201020203" pitchFamily="18" charset="-78"/>
                <a:cs typeface="Adobe Arabic" panose="02040503050201020203" pitchFamily="18" charset="-78"/>
              </a:rPr>
              <a:t>وأجرأة</a:t>
            </a:r>
            <a:r>
              <a:rPr lang="ar-MA" sz="3600" dirty="0">
                <a:latin typeface="Adobe Arabic" panose="02040503050201020203" pitchFamily="18" charset="-78"/>
                <a:cs typeface="Adobe Arabic" panose="02040503050201020203" pitchFamily="18" charset="-78"/>
              </a:rPr>
              <a:t> الأندية التربوية.  </a:t>
            </a:r>
          </a:p>
          <a:p>
            <a:pPr marL="457200" lvl="1" indent="0" algn="just" rtl="1">
              <a:buNone/>
            </a:pPr>
            <a:endParaRPr lang="ar-MA" sz="3600" dirty="0">
              <a:latin typeface="Adobe Arabic" panose="02040503050201020203" pitchFamily="18" charset="-78"/>
              <a:cs typeface="Adobe Arabic" panose="02040503050201020203" pitchFamily="18" charset="-78"/>
            </a:endParaRPr>
          </a:p>
          <a:p>
            <a:pPr marL="0" indent="0" algn="ctr" rtl="1">
              <a:buNone/>
            </a:pPr>
            <a:endParaRPr lang="fr-FR" sz="3200" dirty="0">
              <a:solidFill>
                <a:srgbClr val="7030A0"/>
              </a:solidFill>
            </a:endParaRPr>
          </a:p>
        </p:txBody>
      </p:sp>
      <p:sp>
        <p:nvSpPr>
          <p:cNvPr id="4" name="Titre 1"/>
          <p:cNvSpPr>
            <a:spLocks noGrp="1"/>
          </p:cNvSpPr>
          <p:nvPr>
            <p:ph type="title"/>
          </p:nvPr>
        </p:nvSpPr>
        <p:spPr>
          <a:xfrm>
            <a:off x="700414" y="137787"/>
            <a:ext cx="10515600" cy="1753644"/>
          </a:xfrm>
          <a:solidFill>
            <a:schemeClr val="accent6">
              <a:lumMod val="40000"/>
              <a:lumOff val="60000"/>
            </a:schemeClr>
          </a:solidFill>
          <a:ln>
            <a:solidFill>
              <a:schemeClr val="accent2">
                <a:lumMod val="50000"/>
              </a:schemeClr>
            </a:solidFill>
          </a:ln>
        </p:spPr>
        <p:txBody>
          <a:bodyPr>
            <a:noAutofit/>
          </a:bodyPr>
          <a:lstStyle/>
          <a:p>
            <a:pPr algn="ctr" rtl="1"/>
            <a:r>
              <a:rPr lang="ar-MA" sz="44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rPr>
              <a:t>المشروع الشخصي تحت عنوان:</a:t>
            </a:r>
            <a:br>
              <a:rPr lang="ar-MA" sz="44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rPr>
            </a:br>
            <a:r>
              <a:rPr lang="ar-MA" sz="4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rPr>
              <a:t>دينامية "الحياة المدرسية" من خلال الأندية الافتراضية التفاعلية.</a:t>
            </a:r>
            <a:br>
              <a:rPr lang="ar-MA" sz="4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rPr>
            </a:br>
            <a:endParaRPr lang="fr-FR" sz="4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endParaRPr>
          </a:p>
        </p:txBody>
      </p:sp>
      <p:pic>
        <p:nvPicPr>
          <p:cNvPr id="2" name="Image 1"/>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9155091" y="1578279"/>
            <a:ext cx="2619375" cy="1232739"/>
          </a:xfrm>
          <a:prstGeom prst="rect">
            <a:avLst/>
          </a:prstGeom>
          <a:ln>
            <a:noFill/>
          </a:ln>
          <a:effectLst>
            <a:softEdge rad="112500"/>
          </a:effectLst>
        </p:spPr>
      </p:pic>
    </p:spTree>
    <p:extLst>
      <p:ext uri="{BB962C8B-B14F-4D97-AF65-F5344CB8AC3E}">
        <p14:creationId xmlns:p14="http://schemas.microsoft.com/office/powerpoint/2010/main" val="239321478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6" name="type.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2108990"/>
            <a:ext cx="2602374" cy="18671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0030" y="2253127"/>
            <a:ext cx="1501936" cy="12127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21103" y="2648525"/>
            <a:ext cx="1753643" cy="11395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69663" y="4151856"/>
            <a:ext cx="1451440" cy="14097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9504" y="3506263"/>
            <a:ext cx="1552598" cy="14916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13717" y="3985531"/>
            <a:ext cx="1517199" cy="11273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19815" y="2187920"/>
            <a:ext cx="2022202" cy="13432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Rectangle 1"/>
          <p:cNvSpPr/>
          <p:nvPr/>
        </p:nvSpPr>
        <p:spPr>
          <a:xfrm>
            <a:off x="313150" y="102889"/>
            <a:ext cx="11473841" cy="1938992"/>
          </a:xfrm>
          <a:prstGeom prst="rect">
            <a:avLst/>
          </a:prstGeom>
        </p:spPr>
        <p:txBody>
          <a:bodyPr wrap="square">
            <a:spAutoFit/>
          </a:bodyPr>
          <a:lstStyle/>
          <a:p>
            <a:pPr algn="ctr"/>
            <a:r>
              <a:rPr lang="ar-MA" sz="6000" b="1" dirty="0">
                <a:ln w="9525">
                  <a:solidFill>
                    <a:schemeClr val="bg1"/>
                  </a:solidFill>
                  <a:prstDash val="solid"/>
                </a:ln>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rPr>
              <a:t>دينامية "الحياة المدرسية" من خلال الأندية</a:t>
            </a:r>
            <a:endParaRPr lang="fr-FR" sz="6000" b="1" dirty="0">
              <a:ln w="9525">
                <a:solidFill>
                  <a:schemeClr val="bg1"/>
                </a:solidFill>
                <a:prstDash val="solid"/>
              </a:ln>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endParaRPr>
          </a:p>
          <a:p>
            <a:pPr algn="ctr"/>
            <a:r>
              <a:rPr lang="ar-MA" sz="6000" b="1" dirty="0">
                <a:ln w="9525">
                  <a:solidFill>
                    <a:schemeClr val="bg1"/>
                  </a:solidFill>
                  <a:prstDash val="solid"/>
                </a:ln>
                <a:effectLst>
                  <a:outerShdw blurRad="12700" dist="38100" dir="2700000" algn="tl" rotWithShape="0">
                    <a:schemeClr val="accent5">
                      <a:lumMod val="60000"/>
                      <a:lumOff val="40000"/>
                    </a:schemeClr>
                  </a:outerShdw>
                </a:effectLst>
                <a:latin typeface="Adobe Arabic" panose="02040503050201020203" pitchFamily="18" charset="-78"/>
                <a:cs typeface="Adobe Arabic" panose="02040503050201020203" pitchFamily="18" charset="-78"/>
              </a:rPr>
              <a:t> الافتراضية التفاعلية</a:t>
            </a:r>
            <a:endParaRPr lang="fr-FR" sz="6000" dirty="0"/>
          </a:p>
        </p:txBody>
      </p:sp>
      <p:pic>
        <p:nvPicPr>
          <p:cNvPr id="3" name="Imag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30265" y="5420377"/>
            <a:ext cx="1891837" cy="12544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81080" y="4556993"/>
            <a:ext cx="1580027" cy="14905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730057" y="5420289"/>
            <a:ext cx="1514596" cy="11611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3299323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14"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2000"/>
                                        <p:tgtEl>
                                          <p:spTgt spid="10"/>
                                        </p:tgtEl>
                                      </p:cBhvr>
                                    </p:animEffect>
                                    <p:anim calcmode="lin" valueType="num">
                                      <p:cBhvr>
                                        <p:cTn id="15" dur="2000" fill="hold"/>
                                        <p:tgtEl>
                                          <p:spTgt spid="10"/>
                                        </p:tgtEl>
                                        <p:attrNameLst>
                                          <p:attrName>ppt_w</p:attrName>
                                        </p:attrNameLst>
                                      </p:cBhvr>
                                      <p:tavLst>
                                        <p:tav tm="0" fmla="#ppt_w*sin(2.5*pi*$)">
                                          <p:val>
                                            <p:fltVal val="0"/>
                                          </p:val>
                                        </p:tav>
                                        <p:tav tm="100000">
                                          <p:val>
                                            <p:fltVal val="1"/>
                                          </p:val>
                                        </p:tav>
                                      </p:tavLst>
                                    </p:anim>
                                    <p:anim calcmode="lin" valueType="num">
                                      <p:cBhvr>
                                        <p:cTn id="16"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anim calcmode="lin" valueType="num">
                                      <p:cBhvr>
                                        <p:cTn id="22" dur="2000" fill="hold"/>
                                        <p:tgtEl>
                                          <p:spTgt spid="5"/>
                                        </p:tgtEl>
                                        <p:attrNameLst>
                                          <p:attrName>ppt_w</p:attrName>
                                        </p:attrNameLst>
                                      </p:cBhvr>
                                      <p:tavLst>
                                        <p:tav tm="0" fmla="#ppt_w*sin(2.5*pi*$)">
                                          <p:val>
                                            <p:fltVal val="0"/>
                                          </p:val>
                                        </p:tav>
                                        <p:tav tm="100000">
                                          <p:val>
                                            <p:fltVal val="1"/>
                                          </p:val>
                                        </p:tav>
                                      </p:tavLst>
                                    </p:anim>
                                    <p:anim calcmode="lin" valueType="num">
                                      <p:cBhvr>
                                        <p:cTn id="23"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2000"/>
                                        <p:tgtEl>
                                          <p:spTgt spid="6"/>
                                        </p:tgtEl>
                                      </p:cBhvr>
                                    </p:animEffect>
                                    <p:anim calcmode="lin" valueType="num">
                                      <p:cBhvr>
                                        <p:cTn id="29" dur="2000" fill="hold"/>
                                        <p:tgtEl>
                                          <p:spTgt spid="6"/>
                                        </p:tgtEl>
                                        <p:attrNameLst>
                                          <p:attrName>ppt_w</p:attrName>
                                        </p:attrNameLst>
                                      </p:cBhvr>
                                      <p:tavLst>
                                        <p:tav tm="0" fmla="#ppt_w*sin(2.5*pi*$)">
                                          <p:val>
                                            <p:fltVal val="0"/>
                                          </p:val>
                                        </p:tav>
                                        <p:tav tm="100000">
                                          <p:val>
                                            <p:fltVal val="1"/>
                                          </p:val>
                                        </p:tav>
                                      </p:tavLst>
                                    </p:anim>
                                    <p:anim calcmode="lin" valueType="num">
                                      <p:cBhvr>
                                        <p:cTn id="30"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000"/>
                                        <p:tgtEl>
                                          <p:spTgt spid="9"/>
                                        </p:tgtEl>
                                      </p:cBhvr>
                                    </p:animEffect>
                                    <p:anim calcmode="lin" valueType="num">
                                      <p:cBhvr>
                                        <p:cTn id="36" dur="2000" fill="hold"/>
                                        <p:tgtEl>
                                          <p:spTgt spid="9"/>
                                        </p:tgtEl>
                                        <p:attrNameLst>
                                          <p:attrName>ppt_w</p:attrName>
                                        </p:attrNameLst>
                                      </p:cBhvr>
                                      <p:tavLst>
                                        <p:tav tm="0" fmla="#ppt_w*sin(2.5*pi*$)">
                                          <p:val>
                                            <p:fltVal val="0"/>
                                          </p:val>
                                        </p:tav>
                                        <p:tav tm="100000">
                                          <p:val>
                                            <p:fltVal val="1"/>
                                          </p:val>
                                        </p:tav>
                                      </p:tavLst>
                                    </p:anim>
                                    <p:anim calcmode="lin" valueType="num">
                                      <p:cBhvr>
                                        <p:cTn id="37"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8" presetClass="emph" presetSubtype="0" fill="hold" nodeType="clickEffect">
                                  <p:stCondLst>
                                    <p:cond delay="0"/>
                                  </p:stCondLst>
                                  <p:childTnLst>
                                    <p:animRot by="21600000">
                                      <p:cBhvr>
                                        <p:cTn id="41" dur="2000" fill="hold"/>
                                        <p:tgtEl>
                                          <p:spTgt spid="8"/>
                                        </p:tgtEl>
                                        <p:attrNameLst>
                                          <p:attrName>r</p:attrName>
                                        </p:attrNameLst>
                                      </p:cBhvr>
                                    </p:animRot>
                                  </p:childTnLst>
                                </p:cTn>
                              </p:par>
                            </p:childTnLst>
                          </p:cTn>
                        </p:par>
                      </p:childTnLst>
                    </p:cTn>
                  </p:par>
                  <p:par>
                    <p:cTn id="42" fill="hold">
                      <p:stCondLst>
                        <p:cond delay="indefinite"/>
                      </p:stCondLst>
                      <p:childTnLst>
                        <p:par>
                          <p:cTn id="43" fill="hold">
                            <p:stCondLst>
                              <p:cond delay="0"/>
                            </p:stCondLst>
                            <p:childTnLst>
                              <p:par>
                                <p:cTn id="44" presetID="45"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2000"/>
                                        <p:tgtEl>
                                          <p:spTgt spid="7"/>
                                        </p:tgtEl>
                                      </p:cBhvr>
                                    </p:animEffect>
                                    <p:anim calcmode="lin" valueType="num">
                                      <p:cBhvr>
                                        <p:cTn id="47" dur="2000" fill="hold"/>
                                        <p:tgtEl>
                                          <p:spTgt spid="7"/>
                                        </p:tgtEl>
                                        <p:attrNameLst>
                                          <p:attrName>ppt_w</p:attrName>
                                        </p:attrNameLst>
                                      </p:cBhvr>
                                      <p:tavLst>
                                        <p:tav tm="0" fmla="#ppt_w*sin(2.5*pi*$)">
                                          <p:val>
                                            <p:fltVal val="0"/>
                                          </p:val>
                                        </p:tav>
                                        <p:tav tm="100000">
                                          <p:val>
                                            <p:fltVal val="1"/>
                                          </p:val>
                                        </p:tav>
                                      </p:tavLst>
                                    </p:anim>
                                    <p:anim calcmode="lin" valueType="num">
                                      <p:cBhvr>
                                        <p:cTn id="48"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45"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2000"/>
                                        <p:tgtEl>
                                          <p:spTgt spid="11"/>
                                        </p:tgtEl>
                                      </p:cBhvr>
                                    </p:animEffect>
                                    <p:anim calcmode="lin" valueType="num">
                                      <p:cBhvr>
                                        <p:cTn id="54" dur="2000" fill="hold"/>
                                        <p:tgtEl>
                                          <p:spTgt spid="11"/>
                                        </p:tgtEl>
                                        <p:attrNameLst>
                                          <p:attrName>ppt_w</p:attrName>
                                        </p:attrNameLst>
                                      </p:cBhvr>
                                      <p:tavLst>
                                        <p:tav tm="0" fmla="#ppt_w*sin(2.5*pi*$)">
                                          <p:val>
                                            <p:fltVal val="0"/>
                                          </p:val>
                                        </p:tav>
                                        <p:tav tm="100000">
                                          <p:val>
                                            <p:fltVal val="1"/>
                                          </p:val>
                                        </p:tav>
                                      </p:tavLst>
                                    </p:anim>
                                    <p:anim calcmode="lin" valueType="num">
                                      <p:cBhvr>
                                        <p:cTn id="55"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45" presetClass="entr" presetSubtype="0" fill="hold"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2000"/>
                                        <p:tgtEl>
                                          <p:spTgt spid="12"/>
                                        </p:tgtEl>
                                      </p:cBhvr>
                                    </p:animEffect>
                                    <p:anim calcmode="lin" valueType="num">
                                      <p:cBhvr>
                                        <p:cTn id="61" dur="2000" fill="hold"/>
                                        <p:tgtEl>
                                          <p:spTgt spid="12"/>
                                        </p:tgtEl>
                                        <p:attrNameLst>
                                          <p:attrName>ppt_w</p:attrName>
                                        </p:attrNameLst>
                                      </p:cBhvr>
                                      <p:tavLst>
                                        <p:tav tm="0" fmla="#ppt_w*sin(2.5*pi*$)">
                                          <p:val>
                                            <p:fltVal val="0"/>
                                          </p:val>
                                        </p:tav>
                                        <p:tav tm="100000">
                                          <p:val>
                                            <p:fltVal val="1"/>
                                          </p:val>
                                        </p:tav>
                                      </p:tavLst>
                                    </p:anim>
                                    <p:anim calcmode="lin" valueType="num">
                                      <p:cBhvr>
                                        <p:cTn id="62"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45" presetClass="entr" presetSubtype="0" fill="hold" nodeType="click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fade">
                                      <p:cBhvr>
                                        <p:cTn id="67" dur="2000"/>
                                        <p:tgtEl>
                                          <p:spTgt spid="3"/>
                                        </p:tgtEl>
                                      </p:cBhvr>
                                    </p:animEffect>
                                    <p:anim calcmode="lin" valueType="num">
                                      <p:cBhvr>
                                        <p:cTn id="68" dur="2000" fill="hold"/>
                                        <p:tgtEl>
                                          <p:spTgt spid="3"/>
                                        </p:tgtEl>
                                        <p:attrNameLst>
                                          <p:attrName>ppt_w</p:attrName>
                                        </p:attrNameLst>
                                      </p:cBhvr>
                                      <p:tavLst>
                                        <p:tav tm="0" fmla="#ppt_w*sin(2.5*pi*$)">
                                          <p:val>
                                            <p:fltVal val="0"/>
                                          </p:val>
                                        </p:tav>
                                        <p:tav tm="100000">
                                          <p:val>
                                            <p:fltVal val="1"/>
                                          </p:val>
                                        </p:tav>
                                      </p:tavLst>
                                    </p:anim>
                                    <p:anim calcmode="lin" valueType="num">
                                      <p:cBhvr>
                                        <p:cTn id="6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26093" y="770200"/>
            <a:ext cx="10922695" cy="5856068"/>
          </a:xfrm>
        </p:spPr>
        <p:txBody>
          <a:bodyPr>
            <a:normAutofit fontScale="47500" lnSpcReduction="20000"/>
          </a:bodyPr>
          <a:lstStyle/>
          <a:p>
            <a:pPr marL="457200" lvl="1" indent="0" algn="ctr" rtl="1">
              <a:spcBef>
                <a:spcPct val="0"/>
              </a:spcBef>
              <a:buNone/>
            </a:pPr>
            <a:r>
              <a:rPr lang="ar-MA" sz="11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Adobe Arabic" panose="02040503050201020203" pitchFamily="18" charset="-78"/>
                <a:ea typeface="+mj-ea"/>
                <a:cs typeface="Adobe Arabic" panose="02040503050201020203" pitchFamily="18" charset="-78"/>
              </a:rPr>
              <a:t>إيجابيات الأندية الافتراضية التفاعلية.</a:t>
            </a:r>
          </a:p>
          <a:p>
            <a:pPr lvl="1" algn="just" rtl="1">
              <a:buFont typeface="Wingdings" panose="05000000000000000000" pitchFamily="2" charset="2"/>
              <a:buChar char="q"/>
            </a:pPr>
            <a:r>
              <a:rPr lang="ar-MA" sz="6900" b="1" dirty="0">
                <a:latin typeface="Adobe Arabic" panose="02040503050201020203" pitchFamily="18" charset="-78"/>
                <a:cs typeface="Adobe Arabic" panose="02040503050201020203" pitchFamily="18" charset="-78"/>
              </a:rPr>
              <a:t>تأمين الزمن المدرسي للمتعلمين والمتعلمات؛</a:t>
            </a:r>
          </a:p>
          <a:p>
            <a:pPr lvl="1" algn="just" rtl="1">
              <a:buFont typeface="Wingdings" panose="05000000000000000000" pitchFamily="2" charset="2"/>
              <a:buChar char="q"/>
            </a:pPr>
            <a:r>
              <a:rPr lang="ar-MA" sz="6900" b="1" dirty="0">
                <a:latin typeface="Adobe Arabic" panose="02040503050201020203" pitchFamily="18" charset="-78"/>
                <a:cs typeface="Adobe Arabic" panose="02040503050201020203" pitchFamily="18" charset="-78"/>
              </a:rPr>
              <a:t>عقد الأنشطة في ظروف حرية أكبر وتحقيق تكافؤ الفرص بين جميع المتعلمين والمتعلمات؛</a:t>
            </a:r>
          </a:p>
          <a:p>
            <a:pPr lvl="1" algn="just" rtl="1">
              <a:buFont typeface="Wingdings" panose="05000000000000000000" pitchFamily="2" charset="2"/>
              <a:buChar char="q"/>
            </a:pPr>
            <a:r>
              <a:rPr lang="ar-MA" sz="6900" b="1" dirty="0">
                <a:latin typeface="Adobe Arabic" panose="02040503050201020203" pitchFamily="18" charset="-78"/>
                <a:cs typeface="Adobe Arabic" panose="02040503050201020203" pitchFamily="18" charset="-78"/>
              </a:rPr>
              <a:t>مواكبة متغيرات العالم ومستجداته في ظل التطورات الرقمية المتلاحقة والوعي بالبيئة الجديدة التي يشكل الرقمي </a:t>
            </a:r>
            <a:r>
              <a:rPr lang="ar-MA" sz="6900" b="1" dirty="0" err="1">
                <a:latin typeface="Adobe Arabic" panose="02040503050201020203" pitchFamily="18" charset="-78"/>
                <a:cs typeface="Adobe Arabic" panose="02040503050201020203" pitchFamily="18" charset="-78"/>
              </a:rPr>
              <a:t>والديجتالي</a:t>
            </a:r>
            <a:r>
              <a:rPr lang="ar-MA" sz="6900" b="1" dirty="0">
                <a:latin typeface="Adobe Arabic" panose="02040503050201020203" pitchFamily="18" charset="-78"/>
                <a:cs typeface="Adobe Arabic" panose="02040503050201020203" pitchFamily="18" charset="-78"/>
              </a:rPr>
              <a:t> والذكاء الاصطناعي أساسًا لها.</a:t>
            </a:r>
          </a:p>
          <a:p>
            <a:pPr lvl="1" algn="just" rtl="1">
              <a:buFont typeface="Wingdings" panose="05000000000000000000" pitchFamily="2" charset="2"/>
              <a:buChar char="q"/>
            </a:pPr>
            <a:r>
              <a:rPr lang="ar-MA" sz="6900" b="1" dirty="0">
                <a:latin typeface="Adobe Arabic" panose="02040503050201020203" pitchFamily="18" charset="-78"/>
                <a:cs typeface="Adobe Arabic" panose="02040503050201020203" pitchFamily="18" charset="-78"/>
              </a:rPr>
              <a:t>ضمنيا يتم تكوين المتعلمين والمتعلمات رقميًا ويتم تمهيرهم على المهارات الرقمية والتوظيف السليم للواقع الافتراضي وتقنيات الذكاء الاصطناعي..</a:t>
            </a:r>
          </a:p>
          <a:p>
            <a:pPr lvl="1" algn="just" rtl="1">
              <a:buFont typeface="Wingdings" panose="05000000000000000000" pitchFamily="2" charset="2"/>
              <a:buChar char="q"/>
            </a:pPr>
            <a:r>
              <a:rPr lang="fr-FR" sz="6900" b="1" dirty="0">
                <a:latin typeface="Adobe Arabic" panose="02040503050201020203" pitchFamily="18" charset="-78"/>
                <a:cs typeface="Adobe Arabic" panose="02040503050201020203" pitchFamily="18" charset="-78"/>
              </a:rPr>
              <a:t> </a:t>
            </a:r>
            <a:r>
              <a:rPr lang="ar-MA" sz="6900" b="1" dirty="0">
                <a:latin typeface="Adobe Arabic" panose="02040503050201020203" pitchFamily="18" charset="-78"/>
                <a:cs typeface="Adobe Arabic" panose="02040503050201020203" pitchFamily="18" charset="-78"/>
              </a:rPr>
              <a:t>يمتلك الأساتذة من خلال التأطير </a:t>
            </a:r>
            <a:r>
              <a:rPr lang="ar-MA" sz="6900" b="1" dirty="0" err="1">
                <a:latin typeface="Adobe Arabic" panose="02040503050201020203" pitchFamily="18" charset="-78"/>
                <a:cs typeface="Adobe Arabic" panose="02040503050201020203" pitchFamily="18" charset="-78"/>
              </a:rPr>
              <a:t>حافزية</a:t>
            </a:r>
            <a:r>
              <a:rPr lang="ar-MA" sz="6900" b="1" dirty="0">
                <a:latin typeface="Adobe Arabic" panose="02040503050201020203" pitchFamily="18" charset="-78"/>
                <a:cs typeface="Adobe Arabic" panose="02040503050201020203" pitchFamily="18" charset="-78"/>
              </a:rPr>
              <a:t> أكبر لتطوير الدراية بالعالم الرقمي واستكشاف أبعاده </a:t>
            </a:r>
            <a:r>
              <a:rPr lang="ar-MA" sz="6900" b="1" dirty="0" err="1">
                <a:latin typeface="Adobe Arabic" panose="02040503050201020203" pitchFamily="18" charset="-78"/>
                <a:cs typeface="Adobe Arabic" panose="02040503050201020203" pitchFamily="18" charset="-78"/>
              </a:rPr>
              <a:t>الديجتالية</a:t>
            </a:r>
            <a:r>
              <a:rPr lang="ar-MA" sz="6900" b="1" dirty="0">
                <a:latin typeface="Adobe Arabic" panose="02040503050201020203" pitchFamily="18" charset="-78"/>
                <a:cs typeface="Adobe Arabic" panose="02040503050201020203" pitchFamily="18" charset="-78"/>
              </a:rPr>
              <a:t> المتشعبة، بما يمنح الأمان مستقبلًا للتعامل مع كافة المتغيرات التي يمكن أن تؤثر على منظومة التربية والتكوين.</a:t>
            </a:r>
          </a:p>
          <a:p>
            <a:pPr marL="457200" lvl="1" indent="0" algn="just" rtl="1">
              <a:buNone/>
            </a:pPr>
            <a:endParaRPr lang="ar-MA" sz="6900" dirty="0">
              <a:latin typeface="Adobe Arabic" panose="02040503050201020203" pitchFamily="18" charset="-78"/>
              <a:cs typeface="Adobe Arabic" panose="02040503050201020203" pitchFamily="18" charset="-78"/>
            </a:endParaRPr>
          </a:p>
          <a:p>
            <a:pPr algn="r" rtl="1"/>
            <a:endParaRPr lang="fr-FR" dirty="0"/>
          </a:p>
        </p:txBody>
      </p:sp>
      <p:pic>
        <p:nvPicPr>
          <p:cNvPr id="2" name="Image 1"/>
          <p:cNvPicPr>
            <a:picLocks noChangeAspect="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90096" y="112603"/>
            <a:ext cx="2466975" cy="1847850"/>
          </a:xfrm>
          <a:prstGeom prst="rect">
            <a:avLst/>
          </a:prstGeom>
          <a:ln>
            <a:noFill/>
          </a:ln>
          <a:effectLst>
            <a:softEdge rad="112500"/>
          </a:effectLst>
        </p:spPr>
      </p:pic>
    </p:spTree>
    <p:extLst>
      <p:ext uri="{BB962C8B-B14F-4D97-AF65-F5344CB8AC3E}">
        <p14:creationId xmlns:p14="http://schemas.microsoft.com/office/powerpoint/2010/main" val="187633057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6" name="type.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4945" y="711617"/>
            <a:ext cx="10515600" cy="5676657"/>
          </a:xfrm>
          <a:solidFill>
            <a:schemeClr val="accent1">
              <a:lumMod val="20000"/>
              <a:lumOff val="80000"/>
            </a:schemeClr>
          </a:solidFill>
        </p:spPr>
        <p:txBody>
          <a:bodyPr>
            <a:normAutofit fontScale="92500" lnSpcReduction="10000"/>
          </a:bodyPr>
          <a:lstStyle/>
          <a:p>
            <a:pPr algn="ctr" rtl="1">
              <a:buFont typeface="Wingdings" panose="05000000000000000000" pitchFamily="2" charset="2"/>
              <a:buChar char="q"/>
            </a:pPr>
            <a:r>
              <a:rPr lang="ar-MA" sz="4800" b="1" u="sng" dirty="0">
                <a:solidFill>
                  <a:srgbClr val="7030A0"/>
                </a:solidFill>
                <a:latin typeface="Adobe Arabic" panose="02040503050201020203" pitchFamily="18" charset="-78"/>
                <a:cs typeface="Adobe Arabic" panose="02040503050201020203" pitchFamily="18" charset="-78"/>
              </a:rPr>
              <a:t> السياق العام للمشروع؛ المرجعيات والنصوص المنظمة.</a:t>
            </a:r>
          </a:p>
          <a:p>
            <a:pPr algn="just" rtl="1">
              <a:lnSpc>
                <a:spcPct val="80000"/>
              </a:lnSpc>
              <a:buFont typeface="Wingdings" panose="05000000000000000000" pitchFamily="2" charset="2"/>
              <a:buChar char="q"/>
            </a:pPr>
            <a:r>
              <a:rPr lang="ar-MA" sz="4300" u="sng" dirty="0">
                <a:solidFill>
                  <a:srgbClr val="FF0000"/>
                </a:solidFill>
                <a:latin typeface="Adobe Arabic" panose="02040503050201020203" pitchFamily="18" charset="-78"/>
                <a:cs typeface="Adobe Arabic" panose="02040503050201020203" pitchFamily="18" charset="-78"/>
              </a:rPr>
              <a:t> مذكرات وزارية</a:t>
            </a:r>
          </a:p>
          <a:p>
            <a:pPr algn="just" rtl="1">
              <a:lnSpc>
                <a:spcPct val="80000"/>
              </a:lnSpc>
              <a:buFont typeface="Wingdings" panose="05000000000000000000" pitchFamily="2" charset="2"/>
              <a:buChar char="q"/>
            </a:pPr>
            <a:r>
              <a:rPr lang="ar-MA" sz="3200" b="1" u="sng" dirty="0">
                <a:solidFill>
                  <a:srgbClr val="FF0000"/>
                </a:solidFill>
                <a:latin typeface="Adobe Arabic" panose="02040503050201020203" pitchFamily="18" charset="-78"/>
                <a:cs typeface="Adobe Arabic" panose="02040503050201020203" pitchFamily="18" charset="-78"/>
              </a:rPr>
              <a:t>المذكرة الوزارية رقم 42 سنة 2001 في موضوع: "تفعيل الأندية التربوية في المؤسسات التعليمية".</a:t>
            </a:r>
            <a:endParaRPr lang="fr-FR" sz="3200" b="1" u="sng" dirty="0">
              <a:solidFill>
                <a:srgbClr val="FF0000"/>
              </a:solidFill>
              <a:latin typeface="Adobe Arabic" panose="02040503050201020203" pitchFamily="18" charset="-78"/>
              <a:cs typeface="Adobe Arabic" panose="02040503050201020203" pitchFamily="18" charset="-78"/>
            </a:endParaRPr>
          </a:p>
          <a:p>
            <a:pPr algn="just" rtl="1">
              <a:lnSpc>
                <a:spcPct val="80000"/>
              </a:lnSpc>
              <a:buFont typeface="Wingdings" panose="05000000000000000000" pitchFamily="2" charset="2"/>
              <a:buChar char="q"/>
            </a:pPr>
            <a:r>
              <a:rPr lang="ar-MA" sz="3200" b="1" u="sng" dirty="0">
                <a:solidFill>
                  <a:srgbClr val="FF0000"/>
                </a:solidFill>
                <a:latin typeface="Adobe Arabic" panose="02040503050201020203" pitchFamily="18" charset="-78"/>
                <a:cs typeface="Adobe Arabic" panose="02040503050201020203" pitchFamily="18" charset="-78"/>
              </a:rPr>
              <a:t>المذكرة الوزارية رقم 167 سنة 2009 بشأن "الأندية التربوية".</a:t>
            </a:r>
          </a:p>
          <a:p>
            <a:pPr algn="just" rtl="1">
              <a:lnSpc>
                <a:spcPct val="80000"/>
              </a:lnSpc>
              <a:buFont typeface="Wingdings" panose="05000000000000000000" pitchFamily="2" charset="2"/>
              <a:buChar char="q"/>
            </a:pPr>
            <a:r>
              <a:rPr lang="ar-MA" sz="3200" dirty="0">
                <a:latin typeface="Adobe Arabic" panose="02040503050201020203" pitchFamily="18" charset="-78"/>
                <a:cs typeface="Adobe Arabic" panose="02040503050201020203" pitchFamily="18" charset="-78"/>
              </a:rPr>
              <a:t>المذكرة الوزارية رقم 87 سنة 2004 في موضوع: "تفعيل أدوار الحياة المدرسية".</a:t>
            </a:r>
          </a:p>
          <a:p>
            <a:pPr algn="just" rtl="1">
              <a:lnSpc>
                <a:spcPct val="80000"/>
              </a:lnSpc>
              <a:buFont typeface="Wingdings" panose="05000000000000000000" pitchFamily="2" charset="2"/>
              <a:buChar char="q"/>
            </a:pPr>
            <a:r>
              <a:rPr lang="ar-MA" sz="3200" dirty="0">
                <a:latin typeface="Adobe Arabic" panose="02040503050201020203" pitchFamily="18" charset="-78"/>
                <a:cs typeface="Adobe Arabic" panose="02040503050201020203" pitchFamily="18" charset="-78"/>
              </a:rPr>
              <a:t>المذكرة الوزارية رقم 88 سنة 2004 في موضوع: "استغلال فضاء المؤسسات التعليمية".</a:t>
            </a:r>
          </a:p>
          <a:p>
            <a:pPr algn="just" rtl="1">
              <a:lnSpc>
                <a:spcPct val="80000"/>
              </a:lnSpc>
              <a:buFont typeface="Wingdings" panose="05000000000000000000" pitchFamily="2" charset="2"/>
              <a:buChar char="q"/>
            </a:pPr>
            <a:r>
              <a:rPr lang="ar-MA" sz="3200" b="1" u="sng" dirty="0">
                <a:solidFill>
                  <a:srgbClr val="FF0000"/>
                </a:solidFill>
                <a:latin typeface="Adobe Arabic" panose="02040503050201020203" pitchFamily="18" charset="-78"/>
                <a:cs typeface="Adobe Arabic" panose="02040503050201020203" pitchFamily="18" charset="-78"/>
              </a:rPr>
              <a:t>المذكرة الوزارية رقم 155 سنة 2011 في موضوع: "تفعيل الحياة المدرسية بالمؤسسات التعليمية."</a:t>
            </a:r>
          </a:p>
          <a:p>
            <a:pPr algn="just" rtl="1">
              <a:lnSpc>
                <a:spcPct val="80000"/>
              </a:lnSpc>
              <a:buFont typeface="Wingdings" panose="05000000000000000000" pitchFamily="2" charset="2"/>
              <a:buChar char="q"/>
            </a:pPr>
            <a:r>
              <a:rPr lang="ar-MA" sz="3200" dirty="0">
                <a:latin typeface="Adobe Arabic" panose="02040503050201020203" pitchFamily="18" charset="-78"/>
                <a:cs typeface="Adobe Arabic" panose="02040503050201020203" pitchFamily="18" charset="-78"/>
              </a:rPr>
              <a:t>المذكرة الوزارية رقم 125 سنة 2011 في موضوع: الاستراتيجية الوطنية لتعميم مشروع المؤسسة."</a:t>
            </a:r>
          </a:p>
          <a:p>
            <a:pPr algn="just" rtl="1">
              <a:lnSpc>
                <a:spcPct val="80000"/>
              </a:lnSpc>
              <a:buFont typeface="Wingdings" panose="05000000000000000000" pitchFamily="2" charset="2"/>
              <a:buChar char="q"/>
            </a:pPr>
            <a:r>
              <a:rPr lang="ar-MA" sz="3200" b="1" u="sng" dirty="0">
                <a:solidFill>
                  <a:srgbClr val="FF0000"/>
                </a:solidFill>
                <a:latin typeface="Adobe Arabic" panose="02040503050201020203" pitchFamily="18" charset="-78"/>
                <a:cs typeface="Adobe Arabic" panose="02040503050201020203" pitchFamily="18" charset="-78"/>
              </a:rPr>
              <a:t>المذكرة الوزارية رقم 0317 سنة 2021 في موضوع: "فئات التربية الدامجة والتربية غير النظامية في أنشطة الحياة المدرسية".</a:t>
            </a:r>
          </a:p>
          <a:p>
            <a:pPr algn="just" rtl="1">
              <a:lnSpc>
                <a:spcPct val="80000"/>
              </a:lnSpc>
              <a:buFont typeface="Wingdings" panose="05000000000000000000" pitchFamily="2" charset="2"/>
              <a:buChar char="q"/>
            </a:pPr>
            <a:r>
              <a:rPr lang="ar-MA" sz="3200" dirty="0">
                <a:solidFill>
                  <a:schemeClr val="tx1"/>
                </a:solidFill>
                <a:latin typeface="Adobe Arabic" panose="02040503050201020203" pitchFamily="18" charset="-78"/>
                <a:cs typeface="Adobe Arabic" panose="02040503050201020203" pitchFamily="18" charset="-78"/>
              </a:rPr>
              <a:t>المذكرة الوزارية رقم 084 سنة 2021 في موضوع: "إدماج أنشطة الحياة المدرسية في الزمن المدرسي".</a:t>
            </a:r>
          </a:p>
          <a:p>
            <a:pPr marL="0" indent="0" algn="ctr" rtl="1">
              <a:buNone/>
            </a:pPr>
            <a:endParaRPr lang="fr-FR" dirty="0"/>
          </a:p>
        </p:txBody>
      </p:sp>
      <p:pic>
        <p:nvPicPr>
          <p:cNvPr id="8" name="Espace réservé du contenu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545" y="2451100"/>
            <a:ext cx="1938055" cy="1295400"/>
          </a:xfrm>
          <a:prstGeom prst="rect">
            <a:avLst/>
          </a:prstGeom>
          <a:ln>
            <a:noFill/>
          </a:ln>
          <a:effectLst>
            <a:softEdge rad="112500"/>
          </a:effectLst>
        </p:spPr>
      </p:pic>
    </p:spTree>
    <p:extLst>
      <p:ext uri="{BB962C8B-B14F-4D97-AF65-F5344CB8AC3E}">
        <p14:creationId xmlns:p14="http://schemas.microsoft.com/office/powerpoint/2010/main" val="2703727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2" name="type.wav"/>
          </p:stSnd>
        </p:sndAc>
      </p:transition>
    </mc:Choice>
    <mc:Fallback xmlns="">
      <p:transition spd="slow">
        <p:fade/>
        <p:sndAc>
          <p:stSnd>
            <p:snd r:embed="rId4" name="type.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1756" y="510138"/>
            <a:ext cx="11444438" cy="6198669"/>
          </a:xfrm>
        </p:spPr>
        <p:txBody>
          <a:bodyPr>
            <a:normAutofit fontScale="92500" lnSpcReduction="10000"/>
          </a:bodyPr>
          <a:lstStyle/>
          <a:p>
            <a:pPr marL="342900" lvl="7" indent="-342900" algn="ctr" rtl="1">
              <a:lnSpc>
                <a:spcPct val="60000"/>
              </a:lnSpc>
              <a:buFont typeface="Wingdings" panose="05000000000000000000" pitchFamily="2" charset="2"/>
              <a:buChar char="q"/>
            </a:pPr>
            <a:r>
              <a:rPr lang="ar-MA" sz="4000" u="sng" dirty="0">
                <a:solidFill>
                  <a:srgbClr val="FF0000"/>
                </a:solidFill>
                <a:latin typeface="Adobe Arabic" panose="02040503050201020203" pitchFamily="18" charset="-78"/>
                <a:cs typeface="Adobe Arabic" panose="02040503050201020203" pitchFamily="18" charset="-78"/>
              </a:rPr>
              <a:t> الدلائل </a:t>
            </a:r>
            <a:r>
              <a:rPr lang="ar-MA" sz="4000" u="sng" dirty="0" err="1">
                <a:solidFill>
                  <a:srgbClr val="FF0000"/>
                </a:solidFill>
                <a:latin typeface="Adobe Arabic" panose="02040503050201020203" pitchFamily="18" charset="-78"/>
                <a:cs typeface="Adobe Arabic" panose="02040503050201020203" pitchFamily="18" charset="-78"/>
              </a:rPr>
              <a:t>المنطمة</a:t>
            </a:r>
            <a:endParaRPr lang="ar-MA" sz="4000" u="sng" dirty="0">
              <a:solidFill>
                <a:srgbClr val="FF0000"/>
              </a:solidFill>
              <a:latin typeface="Adobe Arabic" panose="02040503050201020203" pitchFamily="18" charset="-78"/>
              <a:cs typeface="Adobe Arabic" panose="02040503050201020203" pitchFamily="18" charset="-78"/>
            </a:endParaRPr>
          </a:p>
          <a:p>
            <a:pPr lvl="8" algn="just" rtl="1">
              <a:lnSpc>
                <a:spcPct val="60000"/>
              </a:lnSpc>
              <a:buFont typeface="Wingdings" panose="05000000000000000000" pitchFamily="2" charset="2"/>
              <a:buChar char="q"/>
            </a:pPr>
            <a:r>
              <a:rPr lang="ar-MA" sz="3000" dirty="0">
                <a:solidFill>
                  <a:srgbClr val="7030A0"/>
                </a:solidFill>
                <a:latin typeface="Adobe Arabic" panose="02040503050201020203" pitchFamily="18" charset="-78"/>
                <a:cs typeface="Adobe Arabic" panose="02040503050201020203" pitchFamily="18" charset="-78"/>
              </a:rPr>
              <a:t>دليل الحياة المدرسية</a:t>
            </a:r>
            <a:r>
              <a:rPr lang="ar-MA" sz="3000" dirty="0">
                <a:latin typeface="Adobe Arabic" panose="02040503050201020203" pitchFamily="18" charset="-78"/>
                <a:cs typeface="Adobe Arabic" panose="02040503050201020203" pitchFamily="18" charset="-78"/>
              </a:rPr>
              <a:t>، مديرية الحياة المدرسية، دجنبر 2019 (نسخة </a:t>
            </a:r>
            <a:r>
              <a:rPr lang="ar-MA" sz="3000" dirty="0" err="1">
                <a:latin typeface="Adobe Arabic" panose="02040503050201020203" pitchFamily="18" charset="-78"/>
                <a:cs typeface="Adobe Arabic" panose="02040503050201020203" pitchFamily="18" charset="-78"/>
              </a:rPr>
              <a:t>محينة</a:t>
            </a:r>
            <a:r>
              <a:rPr lang="ar-MA" sz="3000" dirty="0">
                <a:latin typeface="Adobe Arabic" panose="02040503050201020203" pitchFamily="18" charset="-78"/>
                <a:cs typeface="Adobe Arabic" panose="02040503050201020203" pitchFamily="18" charset="-78"/>
              </a:rPr>
              <a:t>)</a:t>
            </a:r>
            <a:endParaRPr lang="fr-FR" sz="3000" dirty="0">
              <a:latin typeface="Adobe Arabic" panose="02040503050201020203" pitchFamily="18" charset="-78"/>
              <a:cs typeface="Adobe Arabic" panose="02040503050201020203" pitchFamily="18" charset="-78"/>
            </a:endParaRPr>
          </a:p>
          <a:p>
            <a:pPr lvl="8" algn="just" rtl="1">
              <a:lnSpc>
                <a:spcPct val="60000"/>
              </a:lnSpc>
              <a:buFont typeface="Wingdings" panose="05000000000000000000" pitchFamily="2" charset="2"/>
              <a:buChar char="q"/>
            </a:pPr>
            <a:r>
              <a:rPr lang="ar-MA" sz="3000" dirty="0">
                <a:solidFill>
                  <a:srgbClr val="7030A0"/>
                </a:solidFill>
                <a:latin typeface="Adobe Arabic" panose="02040503050201020203" pitchFamily="18" charset="-78"/>
                <a:cs typeface="Adobe Arabic" panose="02040503050201020203" pitchFamily="18" charset="-78"/>
              </a:rPr>
              <a:t>دليل تدبير الحياة المدرسية، نصوص تشريعية وتنظيمية</a:t>
            </a:r>
            <a:r>
              <a:rPr lang="ar-MA" sz="3000" dirty="0">
                <a:latin typeface="Adobe Arabic" panose="02040503050201020203" pitchFamily="18" charset="-78"/>
                <a:cs typeface="Adobe Arabic" panose="02040503050201020203" pitchFamily="18" charset="-78"/>
              </a:rPr>
              <a:t>، مديرية الشؤون القانونية والمنازعات، يونيو 2013.</a:t>
            </a:r>
          </a:p>
          <a:p>
            <a:pPr lvl="8" algn="just" rtl="1">
              <a:lnSpc>
                <a:spcPct val="60000"/>
              </a:lnSpc>
              <a:buFont typeface="Wingdings" panose="05000000000000000000" pitchFamily="2" charset="2"/>
              <a:buChar char="q"/>
            </a:pPr>
            <a:r>
              <a:rPr lang="ar-MA" sz="3000" dirty="0">
                <a:latin typeface="Adobe Arabic" panose="02040503050201020203" pitchFamily="18" charset="-78"/>
                <a:cs typeface="Adobe Arabic" panose="02040503050201020203" pitchFamily="18" charset="-78"/>
              </a:rPr>
              <a:t> </a:t>
            </a:r>
            <a:r>
              <a:rPr lang="ar-MA" sz="3000" dirty="0">
                <a:solidFill>
                  <a:srgbClr val="7030A0"/>
                </a:solidFill>
                <a:latin typeface="Adobe Arabic" panose="02040503050201020203" pitchFamily="18" charset="-78"/>
                <a:cs typeface="Adobe Arabic" panose="02040503050201020203" pitchFamily="18" charset="-78"/>
              </a:rPr>
              <a:t>دليل الأندية التربوية، </a:t>
            </a:r>
            <a:r>
              <a:rPr lang="ar-MA" sz="3000" dirty="0">
                <a:latin typeface="Adobe Arabic" panose="02040503050201020203" pitchFamily="18" charset="-78"/>
                <a:cs typeface="Adobe Arabic" panose="02040503050201020203" pitchFamily="18" charset="-78"/>
              </a:rPr>
              <a:t>مديرية المناهج والحياة المدرسية، غشت 2009.</a:t>
            </a:r>
          </a:p>
          <a:p>
            <a:pPr lvl="8" algn="just" rtl="1">
              <a:lnSpc>
                <a:spcPct val="60000"/>
              </a:lnSpc>
              <a:buFont typeface="Wingdings" panose="05000000000000000000" pitchFamily="2" charset="2"/>
              <a:buChar char="q"/>
            </a:pPr>
            <a:r>
              <a:rPr lang="ar-MA" sz="3000" dirty="0">
                <a:solidFill>
                  <a:srgbClr val="7030A0"/>
                </a:solidFill>
                <a:latin typeface="Adobe Arabic" panose="02040503050201020203" pitchFamily="18" charset="-78"/>
                <a:cs typeface="Adobe Arabic" panose="02040503050201020203" pitchFamily="18" charset="-78"/>
              </a:rPr>
              <a:t>الدليل</a:t>
            </a:r>
            <a:r>
              <a:rPr lang="fr-FR" sz="3000" dirty="0">
                <a:solidFill>
                  <a:srgbClr val="7030A0"/>
                </a:solidFill>
                <a:latin typeface="Adobe Arabic" panose="02040503050201020203" pitchFamily="18" charset="-78"/>
                <a:cs typeface="Adobe Arabic" panose="02040503050201020203" pitchFamily="18" charset="-78"/>
              </a:rPr>
              <a:t> </a:t>
            </a:r>
            <a:r>
              <a:rPr lang="ar-MA" sz="3000" dirty="0">
                <a:solidFill>
                  <a:srgbClr val="7030A0"/>
                </a:solidFill>
                <a:latin typeface="Adobe Arabic" panose="02040503050201020203" pitchFamily="18" charset="-78"/>
                <a:cs typeface="Adobe Arabic" panose="02040503050201020203" pitchFamily="18" charset="-78"/>
              </a:rPr>
              <a:t> البيداغوجي لإدماج تكنولوجيا المعلومات والاتصال في التعليم، </a:t>
            </a:r>
            <a:r>
              <a:rPr lang="ar-MA" sz="3000" dirty="0">
                <a:latin typeface="Adobe Arabic" panose="02040503050201020203" pitchFamily="18" charset="-78"/>
                <a:cs typeface="Adobe Arabic" panose="02040503050201020203" pitchFamily="18" charset="-78"/>
              </a:rPr>
              <a:t>المختبر الوطني للموارد الرقمية، يوليوز 2012. </a:t>
            </a:r>
          </a:p>
          <a:p>
            <a:pPr lvl="7" algn="r" rtl="1">
              <a:buFont typeface="Wingdings" panose="05000000000000000000" pitchFamily="2" charset="2"/>
              <a:buChar char="q"/>
            </a:pPr>
            <a:r>
              <a:rPr lang="ar-MA" sz="3400" u="sng" dirty="0">
                <a:solidFill>
                  <a:srgbClr val="FF0000"/>
                </a:solidFill>
                <a:latin typeface="Adobe Arabic" panose="02040503050201020203" pitchFamily="18" charset="-78"/>
                <a:cs typeface="Adobe Arabic" panose="02040503050201020203" pitchFamily="18" charset="-78"/>
              </a:rPr>
              <a:t> </a:t>
            </a:r>
            <a:r>
              <a:rPr lang="ar-MA" sz="4000" u="sng" dirty="0">
                <a:solidFill>
                  <a:srgbClr val="FF0000"/>
                </a:solidFill>
                <a:latin typeface="Adobe Arabic" panose="02040503050201020203" pitchFamily="18" charset="-78"/>
                <a:cs typeface="Adobe Arabic" panose="02040503050201020203" pitchFamily="18" charset="-78"/>
              </a:rPr>
              <a:t>المرجعيات الأساس</a:t>
            </a:r>
          </a:p>
          <a:p>
            <a:pPr lvl="5" algn="r" rtl="1">
              <a:buFont typeface="Wingdings" panose="05000000000000000000" pitchFamily="2" charset="2"/>
              <a:buChar char="q"/>
            </a:pPr>
            <a:r>
              <a:rPr lang="ar-MA" sz="3000" b="1" dirty="0">
                <a:latin typeface="Adobe Arabic" panose="02040503050201020203" pitchFamily="18" charset="-78"/>
                <a:cs typeface="Adobe Arabic" panose="02040503050201020203" pitchFamily="18" charset="-78"/>
              </a:rPr>
              <a:t>الرؤية الاستراتيجية للإصلاح (2015 – 2030)، </a:t>
            </a:r>
            <a:r>
              <a:rPr lang="ar-MA" sz="3000" dirty="0">
                <a:latin typeface="Adobe Arabic" panose="02040503050201020203" pitchFamily="18" charset="-78"/>
                <a:cs typeface="Adobe Arabic" panose="02040503050201020203" pitchFamily="18" charset="-78"/>
              </a:rPr>
              <a:t>المجلس الأعلى للتربية والتكوين والبحث العلمي، لا سيما </a:t>
            </a:r>
            <a:r>
              <a:rPr lang="ar-MA" sz="3000" dirty="0">
                <a:solidFill>
                  <a:srgbClr val="FF0000"/>
                </a:solidFill>
                <a:latin typeface="Adobe Arabic" panose="02040503050201020203" pitchFamily="18" charset="-78"/>
                <a:cs typeface="Adobe Arabic" panose="02040503050201020203" pitchFamily="18" charset="-78"/>
              </a:rPr>
              <a:t>الرافعة الثانية عشرة </a:t>
            </a:r>
            <a:r>
              <a:rPr lang="ar-MA" sz="3000" dirty="0">
                <a:latin typeface="Adobe Arabic" panose="02040503050201020203" pitchFamily="18" charset="-78"/>
                <a:cs typeface="Adobe Arabic" panose="02040503050201020203" pitchFamily="18" charset="-78"/>
              </a:rPr>
              <a:t>التي تنص على </a:t>
            </a:r>
            <a:r>
              <a:rPr lang="ar-MA" sz="3000" dirty="0">
                <a:solidFill>
                  <a:srgbClr val="FF0000"/>
                </a:solidFill>
                <a:latin typeface="Adobe Arabic" panose="02040503050201020203" pitchFamily="18" charset="-78"/>
                <a:cs typeface="Adobe Arabic" panose="02040503050201020203" pitchFamily="18" charset="-78"/>
              </a:rPr>
              <a:t>"تطوير نموذج بيداغوجي قوامه التنوع والانفتاح والنجاعة والابتكار."</a:t>
            </a:r>
          </a:p>
          <a:p>
            <a:pPr lvl="5" algn="r" rtl="1">
              <a:buFont typeface="Wingdings" panose="05000000000000000000" pitchFamily="2" charset="2"/>
              <a:buChar char="q"/>
            </a:pPr>
            <a:r>
              <a:rPr lang="ar-MA" sz="3000" dirty="0">
                <a:latin typeface="Adobe Arabic" panose="02040503050201020203" pitchFamily="18" charset="-78"/>
                <a:cs typeface="Adobe Arabic" panose="02040503050201020203" pitchFamily="18" charset="-78"/>
              </a:rPr>
              <a:t> </a:t>
            </a:r>
            <a:r>
              <a:rPr lang="ar-MA" sz="3000" b="1" dirty="0">
                <a:latin typeface="Adobe Arabic" panose="02040503050201020203" pitchFamily="18" charset="-78"/>
                <a:cs typeface="Adobe Arabic" panose="02040503050201020203" pitchFamily="18" charset="-78"/>
              </a:rPr>
              <a:t>قانون إطار 51.17</a:t>
            </a:r>
            <a:r>
              <a:rPr lang="ar-MA" sz="3000" dirty="0">
                <a:latin typeface="Adobe Arabic" panose="02040503050201020203" pitchFamily="18" charset="-78"/>
                <a:cs typeface="Adobe Arabic" panose="02040503050201020203" pitchFamily="18" charset="-78"/>
              </a:rPr>
              <a:t> لا سيما </a:t>
            </a:r>
            <a:r>
              <a:rPr lang="ar-MA" sz="3000" dirty="0">
                <a:solidFill>
                  <a:srgbClr val="FF0000"/>
                </a:solidFill>
                <a:latin typeface="Adobe Arabic" panose="02040503050201020203" pitchFamily="18" charset="-78"/>
                <a:cs typeface="Adobe Arabic" panose="02040503050201020203" pitchFamily="18" charset="-78"/>
              </a:rPr>
              <a:t>المشروع العاشر </a:t>
            </a:r>
            <a:r>
              <a:rPr lang="ar-MA" sz="3000" dirty="0">
                <a:latin typeface="Adobe Arabic" panose="02040503050201020203" pitchFamily="18" charset="-78"/>
                <a:cs typeface="Adobe Arabic" panose="02040503050201020203" pitchFamily="18" charset="-78"/>
              </a:rPr>
              <a:t>الذي ينص على ضرورة </a:t>
            </a:r>
            <a:r>
              <a:rPr lang="ar-MA" sz="3000" dirty="0">
                <a:solidFill>
                  <a:srgbClr val="FF0000"/>
                </a:solidFill>
                <a:latin typeface="Adobe Arabic" panose="02040503050201020203" pitchFamily="18" charset="-78"/>
                <a:cs typeface="Adobe Arabic" panose="02040503050201020203" pitchFamily="18" charset="-78"/>
              </a:rPr>
              <a:t>الارتقاء بالحياة المدرسية.</a:t>
            </a:r>
          </a:p>
          <a:p>
            <a:pPr lvl="6" algn="r" rtl="1">
              <a:buFont typeface="Wingdings" panose="05000000000000000000" pitchFamily="2" charset="2"/>
              <a:buChar char="q"/>
            </a:pPr>
            <a:r>
              <a:rPr lang="ar-MA" sz="3000" b="1" dirty="0">
                <a:latin typeface="Adobe Arabic" panose="02040503050201020203" pitchFamily="18" charset="-78"/>
                <a:cs typeface="Adobe Arabic" panose="02040503050201020203" pitchFamily="18" charset="-78"/>
              </a:rPr>
              <a:t>خارطة الطريق (2022 – 2026).</a:t>
            </a:r>
          </a:p>
          <a:p>
            <a:pPr lvl="7" algn="r" rtl="1">
              <a:buFont typeface="Wingdings" panose="05000000000000000000" pitchFamily="2" charset="2"/>
              <a:buChar char="q"/>
            </a:pPr>
            <a:r>
              <a:rPr lang="ar-MA" sz="3000" b="1" dirty="0">
                <a:latin typeface="Adobe Arabic" panose="02040503050201020203" pitchFamily="18" charset="-78"/>
                <a:cs typeface="Adobe Arabic" panose="02040503050201020203" pitchFamily="18" charset="-78"/>
              </a:rPr>
              <a:t>النموذج التنموي الجديد.</a:t>
            </a:r>
          </a:p>
          <a:p>
            <a:pPr lvl="7" algn="r" rtl="1">
              <a:buFont typeface="Wingdings" panose="05000000000000000000" pitchFamily="2" charset="2"/>
              <a:buChar char="q"/>
            </a:pPr>
            <a:r>
              <a:rPr lang="ar-MA" sz="3000" b="1" dirty="0">
                <a:latin typeface="Adobe Arabic" panose="02040503050201020203" pitchFamily="18" charset="-78"/>
                <a:cs typeface="Adobe Arabic" panose="02040503050201020203" pitchFamily="18" charset="-78"/>
              </a:rPr>
              <a:t>المدرسة الرائدة.</a:t>
            </a:r>
          </a:p>
          <a:p>
            <a:pPr lvl="8" algn="just" rtl="1">
              <a:lnSpc>
                <a:spcPct val="60000"/>
              </a:lnSpc>
              <a:buFont typeface="Wingdings" panose="05000000000000000000" pitchFamily="2" charset="2"/>
              <a:buChar char="q"/>
            </a:pPr>
            <a:endParaRPr lang="ar-MA" sz="3000" dirty="0">
              <a:latin typeface="Adobe Arabic" panose="02040503050201020203" pitchFamily="18" charset="-78"/>
              <a:cs typeface="Adobe Arabic" panose="02040503050201020203" pitchFamily="18" charset="-78"/>
            </a:endParaRPr>
          </a:p>
          <a:p>
            <a:endParaRPr lang="fr-FR" dirty="0"/>
          </a:p>
        </p:txBody>
      </p:sp>
      <p:pic>
        <p:nvPicPr>
          <p:cNvPr id="2" name="Image 1"/>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8636134" y="586740"/>
            <a:ext cx="2857500" cy="1600200"/>
          </a:xfrm>
          <a:prstGeom prst="rect">
            <a:avLst/>
          </a:prstGeom>
          <a:ln>
            <a:noFill/>
          </a:ln>
          <a:effectLst>
            <a:softEdge rad="112500"/>
          </a:effectLst>
        </p:spPr>
      </p:pic>
    </p:spTree>
    <p:extLst>
      <p:ext uri="{BB962C8B-B14F-4D97-AF65-F5344CB8AC3E}">
        <p14:creationId xmlns:p14="http://schemas.microsoft.com/office/powerpoint/2010/main" val="3230633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2" name="type.wav"/>
          </p:stSnd>
        </p:sndAc>
      </p:transition>
    </mc:Choice>
    <mc:Fallback xmlns="">
      <p:transition spd="slow">
        <p:fade/>
        <p:sndAc>
          <p:stSnd>
            <p:snd r:embed="rId5" name="type.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0312" y="150312"/>
            <a:ext cx="11849622" cy="6588690"/>
          </a:xfrm>
          <a:solidFill>
            <a:schemeClr val="accent1">
              <a:lumMod val="20000"/>
              <a:lumOff val="80000"/>
            </a:schemeClr>
          </a:solidFill>
          <a:ln>
            <a:solidFill>
              <a:schemeClr val="accent6">
                <a:lumMod val="75000"/>
              </a:schemeClr>
            </a:solidFill>
          </a:ln>
        </p:spPr>
        <p:txBody>
          <a:bodyPr>
            <a:normAutofit fontScale="70000" lnSpcReduction="20000"/>
          </a:bodyPr>
          <a:lstStyle/>
          <a:p>
            <a:pPr algn="r" rtl="1">
              <a:buFont typeface="Wingdings" panose="05000000000000000000" pitchFamily="2" charset="2"/>
              <a:buChar char="q"/>
            </a:pPr>
            <a:r>
              <a:rPr lang="ar-MA" sz="5100" u="sng" dirty="0">
                <a:solidFill>
                  <a:srgbClr val="FF0000"/>
                </a:solidFill>
                <a:latin typeface="Adobe Arabic" panose="02040503050201020203" pitchFamily="18" charset="-78"/>
                <a:cs typeface="Adobe Arabic" panose="02040503050201020203" pitchFamily="18" charset="-78"/>
              </a:rPr>
              <a:t> الإطار التوجيهي لتدريسية </a:t>
            </a:r>
            <a:r>
              <a:rPr lang="ar-MA" sz="5100" u="sng" dirty="0" err="1">
                <a:solidFill>
                  <a:srgbClr val="FF0000"/>
                </a:solidFill>
                <a:latin typeface="Adobe Arabic" panose="02040503050201020203" pitchFamily="18" charset="-78"/>
                <a:cs typeface="Adobe Arabic" panose="02040503050201020203" pitchFamily="18" charset="-78"/>
              </a:rPr>
              <a:t>المجزوءة</a:t>
            </a:r>
            <a:r>
              <a:rPr lang="ar-MA" sz="5100" u="sng" dirty="0">
                <a:solidFill>
                  <a:srgbClr val="FF0000"/>
                </a:solidFill>
                <a:latin typeface="Adobe Arabic" panose="02040503050201020203" pitchFamily="18" charset="-78"/>
                <a:cs typeface="Adobe Arabic" panose="02040503050201020203" pitchFamily="18" charset="-78"/>
              </a:rPr>
              <a:t> بالمراكز الجهوية لمهن التربية والتكوين.</a:t>
            </a:r>
          </a:p>
          <a:p>
            <a:pPr lvl="1" algn="r" rtl="1">
              <a:buFont typeface="Wingdings" panose="05000000000000000000" pitchFamily="2" charset="2"/>
              <a:buChar char="q"/>
            </a:pPr>
            <a:r>
              <a:rPr lang="ar-MA" sz="4000" dirty="0">
                <a:solidFill>
                  <a:srgbClr val="C00000"/>
                </a:solidFill>
                <a:latin typeface="Adobe Arabic" panose="02040503050201020203" pitchFamily="18" charset="-78"/>
                <a:cs typeface="Adobe Arabic" panose="02040503050201020203" pitchFamily="18" charset="-78"/>
              </a:rPr>
              <a:t>دليل </a:t>
            </a:r>
            <a:r>
              <a:rPr lang="ar-MA" sz="4000" dirty="0" err="1">
                <a:solidFill>
                  <a:srgbClr val="C00000"/>
                </a:solidFill>
                <a:latin typeface="Adobe Arabic" panose="02040503050201020203" pitchFamily="18" charset="-78"/>
                <a:cs typeface="Adobe Arabic" panose="02040503050201020203" pitchFamily="18" charset="-78"/>
              </a:rPr>
              <a:t>مجزوءة</a:t>
            </a:r>
            <a:r>
              <a:rPr lang="ar-MA" sz="4000" dirty="0">
                <a:solidFill>
                  <a:srgbClr val="C00000"/>
                </a:solidFill>
                <a:latin typeface="Adobe Arabic" panose="02040503050201020203" pitchFamily="18" charset="-78"/>
                <a:cs typeface="Adobe Arabic" panose="02040503050201020203" pitchFamily="18" charset="-78"/>
              </a:rPr>
              <a:t> الحياة المدرسية</a:t>
            </a:r>
            <a:r>
              <a:rPr lang="ar-MA" sz="4000" dirty="0">
                <a:latin typeface="Adobe Arabic" panose="02040503050201020203" pitchFamily="18" charset="-78"/>
                <a:cs typeface="Adobe Arabic" panose="02040503050201020203" pitchFamily="18" charset="-78"/>
              </a:rPr>
              <a:t>، الوحدة المركزية لتكوين الأطر، يوليوز 2012.</a:t>
            </a:r>
          </a:p>
          <a:p>
            <a:pPr lvl="1" algn="r" rtl="1">
              <a:buFont typeface="Wingdings" panose="05000000000000000000" pitchFamily="2" charset="2"/>
              <a:buChar char="q"/>
            </a:pPr>
            <a:r>
              <a:rPr lang="ar-MA" sz="4000" dirty="0">
                <a:solidFill>
                  <a:srgbClr val="C00000"/>
                </a:solidFill>
                <a:latin typeface="Adobe Arabic" panose="02040503050201020203" pitchFamily="18" charset="-78"/>
                <a:cs typeface="Adobe Arabic" panose="02040503050201020203" pitchFamily="18" charset="-78"/>
              </a:rPr>
              <a:t>توصيف </a:t>
            </a:r>
            <a:r>
              <a:rPr lang="ar-MA" sz="4000" dirty="0" err="1">
                <a:solidFill>
                  <a:srgbClr val="C00000"/>
                </a:solidFill>
                <a:latin typeface="Adobe Arabic" panose="02040503050201020203" pitchFamily="18" charset="-78"/>
                <a:cs typeface="Adobe Arabic" panose="02040503050201020203" pitchFamily="18" charset="-78"/>
              </a:rPr>
              <a:t>مجزوءة</a:t>
            </a:r>
            <a:r>
              <a:rPr lang="ar-MA" sz="4000" dirty="0">
                <a:solidFill>
                  <a:srgbClr val="C00000"/>
                </a:solidFill>
                <a:latin typeface="Adobe Arabic" panose="02040503050201020203" pitchFamily="18" charset="-78"/>
                <a:cs typeface="Adobe Arabic" panose="02040503050201020203" pitchFamily="18" charset="-78"/>
              </a:rPr>
              <a:t> تدبير وتفعيل الحياة المدرسية</a:t>
            </a:r>
            <a:r>
              <a:rPr lang="ar-MA" sz="4000" dirty="0">
                <a:latin typeface="Adobe Arabic" panose="02040503050201020203" pitchFamily="18" charset="-78"/>
                <a:cs typeface="Adobe Arabic" panose="02040503050201020203" pitchFamily="18" charset="-78"/>
              </a:rPr>
              <a:t>، الوحدة المركزية لتكوين الأطر، يوليوز 2012.</a:t>
            </a:r>
          </a:p>
          <a:p>
            <a:pPr algn="r" rtl="1">
              <a:buFont typeface="Wingdings" panose="05000000000000000000" pitchFamily="2" charset="2"/>
              <a:buChar char="q"/>
            </a:pPr>
            <a:r>
              <a:rPr lang="ar-MA" sz="5100" u="sng" dirty="0">
                <a:solidFill>
                  <a:srgbClr val="FF0000"/>
                </a:solidFill>
                <a:latin typeface="Adobe Arabic" panose="02040503050201020203" pitchFamily="18" charset="-78"/>
                <a:cs typeface="Adobe Arabic" panose="02040503050201020203" pitchFamily="18" charset="-78"/>
              </a:rPr>
              <a:t> مختلف المذكرات الإجرائية.</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مذكرة الإعلام المدرسي.</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 فن الخطابة.</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 تحدي القراءة العربي.</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الفيلم التربوي.</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المسرح التربوي.</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إرساء العمل بالمشروع الشخصي للمتعلم.</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البطولات والأنشطة الرياضية.</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مسابقات كتابة القصة.</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 المسابقة الوطنية للتربية البيئية.</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مهرجانات التشبيك </a:t>
            </a:r>
            <a:r>
              <a:rPr lang="ar-MA" sz="3100" dirty="0" err="1">
                <a:latin typeface="Adobe Arabic" panose="02040503050201020203" pitchFamily="18" charset="-78"/>
                <a:cs typeface="Adobe Arabic" panose="02040503050201020203" pitchFamily="18" charset="-78"/>
              </a:rPr>
              <a:t>الموضوعاتي</a:t>
            </a:r>
            <a:r>
              <a:rPr lang="ar-MA" sz="3100" dirty="0">
                <a:latin typeface="Adobe Arabic" panose="02040503050201020203" pitchFamily="18" charset="-78"/>
                <a:cs typeface="Adobe Arabic" panose="02040503050201020203" pitchFamily="18" charset="-78"/>
              </a:rPr>
              <a:t> بين الأكاديميات.</a:t>
            </a:r>
          </a:p>
          <a:p>
            <a:pPr lvl="1" algn="r" rtl="1">
              <a:buFont typeface="Wingdings" panose="05000000000000000000" pitchFamily="2" charset="2"/>
              <a:buChar char="q"/>
            </a:pPr>
            <a:r>
              <a:rPr lang="ar-MA" sz="3100" dirty="0">
                <a:latin typeface="Adobe Arabic" panose="02040503050201020203" pitchFamily="18" charset="-78"/>
                <a:cs typeface="Adobe Arabic" panose="02040503050201020203" pitchFamily="18" charset="-78"/>
              </a:rPr>
              <a:t>تخليد الأيام الوطنية والاحتفال بالمناسبات والأعياد والأيام والدولية.</a:t>
            </a:r>
          </a:p>
          <a:p>
            <a:pPr marL="0" indent="0" algn="r" rtl="1">
              <a:buNone/>
            </a:pPr>
            <a:endParaRPr lang="ar-MA" dirty="0"/>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126" y="5181664"/>
            <a:ext cx="2444739" cy="1302707"/>
          </a:xfrm>
          <a:prstGeom prst="ellipse">
            <a:avLst/>
          </a:prstGeom>
          <a:ln>
            <a:noFill/>
          </a:ln>
          <a:effectLst>
            <a:softEdge rad="112500"/>
          </a:effectLst>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2082" y="3991691"/>
            <a:ext cx="2429880" cy="1189973"/>
          </a:xfrm>
          <a:prstGeom prst="ellipse">
            <a:avLst/>
          </a:prstGeom>
          <a:ln>
            <a:noFill/>
          </a:ln>
          <a:effectLst>
            <a:softEdge rad="112500"/>
          </a:effectLst>
        </p:spPr>
      </p:pic>
      <p:pic>
        <p:nvPicPr>
          <p:cNvPr id="7" name="Imag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0493" y="2697402"/>
            <a:ext cx="2267042" cy="1185666"/>
          </a:xfrm>
          <a:prstGeom prst="ellipse">
            <a:avLst/>
          </a:prstGeom>
          <a:ln>
            <a:noFill/>
          </a:ln>
          <a:effectLst>
            <a:softEdge rad="112500"/>
          </a:effectLst>
        </p:spPr>
      </p:pic>
    </p:spTree>
    <p:extLst>
      <p:ext uri="{BB962C8B-B14F-4D97-AF65-F5344CB8AC3E}">
        <p14:creationId xmlns:p14="http://schemas.microsoft.com/office/powerpoint/2010/main" val="223195658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7" name="type.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55529" y="879951"/>
            <a:ext cx="11536471" cy="789140"/>
          </a:xfrm>
        </p:spPr>
        <p:txBody>
          <a:bodyPr>
            <a:normAutofit fontScale="40000" lnSpcReduction="20000"/>
          </a:bodyPr>
          <a:lstStyle/>
          <a:p>
            <a:pPr lvl="4" algn="ctr" rtl="1"/>
            <a:r>
              <a:rPr lang="ar-MA" sz="8000" b="1" dirty="0">
                <a:solidFill>
                  <a:srgbClr val="FF0000"/>
                </a:solidFill>
                <a:latin typeface="Adobe Arabic" panose="02040503050201020203" pitchFamily="18" charset="-78"/>
                <a:cs typeface="Adobe Arabic" panose="02040503050201020203" pitchFamily="18" charset="-78"/>
              </a:rPr>
              <a:t>1 – المهارات الناعمة</a:t>
            </a:r>
            <a:r>
              <a:rPr lang="fr-FR" sz="8000" b="1" dirty="0">
                <a:solidFill>
                  <a:srgbClr val="FF0000"/>
                </a:solidFill>
                <a:latin typeface="Adobe Arabic" panose="02040503050201020203" pitchFamily="18" charset="-78"/>
                <a:cs typeface="Adobe Arabic" panose="02040503050201020203" pitchFamily="18" charset="-78"/>
              </a:rPr>
              <a:t> Soft </a:t>
            </a:r>
            <a:r>
              <a:rPr lang="fr-FR" sz="8000" b="1" dirty="0" err="1">
                <a:solidFill>
                  <a:srgbClr val="FF0000"/>
                </a:solidFill>
                <a:latin typeface="Adobe Arabic" panose="02040503050201020203" pitchFamily="18" charset="-78"/>
                <a:cs typeface="Adobe Arabic" panose="02040503050201020203" pitchFamily="18" charset="-78"/>
              </a:rPr>
              <a:t>skills</a:t>
            </a:r>
            <a:r>
              <a:rPr lang="fr-FR" sz="8000" b="1" dirty="0">
                <a:solidFill>
                  <a:srgbClr val="FF0000"/>
                </a:solidFill>
                <a:latin typeface="Adobe Arabic" panose="02040503050201020203" pitchFamily="18" charset="-78"/>
                <a:cs typeface="Adobe Arabic" panose="02040503050201020203" pitchFamily="18" charset="-78"/>
              </a:rPr>
              <a:t> </a:t>
            </a:r>
            <a:r>
              <a:rPr lang="ar-MA" sz="8000" b="1" dirty="0">
                <a:solidFill>
                  <a:srgbClr val="FF0000"/>
                </a:solidFill>
                <a:latin typeface="Adobe Arabic" panose="02040503050201020203" pitchFamily="18" charset="-78"/>
                <a:cs typeface="Adobe Arabic" panose="02040503050201020203" pitchFamily="18" charset="-78"/>
              </a:rPr>
              <a:t>والمهارات الرقمية</a:t>
            </a:r>
            <a:r>
              <a:rPr lang="fr-FR" sz="8000" b="1" dirty="0">
                <a:solidFill>
                  <a:srgbClr val="FF0000"/>
                </a:solidFill>
                <a:latin typeface="Adobe Arabic" panose="02040503050201020203" pitchFamily="18" charset="-78"/>
                <a:cs typeface="Adobe Arabic" panose="02040503050201020203" pitchFamily="18" charset="-78"/>
              </a:rPr>
              <a:t>Digital </a:t>
            </a:r>
            <a:r>
              <a:rPr lang="fr-FR" sz="8000" b="1" dirty="0" err="1">
                <a:solidFill>
                  <a:srgbClr val="FF0000"/>
                </a:solidFill>
                <a:latin typeface="Adobe Arabic" panose="02040503050201020203" pitchFamily="18" charset="-78"/>
                <a:cs typeface="Adobe Arabic" panose="02040503050201020203" pitchFamily="18" charset="-78"/>
              </a:rPr>
              <a:t>skills</a:t>
            </a:r>
            <a:r>
              <a:rPr lang="fr-FR" sz="8000" b="1" dirty="0">
                <a:solidFill>
                  <a:srgbClr val="FF0000"/>
                </a:solidFill>
                <a:latin typeface="Adobe Arabic" panose="02040503050201020203" pitchFamily="18" charset="-78"/>
                <a:cs typeface="Adobe Arabic" panose="02040503050201020203" pitchFamily="18" charset="-78"/>
              </a:rPr>
              <a:t> </a:t>
            </a:r>
            <a:r>
              <a:rPr lang="ar-MA" sz="8000" b="1" dirty="0">
                <a:solidFill>
                  <a:srgbClr val="FF0000"/>
                </a:solidFill>
                <a:latin typeface="Adobe Arabic" panose="02040503050201020203" pitchFamily="18" charset="-78"/>
                <a:cs typeface="Adobe Arabic" panose="02040503050201020203" pitchFamily="18" charset="-78"/>
              </a:rPr>
              <a:t> رافعة للحياة المدرسية</a:t>
            </a:r>
          </a:p>
          <a:p>
            <a:pPr algn="r" rtl="1"/>
            <a:endParaRPr lang="fr-FR" sz="4000" b="1" dirty="0">
              <a:latin typeface="Adobe Arabic" panose="02040503050201020203" pitchFamily="18" charset="-78"/>
              <a:cs typeface="Adobe Arabic" panose="02040503050201020203" pitchFamily="18" charset="-78"/>
            </a:endParaRPr>
          </a:p>
        </p:txBody>
      </p:sp>
      <p:sp>
        <p:nvSpPr>
          <p:cNvPr id="5" name="Rectangle 4"/>
          <p:cNvSpPr/>
          <p:nvPr/>
        </p:nvSpPr>
        <p:spPr>
          <a:xfrm>
            <a:off x="1716066" y="187890"/>
            <a:ext cx="6876789" cy="584775"/>
          </a:xfrm>
          <a:prstGeom prst="rect">
            <a:avLst/>
          </a:prstGeom>
          <a:noFill/>
        </p:spPr>
        <p:txBody>
          <a:bodyPr wrap="square" lIns="91440" tIns="45720" rIns="91440" bIns="45720">
            <a:spAutoFit/>
          </a:bodyPr>
          <a:lstStyle/>
          <a:p>
            <a:pPr algn="ctr"/>
            <a:r>
              <a:rPr lang="ar-MA" sz="3200" b="1" dirty="0">
                <a:ln w="9525">
                  <a:solidFill>
                    <a:schemeClr val="bg1"/>
                  </a:solidFill>
                  <a:prstDash val="solid"/>
                </a:ln>
                <a:solidFill>
                  <a:srgbClr val="7030A0"/>
                </a:solidFill>
                <a:effectLst>
                  <a:outerShdw blurRad="12700" dist="38100" dir="2700000" algn="tl" rotWithShape="0">
                    <a:schemeClr val="bg1">
                      <a:lumMod val="50000"/>
                    </a:schemeClr>
                  </a:outerShdw>
                </a:effectLst>
              </a:rPr>
              <a:t>اقتراحات المشروع الشخصي</a:t>
            </a:r>
            <a:endParaRPr lang="fr-FR" sz="3200" b="1" cap="none" spc="0" dirty="0">
              <a:ln w="9525">
                <a:solidFill>
                  <a:schemeClr val="bg1"/>
                </a:solidFill>
                <a:prstDash val="solid"/>
              </a:ln>
              <a:solidFill>
                <a:srgbClr val="7030A0"/>
              </a:solidFill>
              <a:effectLst>
                <a:outerShdw blurRad="12700" dist="38100" dir="2700000" algn="tl" rotWithShape="0">
                  <a:schemeClr val="bg1">
                    <a:lumMod val="50000"/>
                  </a:schemeClr>
                </a:outerShdw>
              </a:effectLst>
            </a:endParaRPr>
          </a:p>
        </p:txBody>
      </p:sp>
      <p:sp>
        <p:nvSpPr>
          <p:cNvPr id="6" name="Espace réservé du contenu 5"/>
          <p:cNvSpPr txBox="1">
            <a:spLocks/>
          </p:cNvSpPr>
          <p:nvPr/>
        </p:nvSpPr>
        <p:spPr>
          <a:xfrm>
            <a:off x="150313" y="1429910"/>
            <a:ext cx="11699310" cy="516504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rtl="1"/>
            <a:r>
              <a:rPr lang="ar-MA" b="1" dirty="0"/>
              <a:t>شعاب الحياة المدرسية كثيرة وتجاذباتها بين مختلف كل هذه المحاور أدناه، لكن يُمكننا اعتبار محرك كل هذه العناصر هو مدخل: </a:t>
            </a:r>
            <a:r>
              <a:rPr lang="ar-MA" b="1" dirty="0">
                <a:solidFill>
                  <a:srgbClr val="FF0000"/>
                </a:solidFill>
              </a:rPr>
              <a:t>المهارة الناعمة </a:t>
            </a:r>
            <a:r>
              <a:rPr lang="ar-MA" b="1" dirty="0"/>
              <a:t>ومدخل: </a:t>
            </a:r>
            <a:r>
              <a:rPr lang="ar-MA" b="1" dirty="0">
                <a:solidFill>
                  <a:srgbClr val="FF0000"/>
                </a:solidFill>
              </a:rPr>
              <a:t>المهارة الرقمية</a:t>
            </a:r>
            <a:r>
              <a:rPr lang="ar-MA" b="1" dirty="0"/>
              <a:t> بما يضمن الفعالية والمردودية. </a:t>
            </a:r>
            <a:endParaRPr lang="fr-FR" b="1" dirty="0">
              <a:solidFill>
                <a:srgbClr val="7030A0"/>
              </a:solidFill>
            </a:endParaRPr>
          </a:p>
          <a:p>
            <a:pPr algn="ctr" rtl="1"/>
            <a:r>
              <a:rPr lang="ar-MA" b="1" dirty="0">
                <a:solidFill>
                  <a:srgbClr val="7030A0"/>
                </a:solidFill>
              </a:rPr>
              <a:t>الحكامة والقيادة.</a:t>
            </a:r>
          </a:p>
          <a:p>
            <a:pPr algn="ctr" rtl="1"/>
            <a:r>
              <a:rPr lang="ar-MA" b="1" dirty="0">
                <a:solidFill>
                  <a:srgbClr val="7030A0"/>
                </a:solidFill>
              </a:rPr>
              <a:t>توزيع أدوار ومهام الفاعلين في الحياة المدرسية.</a:t>
            </a:r>
          </a:p>
          <a:p>
            <a:pPr algn="ctr" rtl="1"/>
            <a:r>
              <a:rPr lang="ar-MA" b="1" dirty="0">
                <a:solidFill>
                  <a:srgbClr val="7030A0"/>
                </a:solidFill>
              </a:rPr>
              <a:t>تدبير الزمن المدرسي وتأمينه.</a:t>
            </a:r>
          </a:p>
          <a:p>
            <a:pPr algn="ctr" rtl="1"/>
            <a:r>
              <a:rPr lang="ar-MA" b="1" dirty="0">
                <a:solidFill>
                  <a:srgbClr val="7030A0"/>
                </a:solidFill>
              </a:rPr>
              <a:t>مشروع المؤسسة ومشروع القسم ومشروع التلميذ.</a:t>
            </a:r>
          </a:p>
          <a:p>
            <a:pPr algn="ctr" rtl="1"/>
            <a:r>
              <a:rPr lang="ar-MA" b="1" dirty="0">
                <a:solidFill>
                  <a:srgbClr val="7030A0"/>
                </a:solidFill>
              </a:rPr>
              <a:t>الأندية التربوية.</a:t>
            </a:r>
          </a:p>
          <a:p>
            <a:pPr algn="ctr" rtl="1"/>
            <a:r>
              <a:rPr lang="ar-MA" b="1" dirty="0">
                <a:solidFill>
                  <a:srgbClr val="7030A0"/>
                </a:solidFill>
              </a:rPr>
              <a:t>ضبط وتنظيم علاقات الحياة المدرسية.</a:t>
            </a:r>
          </a:p>
          <a:p>
            <a:pPr algn="ctr" rtl="1"/>
            <a:r>
              <a:rPr lang="ar-MA" b="1" dirty="0">
                <a:solidFill>
                  <a:srgbClr val="7030A0"/>
                </a:solidFill>
              </a:rPr>
              <a:t>تفعيل الأنشطة المدرسية.</a:t>
            </a:r>
          </a:p>
          <a:p>
            <a:pPr algn="ctr" rtl="1"/>
            <a:r>
              <a:rPr lang="ar-MA" b="1" dirty="0">
                <a:solidFill>
                  <a:srgbClr val="7030A0"/>
                </a:solidFill>
              </a:rPr>
              <a:t>الجمعيات الفاعلة في الحياة المدرسية.</a:t>
            </a:r>
          </a:p>
          <a:p>
            <a:pPr algn="ctr" rtl="1"/>
            <a:r>
              <a:rPr lang="ar-MA" b="1" dirty="0">
                <a:solidFill>
                  <a:srgbClr val="7030A0"/>
                </a:solidFill>
              </a:rPr>
              <a:t>التربية على القيم.</a:t>
            </a:r>
          </a:p>
          <a:p>
            <a:pPr algn="ctr" rtl="1"/>
            <a:r>
              <a:rPr lang="ar-MA" b="1" dirty="0">
                <a:solidFill>
                  <a:srgbClr val="7030A0"/>
                </a:solidFill>
              </a:rPr>
              <a:t>الصحة المدرسية والأمن الإنساني. </a:t>
            </a:r>
          </a:p>
          <a:p>
            <a:pPr algn="ctr" rtl="1"/>
            <a:r>
              <a:rPr lang="ar-MA" b="1" dirty="0">
                <a:solidFill>
                  <a:srgbClr val="7030A0"/>
                </a:solidFill>
              </a:rPr>
              <a:t>الشراكة والتواصل مع العالم الخارجي.</a:t>
            </a:r>
          </a:p>
          <a:p>
            <a:pPr algn="r" rtl="1">
              <a:buFont typeface="Wingdings 3" panose="05040102010807070707" pitchFamily="18" charset="2"/>
              <a:buChar char=""/>
            </a:pPr>
            <a:endParaRPr lang="ar-MA" sz="2400" dirty="0"/>
          </a:p>
          <a:p>
            <a:pPr algn="r" rtl="1"/>
            <a:endParaRPr lang="ar-MA" sz="2400" dirty="0"/>
          </a:p>
          <a:p>
            <a:pPr lvl="2" algn="r" rtl="1">
              <a:buFont typeface="Wingdings 3" panose="05040102010807070707" pitchFamily="18" charset="2"/>
              <a:buChar char=""/>
            </a:pPr>
            <a:endParaRPr lang="fr-FR" sz="2000" dirty="0"/>
          </a:p>
        </p:txBody>
      </p:sp>
      <p:pic>
        <p:nvPicPr>
          <p:cNvPr id="7" name="Image 6"/>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366908" y="2982826"/>
            <a:ext cx="2514600" cy="1819275"/>
          </a:xfrm>
          <a:prstGeom prst="rect">
            <a:avLst/>
          </a:prstGeom>
          <a:ln>
            <a:noFill/>
          </a:ln>
          <a:effectLst>
            <a:softEdge rad="112500"/>
          </a:effectLst>
        </p:spPr>
      </p:pic>
    </p:spTree>
    <p:extLst>
      <p:ext uri="{BB962C8B-B14F-4D97-AF65-F5344CB8AC3E}">
        <p14:creationId xmlns:p14="http://schemas.microsoft.com/office/powerpoint/2010/main" val="367052725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6" name="type.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1550851362"/>
              </p:ext>
            </p:extLst>
          </p:nvPr>
        </p:nvGraphicFramePr>
        <p:xfrm>
          <a:off x="200416" y="65331"/>
          <a:ext cx="11462708" cy="6094086"/>
        </p:xfrm>
        <a:graphic>
          <a:graphicData uri="http://schemas.openxmlformats.org/drawingml/2006/table">
            <a:tbl>
              <a:tblPr firstRow="1" bandRow="1">
                <a:tableStyleId>{93296810-A885-4BE3-A3E7-6D5BEEA58F35}</a:tableStyleId>
              </a:tblPr>
              <a:tblGrid>
                <a:gridCol w="5731354">
                  <a:extLst>
                    <a:ext uri="{9D8B030D-6E8A-4147-A177-3AD203B41FA5}">
                      <a16:colId xmlns:a16="http://schemas.microsoft.com/office/drawing/2014/main" val="2844109713"/>
                    </a:ext>
                  </a:extLst>
                </a:gridCol>
                <a:gridCol w="5731354">
                  <a:extLst>
                    <a:ext uri="{9D8B030D-6E8A-4147-A177-3AD203B41FA5}">
                      <a16:colId xmlns:a16="http://schemas.microsoft.com/office/drawing/2014/main" val="410247890"/>
                    </a:ext>
                  </a:extLst>
                </a:gridCol>
              </a:tblGrid>
              <a:tr h="355482">
                <a:tc>
                  <a:txBody>
                    <a:bodyPr/>
                    <a:lstStyle/>
                    <a:p>
                      <a:pPr algn="ctr" rtl="1"/>
                      <a:r>
                        <a:rPr lang="ar-MA" b="1" dirty="0"/>
                        <a:t>المهارات الرقمية </a:t>
                      </a:r>
                      <a:r>
                        <a:rPr lang="fr-FR" b="1" dirty="0"/>
                        <a:t>Digital </a:t>
                      </a:r>
                      <a:r>
                        <a:rPr lang="fr-FR" b="1" dirty="0" err="1"/>
                        <a:t>skills</a:t>
                      </a:r>
                      <a:endParaRPr lang="fr-FR" b="1" dirty="0"/>
                    </a:p>
                  </a:txBody>
                  <a:tcPr/>
                </a:tc>
                <a:tc>
                  <a:txBody>
                    <a:bodyPr/>
                    <a:lstStyle/>
                    <a:p>
                      <a:pPr algn="ctr" rtl="1"/>
                      <a:r>
                        <a:rPr lang="ar-MA" dirty="0"/>
                        <a:t>المهارات الناعمة</a:t>
                      </a:r>
                      <a:r>
                        <a:rPr lang="fr-FR" dirty="0"/>
                        <a:t>Soft</a:t>
                      </a:r>
                      <a:r>
                        <a:rPr lang="fr-FR" baseline="0" dirty="0"/>
                        <a:t> </a:t>
                      </a:r>
                      <a:r>
                        <a:rPr lang="fr-FR" baseline="0" dirty="0" err="1"/>
                        <a:t>skills</a:t>
                      </a:r>
                      <a:r>
                        <a:rPr lang="fr-FR" baseline="0" dirty="0"/>
                        <a:t> </a:t>
                      </a:r>
                      <a:endParaRPr lang="fr-FR" dirty="0"/>
                    </a:p>
                  </a:txBody>
                  <a:tcPr/>
                </a:tc>
                <a:extLst>
                  <a:ext uri="{0D108BD9-81ED-4DB2-BD59-A6C34878D82A}">
                    <a16:rowId xmlns:a16="http://schemas.microsoft.com/office/drawing/2014/main" val="940646226"/>
                  </a:ext>
                </a:extLst>
              </a:tr>
              <a:tr h="613572">
                <a:tc>
                  <a:txBody>
                    <a:bodyPr/>
                    <a:lstStyle/>
                    <a:p>
                      <a:pPr algn="r"/>
                      <a:r>
                        <a:rPr lang="ar-MA" b="1" dirty="0"/>
                        <a:t>القراءة والكتابة</a:t>
                      </a:r>
                      <a:r>
                        <a:rPr lang="ar-MA" b="1" dirty="0">
                          <a:solidFill>
                            <a:srgbClr val="FF0000"/>
                          </a:solidFill>
                        </a:rPr>
                        <a:t> الرقمية</a:t>
                      </a:r>
                      <a:endParaRPr lang="fr-FR" b="1" dirty="0">
                        <a:solidFill>
                          <a:srgbClr val="FF0000"/>
                        </a:solidFill>
                      </a:endParaRPr>
                    </a:p>
                  </a:txBody>
                  <a:tcPr/>
                </a:tc>
                <a:tc>
                  <a:txBody>
                    <a:bodyPr/>
                    <a:lstStyle/>
                    <a:p>
                      <a:pPr algn="just" rtl="1"/>
                      <a:r>
                        <a:rPr lang="ar-MA" sz="1600" b="1" dirty="0">
                          <a:solidFill>
                            <a:srgbClr val="FF0000"/>
                          </a:solidFill>
                        </a:rPr>
                        <a:t>مهارات التواصل: </a:t>
                      </a:r>
                      <a:r>
                        <a:rPr lang="ar-MA" sz="1600" b="1" dirty="0"/>
                        <a:t>التحدث</a:t>
                      </a:r>
                      <a:r>
                        <a:rPr lang="ar-MA" sz="1600" b="1" baseline="0" dirty="0"/>
                        <a:t> والإلقاء، الاستماع، التغذية الراجعة، تكوين علاقات...</a:t>
                      </a:r>
                      <a:r>
                        <a:rPr lang="ar-MA" sz="1600" b="1" dirty="0"/>
                        <a:t> </a:t>
                      </a:r>
                      <a:endParaRPr lang="fr-FR" sz="1600" b="1" dirty="0"/>
                    </a:p>
                  </a:txBody>
                  <a:tcPr/>
                </a:tc>
                <a:extLst>
                  <a:ext uri="{0D108BD9-81ED-4DB2-BD59-A6C34878D82A}">
                    <a16:rowId xmlns:a16="http://schemas.microsoft.com/office/drawing/2014/main" val="2979378301"/>
                  </a:ext>
                </a:extLst>
              </a:tr>
              <a:tr h="613572">
                <a:tc>
                  <a:txBody>
                    <a:bodyPr/>
                    <a:lstStyle/>
                    <a:p>
                      <a:pPr algn="r"/>
                      <a:r>
                        <a:rPr lang="ar-MA" b="1" dirty="0"/>
                        <a:t>التعامل مع </a:t>
                      </a:r>
                      <a:r>
                        <a:rPr lang="ar-MA" b="1" dirty="0">
                          <a:solidFill>
                            <a:srgbClr val="FF0000"/>
                          </a:solidFill>
                        </a:rPr>
                        <a:t>الأجهزة</a:t>
                      </a:r>
                      <a:r>
                        <a:rPr lang="ar-MA" b="1" baseline="0" dirty="0">
                          <a:solidFill>
                            <a:srgbClr val="FF0000"/>
                          </a:solidFill>
                        </a:rPr>
                        <a:t> الذكية والتقنيات الرقمية</a:t>
                      </a:r>
                      <a:endParaRPr lang="fr-FR" b="1" dirty="0">
                        <a:solidFill>
                          <a:srgbClr val="FF0000"/>
                        </a:solidFill>
                      </a:endParaRPr>
                    </a:p>
                  </a:txBody>
                  <a:tcPr/>
                </a:tc>
                <a:tc>
                  <a:txBody>
                    <a:bodyPr/>
                    <a:lstStyle/>
                    <a:p>
                      <a:pPr algn="just" rtl="1"/>
                      <a:r>
                        <a:rPr lang="ar-MA" sz="1600" b="1" dirty="0">
                          <a:solidFill>
                            <a:srgbClr val="FF0000"/>
                          </a:solidFill>
                        </a:rPr>
                        <a:t>مهارات التنظيم والتخطيط: </a:t>
                      </a:r>
                      <a:r>
                        <a:rPr lang="ar-MA" sz="1600" b="1" dirty="0"/>
                        <a:t>تحديد الأولويات، إدارة الوقت،</a:t>
                      </a:r>
                      <a:r>
                        <a:rPr lang="ar-MA" sz="1600" b="1" baseline="0" dirty="0"/>
                        <a:t> اتخاذ القرار، خطة العمل، الثقة بالنفس...</a:t>
                      </a:r>
                      <a:r>
                        <a:rPr lang="ar-MA" sz="1600" b="1" dirty="0"/>
                        <a:t> </a:t>
                      </a:r>
                    </a:p>
                  </a:txBody>
                  <a:tcPr/>
                </a:tc>
                <a:extLst>
                  <a:ext uri="{0D108BD9-81ED-4DB2-BD59-A6C34878D82A}">
                    <a16:rowId xmlns:a16="http://schemas.microsoft.com/office/drawing/2014/main" val="1408087499"/>
                  </a:ext>
                </a:extLst>
              </a:tr>
              <a:tr h="660147">
                <a:tc>
                  <a:txBody>
                    <a:bodyPr/>
                    <a:lstStyle/>
                    <a:p>
                      <a:pPr algn="r"/>
                      <a:r>
                        <a:rPr lang="ar-MA" b="1" dirty="0"/>
                        <a:t>مهارة </a:t>
                      </a:r>
                      <a:r>
                        <a:rPr lang="ar-MA" b="1" dirty="0">
                          <a:solidFill>
                            <a:srgbClr val="FF0000"/>
                          </a:solidFill>
                        </a:rPr>
                        <a:t>البحث والتقييم الرقمي</a:t>
                      </a:r>
                      <a:endParaRPr lang="fr-FR" b="1" dirty="0">
                        <a:solidFill>
                          <a:srgbClr val="FF0000"/>
                        </a:solidFill>
                      </a:endParaRPr>
                    </a:p>
                  </a:txBody>
                  <a:tcPr/>
                </a:tc>
                <a:tc>
                  <a:txBody>
                    <a:bodyPr/>
                    <a:lstStyle/>
                    <a:p>
                      <a:pPr algn="just" rtl="1"/>
                      <a:r>
                        <a:rPr lang="ar-MA" sz="1600" b="1" dirty="0">
                          <a:solidFill>
                            <a:srgbClr val="FF0000"/>
                          </a:solidFill>
                        </a:rPr>
                        <a:t>مهارات التأقلم والمرونة: </a:t>
                      </a:r>
                      <a:r>
                        <a:rPr lang="ar-MA" sz="1600" b="1" dirty="0"/>
                        <a:t>العمل في كل الظروف</a:t>
                      </a:r>
                      <a:r>
                        <a:rPr lang="ar-MA" sz="1600" b="1" baseline="0" dirty="0"/>
                        <a:t> وتحت أي ضغط، اعتياد فضاء العمل، النقد البناء والتطوير الذاتي...</a:t>
                      </a:r>
                      <a:endParaRPr lang="fr-FR" sz="1600" b="1" dirty="0"/>
                    </a:p>
                  </a:txBody>
                  <a:tcPr/>
                </a:tc>
                <a:extLst>
                  <a:ext uri="{0D108BD9-81ED-4DB2-BD59-A6C34878D82A}">
                    <a16:rowId xmlns:a16="http://schemas.microsoft.com/office/drawing/2014/main" val="2163740047"/>
                  </a:ext>
                </a:extLst>
              </a:tr>
              <a:tr h="613572">
                <a:tc>
                  <a:txBody>
                    <a:bodyPr/>
                    <a:lstStyle/>
                    <a:p>
                      <a:pPr algn="r"/>
                      <a:r>
                        <a:rPr lang="ar-MA" b="1" dirty="0"/>
                        <a:t>مهارة </a:t>
                      </a:r>
                      <a:r>
                        <a:rPr lang="ar-MA" sz="1800" b="1" kern="1200" dirty="0">
                          <a:solidFill>
                            <a:schemeClr val="dk1"/>
                          </a:solidFill>
                          <a:latin typeface="+mn-lt"/>
                          <a:ea typeface="+mn-ea"/>
                          <a:cs typeface="+mn-cs"/>
                        </a:rPr>
                        <a:t>التعاون و</a:t>
                      </a:r>
                      <a:r>
                        <a:rPr lang="ar-MA" b="1" dirty="0">
                          <a:solidFill>
                            <a:srgbClr val="FF0000"/>
                          </a:solidFill>
                        </a:rPr>
                        <a:t>الاتصال الرقمي</a:t>
                      </a:r>
                      <a:endParaRPr lang="fr-FR" b="1" dirty="0">
                        <a:solidFill>
                          <a:srgbClr val="FF0000"/>
                        </a:solidFill>
                      </a:endParaRPr>
                    </a:p>
                  </a:txBody>
                  <a:tcPr/>
                </a:tc>
                <a:tc>
                  <a:txBody>
                    <a:bodyPr/>
                    <a:lstStyle/>
                    <a:p>
                      <a:pPr algn="just" rtl="1"/>
                      <a:r>
                        <a:rPr lang="ar-MA" sz="1600" b="1" dirty="0">
                          <a:solidFill>
                            <a:srgbClr val="FF0000"/>
                          </a:solidFill>
                        </a:rPr>
                        <a:t>مهارات التفكير: </a:t>
                      </a:r>
                      <a:r>
                        <a:rPr lang="ar-MA" sz="1600" b="1" kern="1200" baseline="0" dirty="0">
                          <a:solidFill>
                            <a:schemeClr val="dk1"/>
                          </a:solidFill>
                          <a:latin typeface="+mn-lt"/>
                          <a:ea typeface="+mn-ea"/>
                          <a:cs typeface="+mn-cs"/>
                        </a:rPr>
                        <a:t>الأحكام، الاستنتاجات، الحلول، الإبداع، التفكير الحر...</a:t>
                      </a:r>
                      <a:endParaRPr lang="fr-FR" sz="1600" b="1" kern="1200" baseline="0" dirty="0">
                        <a:solidFill>
                          <a:schemeClr val="dk1"/>
                        </a:solidFill>
                        <a:latin typeface="+mn-lt"/>
                        <a:ea typeface="+mn-ea"/>
                        <a:cs typeface="+mn-cs"/>
                      </a:endParaRPr>
                    </a:p>
                  </a:txBody>
                  <a:tcPr/>
                </a:tc>
                <a:extLst>
                  <a:ext uri="{0D108BD9-81ED-4DB2-BD59-A6C34878D82A}">
                    <a16:rowId xmlns:a16="http://schemas.microsoft.com/office/drawing/2014/main" val="3902891872"/>
                  </a:ext>
                </a:extLst>
              </a:tr>
              <a:tr h="876531">
                <a:tc>
                  <a:txBody>
                    <a:bodyPr/>
                    <a:lstStyle/>
                    <a:p>
                      <a:pPr algn="r"/>
                      <a:r>
                        <a:rPr lang="ar-MA" b="1" dirty="0"/>
                        <a:t>تنظيم جداول </a:t>
                      </a:r>
                      <a:r>
                        <a:rPr lang="ar-MA" b="1" dirty="0">
                          <a:solidFill>
                            <a:srgbClr val="FF0000"/>
                          </a:solidFill>
                        </a:rPr>
                        <a:t>البيانات</a:t>
                      </a:r>
                      <a:endParaRPr lang="fr-FR" b="1" dirty="0">
                        <a:solidFill>
                          <a:srgbClr val="FF0000"/>
                        </a:solidFill>
                      </a:endParaRPr>
                    </a:p>
                  </a:txBody>
                  <a:tcPr/>
                </a:tc>
                <a:tc>
                  <a:txBody>
                    <a:bodyPr/>
                    <a:lstStyle/>
                    <a:p>
                      <a:pPr algn="just" rtl="1"/>
                      <a:r>
                        <a:rPr lang="ar-MA" sz="1600" b="1" dirty="0">
                          <a:solidFill>
                            <a:srgbClr val="FF0000"/>
                          </a:solidFill>
                        </a:rPr>
                        <a:t>مهارات إدارة</a:t>
                      </a:r>
                      <a:r>
                        <a:rPr lang="ar-MA" sz="1600" b="1" baseline="0" dirty="0">
                          <a:solidFill>
                            <a:srgbClr val="FF0000"/>
                          </a:solidFill>
                        </a:rPr>
                        <a:t> الأزمات: </a:t>
                      </a:r>
                      <a:r>
                        <a:rPr lang="ar-MA" sz="1600" b="1" baseline="0" dirty="0"/>
                        <a:t>إيجاد حلول مناسبة للمشكلات، التنبؤ بالمخاطر والأزمات، الرؤية الاستباقية، التعامل مع المواقف الصعبة...</a:t>
                      </a:r>
                      <a:endParaRPr lang="fr-FR" sz="1600" b="1" dirty="0"/>
                    </a:p>
                  </a:txBody>
                  <a:tcPr/>
                </a:tc>
                <a:extLst>
                  <a:ext uri="{0D108BD9-81ED-4DB2-BD59-A6C34878D82A}">
                    <a16:rowId xmlns:a16="http://schemas.microsoft.com/office/drawing/2014/main" val="3411015271"/>
                  </a:ext>
                </a:extLst>
              </a:tr>
              <a:tr h="613572">
                <a:tc>
                  <a:txBody>
                    <a:bodyPr/>
                    <a:lstStyle/>
                    <a:p>
                      <a:pPr algn="r"/>
                      <a:r>
                        <a:rPr lang="ar-MA" b="1" dirty="0"/>
                        <a:t>التحليل والتفسير</a:t>
                      </a:r>
                      <a:r>
                        <a:rPr lang="ar-MA" b="1" baseline="0" dirty="0"/>
                        <a:t> </a:t>
                      </a:r>
                      <a:r>
                        <a:rPr lang="ar-MA" b="1" baseline="0" dirty="0">
                          <a:solidFill>
                            <a:srgbClr val="FF0000"/>
                          </a:solidFill>
                        </a:rPr>
                        <a:t>الرقمي</a:t>
                      </a:r>
                      <a:endParaRPr lang="fr-FR" b="1" dirty="0">
                        <a:solidFill>
                          <a:srgbClr val="FF0000"/>
                        </a:solidFill>
                      </a:endParaRPr>
                    </a:p>
                  </a:txBody>
                  <a:tcPr/>
                </a:tc>
                <a:tc>
                  <a:txBody>
                    <a:bodyPr/>
                    <a:lstStyle/>
                    <a:p>
                      <a:pPr algn="just" rtl="1"/>
                      <a:r>
                        <a:rPr lang="ar-MA" sz="1600" b="1" dirty="0">
                          <a:solidFill>
                            <a:srgbClr val="FF0000"/>
                          </a:solidFill>
                        </a:rPr>
                        <a:t>مهارات التفاوض: </a:t>
                      </a:r>
                      <a:r>
                        <a:rPr lang="ar-MA" sz="1600" b="1" dirty="0"/>
                        <a:t>القدرة على الدفاع عن الذات والأفكار وعلى العرض والتقديم والإقناع...</a:t>
                      </a:r>
                      <a:endParaRPr lang="fr-FR" sz="1600" b="1" dirty="0"/>
                    </a:p>
                  </a:txBody>
                  <a:tcPr/>
                </a:tc>
                <a:extLst>
                  <a:ext uri="{0D108BD9-81ED-4DB2-BD59-A6C34878D82A}">
                    <a16:rowId xmlns:a16="http://schemas.microsoft.com/office/drawing/2014/main" val="986262122"/>
                  </a:ext>
                </a:extLst>
              </a:tr>
              <a:tr h="408995">
                <a:tc>
                  <a:txBody>
                    <a:bodyPr/>
                    <a:lstStyle/>
                    <a:p>
                      <a:pPr algn="r"/>
                      <a:r>
                        <a:rPr lang="ar-MA" b="1" dirty="0"/>
                        <a:t>التصميم وإنتاج </a:t>
                      </a:r>
                      <a:r>
                        <a:rPr lang="ar-MA" b="1" dirty="0">
                          <a:solidFill>
                            <a:srgbClr val="FF0000"/>
                          </a:solidFill>
                        </a:rPr>
                        <a:t>المحتوى الرقمي</a:t>
                      </a:r>
                      <a:endParaRPr lang="fr-FR" b="1" dirty="0">
                        <a:solidFill>
                          <a:srgbClr val="FF0000"/>
                        </a:solidFill>
                      </a:endParaRPr>
                    </a:p>
                  </a:txBody>
                  <a:tcPr/>
                </a:tc>
                <a:tc>
                  <a:txBody>
                    <a:bodyPr/>
                    <a:lstStyle/>
                    <a:p>
                      <a:pPr algn="just" rtl="1"/>
                      <a:r>
                        <a:rPr lang="ar-MA" sz="1600" b="1" dirty="0">
                          <a:solidFill>
                            <a:srgbClr val="FF0000"/>
                          </a:solidFill>
                        </a:rPr>
                        <a:t>مهارات العمل ضمن فريق: </a:t>
                      </a:r>
                      <a:r>
                        <a:rPr lang="ar-MA" sz="1600" b="1" dirty="0"/>
                        <a:t>العمل التشاركي، بناء الفريق،</a:t>
                      </a:r>
                      <a:r>
                        <a:rPr lang="ar-MA" sz="1600" b="1" baseline="0" dirty="0"/>
                        <a:t> الدقة والمرونة...</a:t>
                      </a:r>
                      <a:endParaRPr lang="fr-FR" sz="1600" b="1" dirty="0"/>
                    </a:p>
                  </a:txBody>
                  <a:tcPr/>
                </a:tc>
                <a:extLst>
                  <a:ext uri="{0D108BD9-81ED-4DB2-BD59-A6C34878D82A}">
                    <a16:rowId xmlns:a16="http://schemas.microsoft.com/office/drawing/2014/main" val="3575513298"/>
                  </a:ext>
                </a:extLst>
              </a:tr>
              <a:tr h="355482">
                <a:tc>
                  <a:txBody>
                    <a:bodyPr/>
                    <a:lstStyle/>
                    <a:p>
                      <a:pPr algn="r"/>
                      <a:r>
                        <a:rPr lang="ar-MA" b="1" dirty="0"/>
                        <a:t>الابتكار وحل المشكلات في </a:t>
                      </a:r>
                      <a:r>
                        <a:rPr lang="ar-MA" b="1" dirty="0">
                          <a:solidFill>
                            <a:srgbClr val="FF0000"/>
                          </a:solidFill>
                        </a:rPr>
                        <a:t>العالم الرقمي</a:t>
                      </a:r>
                      <a:endParaRPr lang="fr-FR" b="1" dirty="0">
                        <a:solidFill>
                          <a:srgbClr val="FF0000"/>
                        </a:solidFill>
                      </a:endParaRPr>
                    </a:p>
                  </a:txBody>
                  <a:tcPr/>
                </a:tc>
                <a:tc>
                  <a:txBody>
                    <a:bodyPr/>
                    <a:lstStyle/>
                    <a:p>
                      <a:pPr algn="just" rtl="1"/>
                      <a:r>
                        <a:rPr lang="ar-MA" sz="1600" b="1" dirty="0">
                          <a:solidFill>
                            <a:srgbClr val="FF0000"/>
                          </a:solidFill>
                        </a:rPr>
                        <a:t>مهارات الاحتراف: </a:t>
                      </a:r>
                      <a:r>
                        <a:rPr lang="ar-MA" sz="1600" b="1" dirty="0"/>
                        <a:t>الكفاءة التكنولوجية والتقنية ومواكبة التطورات والمستجدات...</a:t>
                      </a:r>
                      <a:endParaRPr lang="fr-FR" sz="1600" b="1" dirty="0"/>
                    </a:p>
                  </a:txBody>
                  <a:tcPr/>
                </a:tc>
                <a:extLst>
                  <a:ext uri="{0D108BD9-81ED-4DB2-BD59-A6C34878D82A}">
                    <a16:rowId xmlns:a16="http://schemas.microsoft.com/office/drawing/2014/main" val="1443283979"/>
                  </a:ext>
                </a:extLst>
              </a:tr>
              <a:tr h="397828">
                <a:tc>
                  <a:txBody>
                    <a:bodyPr/>
                    <a:lstStyle/>
                    <a:p>
                      <a:pPr algn="r"/>
                      <a:r>
                        <a:rPr lang="ar-MA" b="1" dirty="0"/>
                        <a:t>الأمن</a:t>
                      </a:r>
                      <a:r>
                        <a:rPr lang="ar-MA" b="1" dirty="0">
                          <a:solidFill>
                            <a:srgbClr val="FF0000"/>
                          </a:solidFill>
                        </a:rPr>
                        <a:t> </a:t>
                      </a:r>
                      <a:r>
                        <a:rPr lang="ar-MA" b="1" dirty="0" err="1">
                          <a:solidFill>
                            <a:srgbClr val="FF0000"/>
                          </a:solidFill>
                        </a:rPr>
                        <a:t>السيبراني</a:t>
                      </a:r>
                      <a:r>
                        <a:rPr lang="ar-MA" b="1" dirty="0">
                          <a:solidFill>
                            <a:srgbClr val="FF0000"/>
                          </a:solidFill>
                        </a:rPr>
                        <a:t> </a:t>
                      </a:r>
                      <a:r>
                        <a:rPr lang="ar-MA" b="1" dirty="0"/>
                        <a:t>والذكاء </a:t>
                      </a:r>
                      <a:r>
                        <a:rPr lang="ar-MA" b="1" dirty="0">
                          <a:solidFill>
                            <a:srgbClr val="FF0000"/>
                          </a:solidFill>
                        </a:rPr>
                        <a:t>الاصطناعي</a:t>
                      </a:r>
                      <a:endParaRPr lang="fr-FR" b="1" dirty="0">
                        <a:solidFill>
                          <a:srgbClr val="FF0000"/>
                        </a:solidFill>
                      </a:endParaRPr>
                    </a:p>
                  </a:txBody>
                  <a:tcPr/>
                </a:tc>
                <a:tc>
                  <a:txBody>
                    <a:bodyPr/>
                    <a:lstStyle/>
                    <a:p>
                      <a:pPr algn="just" rtl="1"/>
                      <a:r>
                        <a:rPr lang="ar-MA" sz="1600" b="1" dirty="0">
                          <a:solidFill>
                            <a:srgbClr val="FF0000"/>
                          </a:solidFill>
                        </a:rPr>
                        <a:t>مهارات إدارة الذات والقيادة: </a:t>
                      </a:r>
                      <a:r>
                        <a:rPr lang="ar-MA" sz="1600" b="1" dirty="0"/>
                        <a:t>ضبط الانفعال،</a:t>
                      </a:r>
                      <a:r>
                        <a:rPr lang="ar-MA" sz="1600" b="1" baseline="0" dirty="0"/>
                        <a:t> إدارة الضغط، الذكاء الاجتماعي...</a:t>
                      </a:r>
                    </a:p>
                  </a:txBody>
                  <a:tcPr/>
                </a:tc>
                <a:extLst>
                  <a:ext uri="{0D108BD9-81ED-4DB2-BD59-A6C34878D82A}">
                    <a16:rowId xmlns:a16="http://schemas.microsoft.com/office/drawing/2014/main" val="1626515258"/>
                  </a:ext>
                </a:extLst>
              </a:tr>
            </a:tbl>
          </a:graphicData>
        </a:graphic>
      </p:graphicFrame>
      <p:sp>
        <p:nvSpPr>
          <p:cNvPr id="7" name="Ellipse 6"/>
          <p:cNvSpPr/>
          <p:nvPr/>
        </p:nvSpPr>
        <p:spPr>
          <a:xfrm>
            <a:off x="3276250" y="6168555"/>
            <a:ext cx="4972833" cy="698583"/>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b="1" dirty="0"/>
              <a:t>رافعة لإنماء "الحياة المدرسية".</a:t>
            </a:r>
            <a:endParaRPr lang="fr-FR" sz="2400" b="1" dirty="0"/>
          </a:p>
        </p:txBody>
      </p:sp>
      <p:sp>
        <p:nvSpPr>
          <p:cNvPr id="12" name="Flèche vers le bas 11"/>
          <p:cNvSpPr/>
          <p:nvPr/>
        </p:nvSpPr>
        <p:spPr>
          <a:xfrm>
            <a:off x="5762667" y="5880457"/>
            <a:ext cx="338203" cy="288098"/>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333654751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4" name="type.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5468" y="1039660"/>
            <a:ext cx="11498893" cy="2342367"/>
          </a:xfrm>
          <a:solidFill>
            <a:srgbClr val="FFFF00"/>
          </a:solidFill>
          <a:ln>
            <a:solidFill>
              <a:srgbClr val="00B050"/>
            </a:solidFill>
          </a:ln>
        </p:spPr>
        <p:style>
          <a:lnRef idx="1">
            <a:schemeClr val="accent3"/>
          </a:lnRef>
          <a:fillRef idx="2">
            <a:schemeClr val="accent3"/>
          </a:fillRef>
          <a:effectRef idx="1">
            <a:schemeClr val="accent3"/>
          </a:effectRef>
          <a:fontRef idx="minor">
            <a:schemeClr val="dk1"/>
          </a:fontRef>
        </p:style>
        <p:txBody>
          <a:bodyPr>
            <a:noAutofit/>
          </a:bodyPr>
          <a:lstStyle/>
          <a:p>
            <a:pPr marL="571500" indent="-571500" algn="ctr" rtl="1">
              <a:buFont typeface="Wingdings" panose="05000000000000000000" pitchFamily="2" charset="2"/>
              <a:buChar char="Ø"/>
            </a:pPr>
            <a:r>
              <a:rPr lang="ar-MA"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استراتيجيات التنزيل والتفعيل</a:t>
            </a:r>
            <a:br>
              <a:rPr lang="ar-MA"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br>
            <a:r>
              <a:rPr lang="ar-MA"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"سيناريوهات بيداغوجية"</a:t>
            </a:r>
            <a:endParaRPr lang="fr-FR"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1090" y="3906554"/>
            <a:ext cx="5812077" cy="2105939"/>
          </a:xfrm>
          <a:prstGeom prst="rect">
            <a:avLst/>
          </a:prstGeom>
          <a:ln>
            <a:noFill/>
          </a:ln>
          <a:effectLst>
            <a:softEdge rad="112500"/>
          </a:effectLst>
        </p:spPr>
      </p:pic>
    </p:spTree>
    <p:extLst>
      <p:ext uri="{BB962C8B-B14F-4D97-AF65-F5344CB8AC3E}">
        <p14:creationId xmlns:p14="http://schemas.microsoft.com/office/powerpoint/2010/main" val="85648523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2" name="type.wav"/>
          </p:stSnd>
        </p:sndAc>
      </p:transition>
    </mc:Choice>
    <mc:Fallback xmlns="">
      <p:transition spd="slow">
        <p:fade/>
        <p:sndAc>
          <p:stSnd>
            <p:snd r:embed="rId4" name="type.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0936" y="760139"/>
            <a:ext cx="11461315" cy="5753395"/>
          </a:xfrm>
        </p:spPr>
        <p:txBody>
          <a:bodyPr>
            <a:normAutofit/>
          </a:bodyPr>
          <a:lstStyle/>
          <a:p>
            <a:pPr algn="ctr" rtl="1"/>
            <a:r>
              <a:rPr lang="ar-MA" sz="4000" b="1" dirty="0">
                <a:solidFill>
                  <a:srgbClr val="FF0000"/>
                </a:solidFill>
                <a:latin typeface="Adobe Arabic" panose="02040503050201020203" pitchFamily="18" charset="-78"/>
                <a:cs typeface="Adobe Arabic" panose="02040503050201020203" pitchFamily="18" charset="-78"/>
              </a:rPr>
              <a:t>2 – </a:t>
            </a:r>
            <a:r>
              <a:rPr lang="ar-MA" sz="4000" b="1" dirty="0" err="1">
                <a:solidFill>
                  <a:srgbClr val="FF0000"/>
                </a:solidFill>
                <a:latin typeface="Adobe Arabic" panose="02040503050201020203" pitchFamily="18" charset="-78"/>
                <a:cs typeface="Adobe Arabic" panose="02040503050201020203" pitchFamily="18" charset="-78"/>
              </a:rPr>
              <a:t>أجرأة</a:t>
            </a:r>
            <a:r>
              <a:rPr lang="ar-MA" sz="4000" b="1" dirty="0">
                <a:solidFill>
                  <a:srgbClr val="FF0000"/>
                </a:solidFill>
                <a:latin typeface="Adobe Arabic" panose="02040503050201020203" pitchFamily="18" charset="-78"/>
                <a:cs typeface="Adobe Arabic" panose="02040503050201020203" pitchFamily="18" charset="-78"/>
              </a:rPr>
              <a:t> الأندية الافتراضية التفاعلية - التمثيل بنماذج.</a:t>
            </a:r>
            <a:endParaRPr lang="ar-MA" sz="3200" b="1" dirty="0">
              <a:solidFill>
                <a:srgbClr val="FF0000"/>
              </a:solidFill>
              <a:latin typeface="Adobe Arabic" panose="02040503050201020203" pitchFamily="18" charset="-78"/>
              <a:cs typeface="Adobe Arabic" panose="02040503050201020203" pitchFamily="18" charset="-78"/>
            </a:endParaRPr>
          </a:p>
          <a:p>
            <a:pPr algn="r" rtl="1"/>
            <a:endParaRPr lang="fr-FR" dirty="0"/>
          </a:p>
        </p:txBody>
      </p:sp>
      <p:sp>
        <p:nvSpPr>
          <p:cNvPr id="4" name="Rectangle 3"/>
          <p:cNvSpPr/>
          <p:nvPr/>
        </p:nvSpPr>
        <p:spPr>
          <a:xfrm>
            <a:off x="1637481" y="175364"/>
            <a:ext cx="8104340" cy="584775"/>
          </a:xfrm>
          <a:prstGeom prst="rect">
            <a:avLst/>
          </a:prstGeom>
          <a:noFill/>
        </p:spPr>
        <p:txBody>
          <a:bodyPr wrap="square" lIns="91440" tIns="45720" rIns="91440" bIns="45720">
            <a:spAutoFit/>
          </a:bodyPr>
          <a:lstStyle/>
          <a:p>
            <a:pPr algn="ctr"/>
            <a:r>
              <a:rPr lang="ar-MA" sz="3200" b="1" dirty="0">
                <a:ln w="9525">
                  <a:solidFill>
                    <a:schemeClr val="bg1"/>
                  </a:solidFill>
                  <a:prstDash val="solid"/>
                </a:ln>
                <a:solidFill>
                  <a:srgbClr val="7030A0"/>
                </a:solidFill>
                <a:effectLst>
                  <a:outerShdw blurRad="12700" dist="38100" dir="2700000" algn="tl" rotWithShape="0">
                    <a:schemeClr val="bg1">
                      <a:lumMod val="50000"/>
                    </a:schemeClr>
                  </a:outerShdw>
                </a:effectLst>
              </a:rPr>
              <a:t>اقتراحات المشروع الشخصي.</a:t>
            </a:r>
            <a:endParaRPr lang="fr-FR" sz="3200" b="1" cap="none" spc="0" dirty="0">
              <a:ln w="9525">
                <a:solidFill>
                  <a:schemeClr val="bg1"/>
                </a:solidFill>
                <a:prstDash val="solid"/>
              </a:ln>
              <a:solidFill>
                <a:srgbClr val="7030A0"/>
              </a:solidFill>
              <a:effectLst>
                <a:outerShdw blurRad="12700" dist="38100" dir="2700000" algn="tl" rotWithShape="0">
                  <a:schemeClr val="bg1">
                    <a:lumMod val="50000"/>
                  </a:schemeClr>
                </a:outerShdw>
              </a:effectLst>
            </a:endParaRPr>
          </a:p>
        </p:txBody>
      </p:sp>
      <p:sp>
        <p:nvSpPr>
          <p:cNvPr id="5" name="Titre 1"/>
          <p:cNvSpPr>
            <a:spLocks noGrp="1"/>
          </p:cNvSpPr>
          <p:nvPr>
            <p:ph type="title"/>
          </p:nvPr>
        </p:nvSpPr>
        <p:spPr>
          <a:xfrm>
            <a:off x="187888" y="1277533"/>
            <a:ext cx="11285951" cy="680580"/>
          </a:xfrm>
        </p:spPr>
        <p:txBody>
          <a:bodyPr>
            <a:normAutofit/>
          </a:bodyPr>
          <a:lstStyle/>
          <a:p>
            <a:pPr algn="ctr"/>
            <a:r>
              <a:rPr lang="ar-MA" sz="2000" dirty="0">
                <a:solidFill>
                  <a:srgbClr val="002060"/>
                </a:solidFill>
              </a:rPr>
              <a:t>برنامج الأندية الافتراضية للعام الدراسي: 2025 – 2026 – </a:t>
            </a:r>
            <a:r>
              <a:rPr lang="ar-MA" sz="2000" dirty="0" err="1">
                <a:solidFill>
                  <a:srgbClr val="002060"/>
                </a:solidFill>
              </a:rPr>
              <a:t>الأسدس</a:t>
            </a:r>
            <a:r>
              <a:rPr lang="ar-MA" sz="2000" dirty="0">
                <a:solidFill>
                  <a:srgbClr val="002060"/>
                </a:solidFill>
              </a:rPr>
              <a:t> الأول.</a:t>
            </a:r>
            <a:endParaRPr lang="fr-FR" sz="2000" dirty="0">
              <a:solidFill>
                <a:srgbClr val="002060"/>
              </a:solidFill>
            </a:endParaRPr>
          </a:p>
        </p:txBody>
      </p:sp>
      <p:graphicFrame>
        <p:nvGraphicFramePr>
          <p:cNvPr id="6" name="Espace réservé du contenu 3"/>
          <p:cNvGraphicFramePr>
            <a:graphicFrameLocks/>
          </p:cNvGraphicFramePr>
          <p:nvPr>
            <p:extLst>
              <p:ext uri="{D42A27DB-BD31-4B8C-83A1-F6EECF244321}">
                <p14:modId xmlns:p14="http://schemas.microsoft.com/office/powerpoint/2010/main" val="3318865074"/>
              </p:ext>
            </p:extLst>
          </p:nvPr>
        </p:nvGraphicFramePr>
        <p:xfrm>
          <a:off x="275571" y="1755258"/>
          <a:ext cx="11812044" cy="4937760"/>
        </p:xfrm>
        <a:graphic>
          <a:graphicData uri="http://schemas.openxmlformats.org/drawingml/2006/table">
            <a:tbl>
              <a:tblPr firstRow="1" bandRow="1">
                <a:tableStyleId>{68D230F3-CF80-4859-8CE7-A43EE81993B5}</a:tableStyleId>
              </a:tblPr>
              <a:tblGrid>
                <a:gridCol w="1968674">
                  <a:extLst>
                    <a:ext uri="{9D8B030D-6E8A-4147-A177-3AD203B41FA5}">
                      <a16:colId xmlns:a16="http://schemas.microsoft.com/office/drawing/2014/main" val="2958724248"/>
                    </a:ext>
                  </a:extLst>
                </a:gridCol>
                <a:gridCol w="1968674">
                  <a:extLst>
                    <a:ext uri="{9D8B030D-6E8A-4147-A177-3AD203B41FA5}">
                      <a16:colId xmlns:a16="http://schemas.microsoft.com/office/drawing/2014/main" val="1385333392"/>
                    </a:ext>
                  </a:extLst>
                </a:gridCol>
                <a:gridCol w="1968674">
                  <a:extLst>
                    <a:ext uri="{9D8B030D-6E8A-4147-A177-3AD203B41FA5}">
                      <a16:colId xmlns:a16="http://schemas.microsoft.com/office/drawing/2014/main" val="1056423604"/>
                    </a:ext>
                  </a:extLst>
                </a:gridCol>
                <a:gridCol w="1968674">
                  <a:extLst>
                    <a:ext uri="{9D8B030D-6E8A-4147-A177-3AD203B41FA5}">
                      <a16:colId xmlns:a16="http://schemas.microsoft.com/office/drawing/2014/main" val="835754260"/>
                    </a:ext>
                  </a:extLst>
                </a:gridCol>
                <a:gridCol w="1968674">
                  <a:extLst>
                    <a:ext uri="{9D8B030D-6E8A-4147-A177-3AD203B41FA5}">
                      <a16:colId xmlns:a16="http://schemas.microsoft.com/office/drawing/2014/main" val="2168056682"/>
                    </a:ext>
                  </a:extLst>
                </a:gridCol>
                <a:gridCol w="1968674">
                  <a:extLst>
                    <a:ext uri="{9D8B030D-6E8A-4147-A177-3AD203B41FA5}">
                      <a16:colId xmlns:a16="http://schemas.microsoft.com/office/drawing/2014/main" val="3976245788"/>
                    </a:ext>
                  </a:extLst>
                </a:gridCol>
              </a:tblGrid>
              <a:tr h="414940">
                <a:tc>
                  <a:txBody>
                    <a:bodyPr/>
                    <a:lstStyle/>
                    <a:p>
                      <a:pPr algn="ctr"/>
                      <a:r>
                        <a:rPr lang="ar-MA" sz="1200" dirty="0"/>
                        <a:t>رمز</a:t>
                      </a:r>
                      <a:r>
                        <a:rPr lang="ar-MA" sz="1200" baseline="0" dirty="0"/>
                        <a:t> الاستجابة السريعة أو رابط الانضمام</a:t>
                      </a:r>
                      <a:endParaRPr lang="fr-FR" sz="1200" dirty="0"/>
                    </a:p>
                  </a:txBody>
                  <a:tcPr/>
                </a:tc>
                <a:tc>
                  <a:txBody>
                    <a:bodyPr/>
                    <a:lstStyle/>
                    <a:p>
                      <a:pPr algn="ctr"/>
                      <a:r>
                        <a:rPr lang="ar-MA" sz="1200" dirty="0"/>
                        <a:t>طريقة العرض</a:t>
                      </a:r>
                      <a:endParaRPr lang="fr-FR" sz="1200" dirty="0"/>
                    </a:p>
                  </a:txBody>
                  <a:tcPr/>
                </a:tc>
                <a:tc>
                  <a:txBody>
                    <a:bodyPr/>
                    <a:lstStyle/>
                    <a:p>
                      <a:pPr algn="ctr"/>
                      <a:r>
                        <a:rPr lang="ar-MA" sz="1200" dirty="0"/>
                        <a:t>اليوم</a:t>
                      </a:r>
                      <a:r>
                        <a:rPr lang="ar-MA" sz="1200" baseline="0" dirty="0"/>
                        <a:t> والتوقيت</a:t>
                      </a:r>
                      <a:endParaRPr lang="fr-FR" sz="1200" dirty="0"/>
                    </a:p>
                  </a:txBody>
                  <a:tcPr/>
                </a:tc>
                <a:tc>
                  <a:txBody>
                    <a:bodyPr/>
                    <a:lstStyle/>
                    <a:p>
                      <a:pPr algn="ctr"/>
                      <a:r>
                        <a:rPr lang="ar-MA" sz="1200" dirty="0"/>
                        <a:t>الفئات المستهدفة</a:t>
                      </a:r>
                      <a:endParaRPr lang="fr-FR" sz="1200" dirty="0"/>
                    </a:p>
                  </a:txBody>
                  <a:tcPr/>
                </a:tc>
                <a:tc>
                  <a:txBody>
                    <a:bodyPr/>
                    <a:lstStyle/>
                    <a:p>
                      <a:pPr algn="ctr"/>
                      <a:r>
                        <a:rPr lang="ar-MA" sz="1200" dirty="0"/>
                        <a:t>الأستاذ المسؤول</a:t>
                      </a:r>
                      <a:endParaRPr lang="fr-FR" sz="1200" dirty="0"/>
                    </a:p>
                  </a:txBody>
                  <a:tcPr/>
                </a:tc>
                <a:tc>
                  <a:txBody>
                    <a:bodyPr/>
                    <a:lstStyle/>
                    <a:p>
                      <a:pPr algn="ctr"/>
                      <a:r>
                        <a:rPr lang="ar-MA" sz="1200" dirty="0"/>
                        <a:t>اسم النادي</a:t>
                      </a:r>
                      <a:endParaRPr lang="fr-FR" sz="1200" dirty="0"/>
                    </a:p>
                  </a:txBody>
                  <a:tcPr/>
                </a:tc>
                <a:extLst>
                  <a:ext uri="{0D108BD9-81ED-4DB2-BD59-A6C34878D82A}">
                    <a16:rowId xmlns:a16="http://schemas.microsoft.com/office/drawing/2014/main" val="1170837480"/>
                  </a:ext>
                </a:extLst>
              </a:tr>
              <a:tr h="746893">
                <a:tc>
                  <a:txBody>
                    <a:bodyPr/>
                    <a:lstStyle/>
                    <a:p>
                      <a:pPr algn="ctr"/>
                      <a:r>
                        <a:rPr lang="fr-FR" sz="1050" b="1" i="0" kern="1200" dirty="0">
                          <a:solidFill>
                            <a:schemeClr val="tx1"/>
                          </a:solidFill>
                          <a:effectLst/>
                          <a:latin typeface="+mn-lt"/>
                          <a:ea typeface="+mn-ea"/>
                          <a:cs typeface="+mn-cs"/>
                        </a:rPr>
                        <a:t>https://zoom.univ-paris1.fr/j/96533747149?pwd</a:t>
                      </a:r>
                      <a:r>
                        <a:rPr lang="fr-FR" sz="1050" b="0" i="0" kern="1200" dirty="0">
                          <a:solidFill>
                            <a:schemeClr val="tx1"/>
                          </a:solidFill>
                          <a:effectLst/>
                          <a:latin typeface="+mn-lt"/>
                          <a:ea typeface="+mn-ea"/>
                          <a:cs typeface="+mn-cs"/>
                        </a:rPr>
                        <a:t> .</a:t>
                      </a:r>
                      <a:endParaRPr lang="fr-FR" sz="800" b="1" dirty="0"/>
                    </a:p>
                  </a:txBody>
                  <a:tcPr/>
                </a:tc>
                <a:tc>
                  <a:txBody>
                    <a:bodyPr/>
                    <a:lstStyle/>
                    <a:p>
                      <a:pPr algn="ctr"/>
                      <a:r>
                        <a:rPr lang="ar-MA" sz="1200" b="1" dirty="0"/>
                        <a:t>تطبيق الزووم</a:t>
                      </a:r>
                      <a:r>
                        <a:rPr lang="fr-FR" sz="1200" b="1" dirty="0"/>
                        <a:t> Zoom</a:t>
                      </a:r>
                    </a:p>
                  </a:txBody>
                  <a:tcPr/>
                </a:tc>
                <a:tc>
                  <a:txBody>
                    <a:bodyPr/>
                    <a:lstStyle/>
                    <a:p>
                      <a:pPr algn="ctr"/>
                      <a:r>
                        <a:rPr lang="ar-MA" sz="1200" b="1" dirty="0"/>
                        <a:t> تحديد اليوم</a:t>
                      </a:r>
                      <a:r>
                        <a:rPr lang="ar-MA" sz="1200" b="1" baseline="0" dirty="0"/>
                        <a:t> والتوقيت المسائي أو الميسر للجميع</a:t>
                      </a:r>
                      <a:endParaRPr lang="fr-FR" sz="1200" b="1" dirty="0"/>
                    </a:p>
                  </a:txBody>
                  <a:tcPr/>
                </a:tc>
                <a:tc>
                  <a:txBody>
                    <a:bodyPr/>
                    <a:lstStyle/>
                    <a:p>
                      <a:pPr algn="ctr"/>
                      <a:r>
                        <a:rPr lang="ar-MA" sz="1200" b="1" dirty="0"/>
                        <a:t> </a:t>
                      </a:r>
                      <a:r>
                        <a:rPr lang="ar-MA" sz="1200" b="1" dirty="0" err="1"/>
                        <a:t>تلمبذات</a:t>
                      </a:r>
                      <a:r>
                        <a:rPr lang="ar-MA" sz="1200" b="1" baseline="0" dirty="0"/>
                        <a:t> وتلاميذ المؤسسة</a:t>
                      </a:r>
                      <a:endParaRPr lang="fr-FR" sz="1200" b="1" dirty="0"/>
                    </a:p>
                  </a:txBody>
                  <a:tcPr/>
                </a:tc>
                <a:tc>
                  <a:txBody>
                    <a:bodyPr/>
                    <a:lstStyle/>
                    <a:p>
                      <a:pPr algn="ctr"/>
                      <a:r>
                        <a:rPr lang="ar-MA" sz="1200" b="1" dirty="0"/>
                        <a:t> ذ .</a:t>
                      </a:r>
                      <a:r>
                        <a:rPr lang="ar-MA" sz="1200" b="1" baseline="0" dirty="0"/>
                        <a:t> 1</a:t>
                      </a:r>
                      <a:endParaRPr lang="fr-FR" sz="1200" b="1" dirty="0"/>
                    </a:p>
                  </a:txBody>
                  <a:tcPr/>
                </a:tc>
                <a:tc>
                  <a:txBody>
                    <a:bodyPr/>
                    <a:lstStyle/>
                    <a:p>
                      <a:pPr algn="ctr"/>
                      <a:r>
                        <a:rPr lang="ar-MA" sz="1200" b="1" dirty="0">
                          <a:solidFill>
                            <a:srgbClr val="002060"/>
                          </a:solidFill>
                        </a:rPr>
                        <a:t>نادي</a:t>
                      </a:r>
                      <a:r>
                        <a:rPr lang="ar-MA" sz="1200" b="1" baseline="0" dirty="0">
                          <a:solidFill>
                            <a:srgbClr val="002060"/>
                          </a:solidFill>
                        </a:rPr>
                        <a:t> القراءة والإبداع</a:t>
                      </a:r>
                    </a:p>
                    <a:p>
                      <a:pPr algn="ctr"/>
                      <a:r>
                        <a:rPr lang="ar-MA" sz="1200" b="1" baseline="0" dirty="0">
                          <a:solidFill>
                            <a:srgbClr val="002060"/>
                          </a:solidFill>
                        </a:rPr>
                        <a:t>قراءة قصة تفاعلية ومناقشتها</a:t>
                      </a:r>
                      <a:endParaRPr lang="fr-FR" sz="1200" b="1" baseline="0" dirty="0">
                        <a:solidFill>
                          <a:srgbClr val="002060"/>
                        </a:solidFill>
                      </a:endParaRPr>
                    </a:p>
                    <a:p>
                      <a:pPr algn="ctr"/>
                      <a:endParaRPr lang="fr-FR" sz="1200" b="1" dirty="0">
                        <a:solidFill>
                          <a:srgbClr val="002060"/>
                        </a:solidFill>
                      </a:endParaRPr>
                    </a:p>
                  </a:txBody>
                  <a:tcPr/>
                </a:tc>
                <a:extLst>
                  <a:ext uri="{0D108BD9-81ED-4DB2-BD59-A6C34878D82A}">
                    <a16:rowId xmlns:a16="http://schemas.microsoft.com/office/drawing/2014/main" val="3229977269"/>
                  </a:ext>
                </a:extLst>
              </a:tr>
              <a:tr h="746893">
                <a:tc>
                  <a:txBody>
                    <a:bodyPr/>
                    <a:lstStyle/>
                    <a:p>
                      <a:pPr algn="ctr"/>
                      <a:endParaRPr lang="fr-FR" sz="1200" b="1" dirty="0"/>
                    </a:p>
                  </a:txBody>
                  <a:tcPr/>
                </a:tc>
                <a:tc>
                  <a:txBody>
                    <a:bodyPr/>
                    <a:lstStyle/>
                    <a:p>
                      <a:pPr algn="ctr"/>
                      <a:r>
                        <a:rPr lang="ar-MA" sz="1200" b="1" dirty="0"/>
                        <a:t>تطبيق</a:t>
                      </a:r>
                      <a:r>
                        <a:rPr lang="ar-MA" sz="1200" b="1" baseline="0" dirty="0"/>
                        <a:t> جوجل ميت </a:t>
                      </a:r>
                      <a:r>
                        <a:rPr lang="fr-FR" sz="1200" b="1" baseline="0" dirty="0"/>
                        <a:t> Google </a:t>
                      </a:r>
                      <a:r>
                        <a:rPr lang="fr-FR" sz="1200" b="1" baseline="0" dirty="0" err="1"/>
                        <a:t>Meet</a:t>
                      </a:r>
                      <a:endParaRPr lang="fr-FR" sz="1200" b="1"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1200" b="1" dirty="0"/>
                        <a:t>تحديد اليوم</a:t>
                      </a:r>
                      <a:r>
                        <a:rPr lang="ar-MA" sz="1200" b="1" baseline="0" dirty="0"/>
                        <a:t> والتوقيت المسائي أو الميسر للجميع</a:t>
                      </a:r>
                      <a:endParaRPr lang="fr-FR" sz="1200" b="1" dirty="0"/>
                    </a:p>
                    <a:p>
                      <a:pPr algn="ctr"/>
                      <a:endParaRPr lang="fr-FR" sz="1200" b="1" dirty="0"/>
                    </a:p>
                  </a:txBody>
                  <a:tcPr/>
                </a:tc>
                <a:tc>
                  <a:txBody>
                    <a:bodyPr/>
                    <a:lstStyle/>
                    <a:p>
                      <a:pPr algn="ctr"/>
                      <a:r>
                        <a:rPr lang="ar-MA" sz="1200" b="1" dirty="0"/>
                        <a:t>تلميذات وتلاميذ</a:t>
                      </a:r>
                      <a:r>
                        <a:rPr lang="ar-MA" sz="1200" b="1" baseline="0" dirty="0"/>
                        <a:t> المؤسسة</a:t>
                      </a:r>
                      <a:endParaRPr lang="fr-FR" sz="1200" b="1" dirty="0"/>
                    </a:p>
                  </a:txBody>
                  <a:tcPr/>
                </a:tc>
                <a:tc>
                  <a:txBody>
                    <a:bodyPr/>
                    <a:lstStyle/>
                    <a:p>
                      <a:pPr algn="ctr"/>
                      <a:r>
                        <a:rPr lang="ar-MA" sz="1200" b="1" dirty="0"/>
                        <a:t>ذ. 2</a:t>
                      </a:r>
                      <a:endParaRPr lang="fr-FR" sz="1200" b="1" dirty="0"/>
                    </a:p>
                  </a:txBody>
                  <a:tcPr/>
                </a:tc>
                <a:tc>
                  <a:txBody>
                    <a:bodyPr/>
                    <a:lstStyle/>
                    <a:p>
                      <a:pPr algn="ctr"/>
                      <a:r>
                        <a:rPr lang="ar-MA" sz="1200" b="1" dirty="0">
                          <a:solidFill>
                            <a:srgbClr val="002060"/>
                          </a:solidFill>
                        </a:rPr>
                        <a:t>نادي</a:t>
                      </a:r>
                      <a:r>
                        <a:rPr lang="ar-MA" sz="1200" b="1" baseline="0" dirty="0">
                          <a:solidFill>
                            <a:srgbClr val="002060"/>
                          </a:solidFill>
                        </a:rPr>
                        <a:t> العلوم والصحة</a:t>
                      </a:r>
                    </a:p>
                    <a:p>
                      <a:pPr algn="ctr"/>
                      <a:r>
                        <a:rPr lang="ar-MA" sz="1200" b="1" baseline="0" dirty="0">
                          <a:solidFill>
                            <a:srgbClr val="002060"/>
                          </a:solidFill>
                        </a:rPr>
                        <a:t>استضافة خبير في الصحة </a:t>
                      </a:r>
                    </a:p>
                    <a:p>
                      <a:pPr algn="ctr"/>
                      <a:endParaRPr lang="fr-FR" sz="1200" b="1" dirty="0">
                        <a:solidFill>
                          <a:srgbClr val="002060"/>
                        </a:solidFill>
                      </a:endParaRPr>
                    </a:p>
                  </a:txBody>
                  <a:tcPr/>
                </a:tc>
                <a:extLst>
                  <a:ext uri="{0D108BD9-81ED-4DB2-BD59-A6C34878D82A}">
                    <a16:rowId xmlns:a16="http://schemas.microsoft.com/office/drawing/2014/main" val="299912511"/>
                  </a:ext>
                </a:extLst>
              </a:tr>
              <a:tr h="580916">
                <a:tc>
                  <a:txBody>
                    <a:bodyPr/>
                    <a:lstStyle/>
                    <a:p>
                      <a:pPr algn="ctr"/>
                      <a:endParaRPr lang="fr-FR" sz="1200" b="1" dirty="0"/>
                    </a:p>
                  </a:txBody>
                  <a:tcPr/>
                </a:tc>
                <a:tc>
                  <a:txBody>
                    <a:bodyPr/>
                    <a:lstStyle/>
                    <a:p>
                      <a:pPr algn="ctr"/>
                      <a:endParaRPr lang="fr-FR" sz="1200" b="1" dirty="0"/>
                    </a:p>
                    <a:p>
                      <a:pPr algn="ctr"/>
                      <a:r>
                        <a:rPr lang="ar-MA" sz="1200" b="1" dirty="0"/>
                        <a:t>تقنية</a:t>
                      </a:r>
                      <a:r>
                        <a:rPr lang="ar-MA" sz="1200" b="1" baseline="0" dirty="0"/>
                        <a:t> الواقع الافتراضي</a:t>
                      </a:r>
                      <a:r>
                        <a:rPr lang="fr-FR" sz="1200" b="1" baseline="0" dirty="0"/>
                        <a:t> </a:t>
                      </a:r>
                      <a:r>
                        <a:rPr lang="fr-FR" sz="1200" b="1" baseline="0" dirty="0" err="1"/>
                        <a:t>Gooo</a:t>
                      </a:r>
                      <a:r>
                        <a:rPr lang="fr-FR" sz="1200" b="1" baseline="0" dirty="0"/>
                        <a:t> club</a:t>
                      </a:r>
                      <a:endParaRPr lang="fr-FR" sz="1200" b="1"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1200" b="1" dirty="0"/>
                        <a:t>تحديد اليوم</a:t>
                      </a:r>
                      <a:r>
                        <a:rPr lang="ar-MA" sz="1200" b="1" baseline="0" dirty="0"/>
                        <a:t> والتوقيت المسائي أو الميسر للجميع</a:t>
                      </a:r>
                      <a:endParaRPr lang="fr-FR" sz="1200" b="1" dirty="0"/>
                    </a:p>
                    <a:p>
                      <a:pPr algn="ctr"/>
                      <a:endParaRPr lang="fr-FR" sz="1200" b="1" dirty="0"/>
                    </a:p>
                  </a:txBody>
                  <a:tcPr/>
                </a:tc>
                <a:tc>
                  <a:txBody>
                    <a:bodyPr/>
                    <a:lstStyle/>
                    <a:p>
                      <a:pPr algn="ctr"/>
                      <a:r>
                        <a:rPr lang="ar-MA" sz="1200" b="1" dirty="0"/>
                        <a:t>تلميذات وتلاميذ</a:t>
                      </a:r>
                      <a:r>
                        <a:rPr lang="ar-MA" sz="1200" b="1" baseline="0" dirty="0"/>
                        <a:t> المؤسسة</a:t>
                      </a:r>
                      <a:endParaRPr lang="fr-FR" sz="1200" b="1" dirty="0"/>
                    </a:p>
                  </a:txBody>
                  <a:tcPr/>
                </a:tc>
                <a:tc>
                  <a:txBody>
                    <a:bodyPr/>
                    <a:lstStyle/>
                    <a:p>
                      <a:pPr algn="ctr"/>
                      <a:r>
                        <a:rPr lang="ar-MA" sz="1200" b="1" dirty="0"/>
                        <a:t>ذ. 3</a:t>
                      </a:r>
                      <a:endParaRPr lang="fr-FR" sz="1200" b="1" dirty="0"/>
                    </a:p>
                  </a:txBody>
                  <a:tcPr/>
                </a:tc>
                <a:tc>
                  <a:txBody>
                    <a:bodyPr/>
                    <a:lstStyle/>
                    <a:p>
                      <a:pPr algn="ctr"/>
                      <a:r>
                        <a:rPr lang="ar-MA" sz="1200" b="1" dirty="0">
                          <a:solidFill>
                            <a:srgbClr val="002060"/>
                          </a:solidFill>
                        </a:rPr>
                        <a:t>النادي الرياضي</a:t>
                      </a:r>
                    </a:p>
                    <a:p>
                      <a:pPr algn="ctr"/>
                      <a:r>
                        <a:rPr lang="ar-MA" sz="1200" b="1" dirty="0">
                          <a:solidFill>
                            <a:srgbClr val="002060"/>
                          </a:solidFill>
                        </a:rPr>
                        <a:t>مسابقة محاكاة تمارين رياضية</a:t>
                      </a:r>
                      <a:endParaRPr lang="fr-FR" sz="1200" b="1" dirty="0">
                        <a:solidFill>
                          <a:srgbClr val="002060"/>
                        </a:solidFill>
                      </a:endParaRPr>
                    </a:p>
                  </a:txBody>
                  <a:tcPr/>
                </a:tc>
                <a:extLst>
                  <a:ext uri="{0D108BD9-81ED-4DB2-BD59-A6C34878D82A}">
                    <a16:rowId xmlns:a16="http://schemas.microsoft.com/office/drawing/2014/main" val="1966713752"/>
                  </a:ext>
                </a:extLst>
              </a:tr>
              <a:tr h="746893">
                <a:tc>
                  <a:txBody>
                    <a:bodyPr/>
                    <a:lstStyle/>
                    <a:p>
                      <a:pPr algn="ctr"/>
                      <a:endParaRPr lang="fr-FR" sz="1200" b="1" dirty="0"/>
                    </a:p>
                  </a:txBody>
                  <a:tcPr/>
                </a:tc>
                <a:tc>
                  <a:txBody>
                    <a:bodyPr/>
                    <a:lstStyle/>
                    <a:p>
                      <a:pPr algn="ctr"/>
                      <a:endParaRPr lang="fr-FR" sz="1200" b="1" dirty="0"/>
                    </a:p>
                    <a:p>
                      <a:pPr algn="ctr"/>
                      <a:r>
                        <a:rPr lang="ar-MA" sz="1200" b="1" dirty="0"/>
                        <a:t>تطبيق ميكروسوفت </a:t>
                      </a:r>
                      <a:r>
                        <a:rPr lang="ar-MA" sz="1200" b="1" dirty="0" err="1"/>
                        <a:t>تيمز</a:t>
                      </a:r>
                      <a:r>
                        <a:rPr lang="ar-MA" sz="1200" b="1" dirty="0"/>
                        <a:t> </a:t>
                      </a:r>
                      <a:r>
                        <a:rPr lang="fr-FR" sz="1200" b="1" baseline="0" dirty="0"/>
                        <a:t> Microsoft Teams</a:t>
                      </a:r>
                      <a:endParaRPr lang="fr-FR" sz="1200" b="1"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1200" b="1" dirty="0"/>
                        <a:t>تحديد اليوم</a:t>
                      </a:r>
                      <a:r>
                        <a:rPr lang="ar-MA" sz="1200" b="1" baseline="0" dirty="0"/>
                        <a:t> والتوقيت المسائي أو الميسر للجميع</a:t>
                      </a:r>
                      <a:endParaRPr lang="fr-FR" sz="1200" b="1" dirty="0"/>
                    </a:p>
                    <a:p>
                      <a:pPr algn="ctr"/>
                      <a:endParaRPr lang="fr-FR" sz="1200" b="1" dirty="0"/>
                    </a:p>
                    <a:p>
                      <a:pPr algn="ctr"/>
                      <a:endParaRPr lang="fr-FR" sz="1200" b="1" dirty="0"/>
                    </a:p>
                  </a:txBody>
                  <a:tcPr/>
                </a:tc>
                <a:tc>
                  <a:txBody>
                    <a:bodyPr/>
                    <a:lstStyle/>
                    <a:p>
                      <a:pPr algn="ctr"/>
                      <a:r>
                        <a:rPr lang="ar-MA" sz="1200" b="1" dirty="0"/>
                        <a:t>تلميذات وتلاميذ</a:t>
                      </a:r>
                      <a:r>
                        <a:rPr lang="ar-MA" sz="1200" b="1" baseline="0" dirty="0"/>
                        <a:t> المؤسسة</a:t>
                      </a:r>
                      <a:endParaRPr lang="fr-FR" sz="1200" b="1" dirty="0"/>
                    </a:p>
                  </a:txBody>
                  <a:tcPr/>
                </a:tc>
                <a:tc>
                  <a:txBody>
                    <a:bodyPr/>
                    <a:lstStyle/>
                    <a:p>
                      <a:pPr algn="ctr"/>
                      <a:r>
                        <a:rPr lang="ar-MA" sz="1200" b="1" dirty="0"/>
                        <a:t>ذ. 4</a:t>
                      </a:r>
                      <a:endParaRPr lang="fr-FR" sz="1200" b="1" dirty="0"/>
                    </a:p>
                  </a:txBody>
                  <a:tcPr/>
                </a:tc>
                <a:tc>
                  <a:txBody>
                    <a:bodyPr/>
                    <a:lstStyle/>
                    <a:p>
                      <a:pPr algn="ctr"/>
                      <a:r>
                        <a:rPr lang="ar-MA" sz="1200" b="1" dirty="0">
                          <a:solidFill>
                            <a:srgbClr val="002060"/>
                          </a:solidFill>
                        </a:rPr>
                        <a:t>نادي المديح والإنشاد والسماع</a:t>
                      </a:r>
                    </a:p>
                    <a:p>
                      <a:pPr algn="ctr"/>
                      <a:r>
                        <a:rPr lang="ar-MA" sz="1200" b="1" dirty="0">
                          <a:solidFill>
                            <a:srgbClr val="002060"/>
                          </a:solidFill>
                        </a:rPr>
                        <a:t>قواعد التجويد</a:t>
                      </a:r>
                      <a:endParaRPr lang="fr-FR" sz="1200" b="1" dirty="0">
                        <a:solidFill>
                          <a:srgbClr val="002060"/>
                        </a:solidFill>
                      </a:endParaRPr>
                    </a:p>
                  </a:txBody>
                  <a:tcPr/>
                </a:tc>
                <a:extLst>
                  <a:ext uri="{0D108BD9-81ED-4DB2-BD59-A6C34878D82A}">
                    <a16:rowId xmlns:a16="http://schemas.microsoft.com/office/drawing/2014/main" val="3019651054"/>
                  </a:ext>
                </a:extLst>
              </a:tr>
              <a:tr h="746893">
                <a:tc>
                  <a:txBody>
                    <a:bodyPr/>
                    <a:lstStyle/>
                    <a:p>
                      <a:pPr algn="ctr"/>
                      <a:r>
                        <a:rPr lang="fr-FR" sz="1050" b="1" i="0" kern="1200" dirty="0">
                          <a:solidFill>
                            <a:schemeClr val="tx1"/>
                          </a:solidFill>
                          <a:effectLst/>
                          <a:latin typeface="+mn-lt"/>
                          <a:ea typeface="+mn-ea"/>
                          <a:cs typeface="+mn-cs"/>
                        </a:rPr>
                        <a:t>https://www.youtube.com/watch?v=dQw4w9WgXcQ</a:t>
                      </a:r>
                    </a:p>
                  </a:txBody>
                  <a:tcPr/>
                </a:tc>
                <a:tc>
                  <a:txBody>
                    <a:bodyPr/>
                    <a:lstStyle/>
                    <a:p>
                      <a:pPr algn="ctr"/>
                      <a:r>
                        <a:rPr lang="ar-MA" sz="1200" b="1" dirty="0"/>
                        <a:t>قناة</a:t>
                      </a:r>
                      <a:r>
                        <a:rPr lang="ar-MA" sz="1200" b="1" baseline="0" dirty="0"/>
                        <a:t> المؤسسة على اليوتيوب </a:t>
                      </a:r>
                      <a:r>
                        <a:rPr lang="fr-FR" sz="1200" b="1" baseline="0" dirty="0"/>
                        <a:t> </a:t>
                      </a:r>
                      <a:r>
                        <a:rPr lang="fr-FR" sz="1200" b="1" baseline="0" dirty="0" err="1"/>
                        <a:t>Youtube</a:t>
                      </a:r>
                      <a:endParaRPr lang="fr-FR" sz="1200" b="1"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ar-MA" sz="1200" b="1" dirty="0"/>
                        <a:t>تحديد اليوم</a:t>
                      </a:r>
                      <a:r>
                        <a:rPr lang="ar-MA" sz="1200" b="1" baseline="0" dirty="0"/>
                        <a:t> والتوقيت المسائي أو الميسر للجميع</a:t>
                      </a:r>
                      <a:endParaRPr lang="fr-FR" sz="1200" b="1" dirty="0"/>
                    </a:p>
                    <a:p>
                      <a:pPr algn="ctr"/>
                      <a:endParaRPr lang="fr-FR" sz="1200" b="1" dirty="0"/>
                    </a:p>
                    <a:p>
                      <a:pPr algn="ctr"/>
                      <a:endParaRPr lang="fr-FR" sz="1200" b="1" dirty="0"/>
                    </a:p>
                  </a:txBody>
                  <a:tcPr/>
                </a:tc>
                <a:tc>
                  <a:txBody>
                    <a:bodyPr/>
                    <a:lstStyle/>
                    <a:p>
                      <a:pPr algn="ctr"/>
                      <a:r>
                        <a:rPr lang="ar-MA" sz="1200" b="1" dirty="0"/>
                        <a:t>التلميذات والتلاميذ</a:t>
                      </a:r>
                    </a:p>
                    <a:p>
                      <a:pPr algn="ctr"/>
                      <a:r>
                        <a:rPr lang="ar-MA" sz="1200" b="1" dirty="0"/>
                        <a:t>وكافة</a:t>
                      </a:r>
                      <a:r>
                        <a:rPr lang="ar-MA" sz="1200" b="1" baseline="0" dirty="0"/>
                        <a:t> الأطر في المؤسسة</a:t>
                      </a:r>
                      <a:endParaRPr lang="fr-FR" sz="1200" b="1" dirty="0"/>
                    </a:p>
                  </a:txBody>
                  <a:tcPr/>
                </a:tc>
                <a:tc>
                  <a:txBody>
                    <a:bodyPr/>
                    <a:lstStyle/>
                    <a:p>
                      <a:pPr algn="ctr"/>
                      <a:endParaRPr lang="ar-MA" sz="1200" b="1" dirty="0"/>
                    </a:p>
                    <a:p>
                      <a:pPr algn="ctr"/>
                      <a:r>
                        <a:rPr lang="ar-MA" sz="1200" b="1" dirty="0"/>
                        <a:t>ذ.</a:t>
                      </a:r>
                      <a:r>
                        <a:rPr lang="ar-MA" sz="1200" b="1" baseline="0" dirty="0"/>
                        <a:t> 5</a:t>
                      </a:r>
                      <a:endParaRPr lang="fr-FR" sz="1200" b="1" dirty="0"/>
                    </a:p>
                  </a:txBody>
                  <a:tcPr/>
                </a:tc>
                <a:tc>
                  <a:txBody>
                    <a:bodyPr/>
                    <a:lstStyle/>
                    <a:p>
                      <a:pPr algn="ctr"/>
                      <a:r>
                        <a:rPr lang="ar-MA" sz="1200" b="1" dirty="0">
                          <a:solidFill>
                            <a:srgbClr val="002060"/>
                          </a:solidFill>
                        </a:rPr>
                        <a:t>نادي البيئة والمواطنة</a:t>
                      </a:r>
                    </a:p>
                    <a:p>
                      <a:pPr algn="ctr"/>
                      <a:r>
                        <a:rPr lang="ar-MA" sz="1200" b="1" dirty="0">
                          <a:solidFill>
                            <a:srgbClr val="002060"/>
                          </a:solidFill>
                        </a:rPr>
                        <a:t>ثقافة التشجير والجوار</a:t>
                      </a:r>
                    </a:p>
                    <a:p>
                      <a:pPr algn="ctr"/>
                      <a:r>
                        <a:rPr lang="ar-MA" sz="1200" b="1" dirty="0">
                          <a:solidFill>
                            <a:srgbClr val="002060"/>
                          </a:solidFill>
                        </a:rPr>
                        <a:t>شخصية </a:t>
                      </a:r>
                      <a:r>
                        <a:rPr lang="ar-MA" sz="1200" b="1" dirty="0" err="1">
                          <a:solidFill>
                            <a:srgbClr val="002060"/>
                          </a:solidFill>
                        </a:rPr>
                        <a:t>جمعوية</a:t>
                      </a:r>
                      <a:r>
                        <a:rPr lang="ar-MA" sz="1200" b="1" dirty="0">
                          <a:solidFill>
                            <a:srgbClr val="002060"/>
                          </a:solidFill>
                        </a:rPr>
                        <a:t> مؤثرة</a:t>
                      </a:r>
                      <a:endParaRPr lang="fr-FR" sz="1200" b="1" dirty="0">
                        <a:solidFill>
                          <a:srgbClr val="002060"/>
                        </a:solidFill>
                      </a:endParaRPr>
                    </a:p>
                  </a:txBody>
                  <a:tcPr/>
                </a:tc>
                <a:extLst>
                  <a:ext uri="{0D108BD9-81ED-4DB2-BD59-A6C34878D82A}">
                    <a16:rowId xmlns:a16="http://schemas.microsoft.com/office/drawing/2014/main" val="1702206442"/>
                  </a:ext>
                </a:extLst>
              </a:tr>
            </a:tbl>
          </a:graphicData>
        </a:graphic>
      </p:graphicFrame>
      <p:pic>
        <p:nvPicPr>
          <p:cNvPr id="9" name="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0032" y="3201118"/>
            <a:ext cx="751300" cy="463463"/>
          </a:xfrm>
          <a:prstGeom prst="rect">
            <a:avLst/>
          </a:prstGeom>
          <a:ln>
            <a:noFill/>
          </a:ln>
          <a:effectLst>
            <a:softEdge rad="112500"/>
          </a:effectLst>
        </p:spPr>
      </p:pic>
      <p:pic>
        <p:nvPicPr>
          <p:cNvPr id="10" name="Imag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0010" y="4921369"/>
            <a:ext cx="751300" cy="566727"/>
          </a:xfrm>
          <a:prstGeom prst="rect">
            <a:avLst/>
          </a:prstGeom>
          <a:ln>
            <a:noFill/>
          </a:ln>
          <a:effectLst>
            <a:softEdge rad="112500"/>
          </a:effectLst>
        </p:spPr>
      </p:pic>
      <p:pic>
        <p:nvPicPr>
          <p:cNvPr id="11" name="Imag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0032" y="4084325"/>
            <a:ext cx="721294" cy="527062"/>
          </a:xfrm>
          <a:prstGeom prst="rect">
            <a:avLst/>
          </a:prstGeom>
          <a:ln>
            <a:noFill/>
          </a:ln>
          <a:effectLst>
            <a:softEdge rad="112500"/>
          </a:effectLst>
        </p:spPr>
      </p:pic>
      <p:sp>
        <p:nvSpPr>
          <p:cNvPr id="2" name="ZoneTexte 1"/>
          <p:cNvSpPr txBox="1"/>
          <p:nvPr/>
        </p:nvSpPr>
        <p:spPr>
          <a:xfrm rot="18668526">
            <a:off x="10352012" y="431395"/>
            <a:ext cx="1995065" cy="830997"/>
          </a:xfrm>
          <a:prstGeom prst="rect">
            <a:avLst/>
          </a:prstGeom>
          <a:noFill/>
        </p:spPr>
        <p:txBody>
          <a:bodyPr wrap="square" rtlCol="0">
            <a:spAutoFit/>
          </a:bodyPr>
          <a:lstStyle/>
          <a:p>
            <a:pPr algn="ctr"/>
            <a:r>
              <a:rPr lang="ar-MA" sz="2400" b="1" dirty="0">
                <a:solidFill>
                  <a:srgbClr val="FFFF00"/>
                </a:solidFill>
              </a:rPr>
              <a:t>سيناريوهات بيداغوجية</a:t>
            </a:r>
            <a:endParaRPr lang="fr-FR" sz="2400" b="1" dirty="0">
              <a:solidFill>
                <a:srgbClr val="FFFF00"/>
              </a:solidFill>
            </a:endParaRPr>
          </a:p>
        </p:txBody>
      </p:sp>
    </p:spTree>
    <p:extLst>
      <p:ext uri="{BB962C8B-B14F-4D97-AF65-F5344CB8AC3E}">
        <p14:creationId xmlns:p14="http://schemas.microsoft.com/office/powerpoint/2010/main" val="415791485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6" name="type.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90485" y="271398"/>
            <a:ext cx="8596668" cy="768262"/>
          </a:xfrm>
        </p:spPr>
        <p:txBody>
          <a:bodyPr>
            <a:noAutofit/>
          </a:bodyPr>
          <a:lstStyle/>
          <a:p>
            <a:pPr algn="ctr"/>
            <a:r>
              <a:rPr lang="ar-MA" b="1" dirty="0">
                <a:solidFill>
                  <a:srgbClr val="7030A0"/>
                </a:solidFill>
              </a:rPr>
              <a:t>التنزيل والتفعيل من خلال ثلاثة نماذج</a:t>
            </a:r>
            <a:br>
              <a:rPr lang="ar-MA" b="1" dirty="0">
                <a:solidFill>
                  <a:srgbClr val="7030A0"/>
                </a:solidFill>
              </a:rPr>
            </a:br>
            <a:endParaRPr lang="fr-FR" sz="2000" b="1" dirty="0">
              <a:solidFill>
                <a:srgbClr val="7030A0"/>
              </a:solidFill>
            </a:endParaRPr>
          </a:p>
        </p:txBody>
      </p:sp>
      <p:sp>
        <p:nvSpPr>
          <p:cNvPr id="3" name="Espace réservé du contenu 2"/>
          <p:cNvSpPr>
            <a:spLocks noGrp="1"/>
          </p:cNvSpPr>
          <p:nvPr>
            <p:ph idx="1"/>
          </p:nvPr>
        </p:nvSpPr>
        <p:spPr>
          <a:xfrm>
            <a:off x="535191" y="945715"/>
            <a:ext cx="9507255" cy="5912285"/>
          </a:xfrm>
        </p:spPr>
        <p:txBody>
          <a:bodyPr>
            <a:normAutofit lnSpcReduction="10000"/>
          </a:bodyPr>
          <a:lstStyle/>
          <a:p>
            <a:pPr marL="0" indent="0" algn="ctr" rtl="1">
              <a:buNone/>
            </a:pPr>
            <a:r>
              <a:rPr lang="ar-MA" sz="2800" b="1" dirty="0">
                <a:solidFill>
                  <a:srgbClr val="FF0000"/>
                </a:solidFill>
              </a:rPr>
              <a:t>النموذج الأول: نادي القراءة والإبداع </a:t>
            </a:r>
          </a:p>
          <a:p>
            <a:pPr marL="0" indent="0" algn="ctr" rtl="1">
              <a:buNone/>
            </a:pPr>
            <a:r>
              <a:rPr lang="ar-MA" sz="2800" b="1" dirty="0">
                <a:solidFill>
                  <a:srgbClr val="FF0000"/>
                </a:solidFill>
              </a:rPr>
              <a:t> موضوع النشاط: قراءة قصة تفاعلية ومناقشتها</a:t>
            </a:r>
          </a:p>
          <a:p>
            <a:pPr algn="just" rtl="1">
              <a:buFontTx/>
              <a:buChar char="-"/>
            </a:pPr>
            <a:r>
              <a:rPr lang="ar-MA" b="1" dirty="0">
                <a:solidFill>
                  <a:schemeClr val="tx1"/>
                </a:solidFill>
              </a:rPr>
              <a:t>- يعمل </a:t>
            </a:r>
            <a:r>
              <a:rPr lang="ar-MA" b="1" dirty="0" err="1">
                <a:solidFill>
                  <a:schemeClr val="tx1"/>
                </a:solidFill>
              </a:rPr>
              <a:t>المؤطر</a:t>
            </a:r>
            <a:r>
              <a:rPr lang="ar-MA" b="1" dirty="0">
                <a:solidFill>
                  <a:schemeClr val="tx1"/>
                </a:solidFill>
              </a:rPr>
              <a:t> على حماية أجواء اللقاء ومساعدة المتعثرين تقنيا، وبالنسبة لبعض المراحل التعليمية (السلك الابتدائي) يفضل أن يكون الإشراف أسري وتحت الوصاية والرقابة.</a:t>
            </a:r>
          </a:p>
          <a:p>
            <a:pPr algn="just" rtl="1">
              <a:buFontTx/>
              <a:buChar char="-"/>
            </a:pPr>
            <a:r>
              <a:rPr lang="ar-MA" b="1" dirty="0">
                <a:solidFill>
                  <a:schemeClr val="tx1"/>
                </a:solidFill>
              </a:rPr>
              <a:t>- يتم إمداد جميع المتعلمين والمتعلمات داخل الغرفة الافتراضية برابط القصة التفاعلية والشروع في قراءتها لدى الجميع بشكل متزامن.</a:t>
            </a:r>
          </a:p>
          <a:p>
            <a:pPr algn="just" rtl="1">
              <a:buFontTx/>
              <a:buChar char="-"/>
            </a:pPr>
            <a:r>
              <a:rPr lang="ar-MA" b="1" u="sng" dirty="0">
                <a:solidFill>
                  <a:schemeClr val="tx1"/>
                </a:solidFill>
              </a:rPr>
              <a:t>مثال:</a:t>
            </a:r>
            <a:r>
              <a:rPr lang="ar-MA" b="1" dirty="0">
                <a:solidFill>
                  <a:schemeClr val="tx1"/>
                </a:solidFill>
              </a:rPr>
              <a:t> </a:t>
            </a:r>
            <a:r>
              <a:rPr lang="ar-MA" b="1" dirty="0">
                <a:solidFill>
                  <a:srgbClr val="FF0000"/>
                </a:solidFill>
              </a:rPr>
              <a:t> </a:t>
            </a:r>
            <a:r>
              <a:rPr lang="fr-FR" b="1" dirty="0">
                <a:solidFill>
                  <a:srgbClr val="FF0000"/>
                </a:solidFill>
                <a:hlinkClick r:id="rId4"/>
              </a:rPr>
              <a:t>https://labiba-meroires.blogspot.com/2017/05/blog-post_15.html</a:t>
            </a:r>
            <a:endParaRPr lang="ar-MA" b="1" dirty="0">
              <a:solidFill>
                <a:srgbClr val="FF0000"/>
              </a:solidFill>
            </a:endParaRPr>
          </a:p>
          <a:p>
            <a:pPr algn="just" rtl="1">
              <a:buFontTx/>
              <a:buChar char="-"/>
            </a:pPr>
            <a:r>
              <a:rPr lang="ar-MA" b="1" dirty="0">
                <a:solidFill>
                  <a:schemeClr val="tx1"/>
                </a:solidFill>
              </a:rPr>
              <a:t>- بعد الانتهاء من القصة التفاعلية قراءة وأداءً، وتحت توجيه الأستاذ </a:t>
            </a:r>
            <a:r>
              <a:rPr lang="ar-MA" b="1" dirty="0" err="1">
                <a:solidFill>
                  <a:schemeClr val="tx1"/>
                </a:solidFill>
              </a:rPr>
              <a:t>المؤطر</a:t>
            </a:r>
            <a:r>
              <a:rPr lang="ar-MA" b="1" dirty="0">
                <a:solidFill>
                  <a:schemeClr val="tx1"/>
                </a:solidFill>
              </a:rPr>
              <a:t> يتم فتح نقاش يكون المتعلمون محوره، من خلال أسئلة فهم وتحليل وتفسير تنمي الملكة النقدية.</a:t>
            </a:r>
          </a:p>
          <a:p>
            <a:pPr algn="just" rtl="1">
              <a:buFontTx/>
              <a:buChar char="-"/>
            </a:pPr>
            <a:r>
              <a:rPr lang="ar-MA" b="1" dirty="0">
                <a:solidFill>
                  <a:schemeClr val="tx1"/>
                </a:solidFill>
              </a:rPr>
              <a:t>- بعد الانتهاء من النشاط يتم تقييم التجربة من طرف فريق النادي لتجويد الأنشطة المستقبلية وتدارك الهفوات تقنية كانت أو منهجية أو استراتيجية.</a:t>
            </a:r>
          </a:p>
          <a:p>
            <a:pPr algn="just" rtl="1">
              <a:buFontTx/>
              <a:buChar char="-"/>
            </a:pPr>
            <a:endParaRPr lang="ar-MA" b="1" dirty="0">
              <a:solidFill>
                <a:schemeClr val="tx1"/>
              </a:solidFill>
            </a:endParaRPr>
          </a:p>
          <a:p>
            <a:pPr algn="just" rtl="1">
              <a:buFontTx/>
              <a:buChar char="-"/>
            </a:pPr>
            <a:r>
              <a:rPr lang="ar-MA" b="1" dirty="0">
                <a:solidFill>
                  <a:schemeClr val="tx1"/>
                </a:solidFill>
              </a:rPr>
              <a:t>بعض الإكراهات: الموارد المادية </a:t>
            </a:r>
            <a:r>
              <a:rPr lang="ar-MA" b="1" dirty="0" err="1">
                <a:solidFill>
                  <a:schemeClr val="tx1"/>
                </a:solidFill>
              </a:rPr>
              <a:t>واللوجستيكية</a:t>
            </a:r>
            <a:r>
              <a:rPr lang="ar-MA" b="1" dirty="0">
                <a:solidFill>
                  <a:schemeClr val="tx1"/>
                </a:solidFill>
              </a:rPr>
              <a:t> كالهاتف الذكي أو الحاسوب أو الإنترنت إذا لم يتوفر لدى بعض المتعلمين، بهذا الصدد يمكن فتح نقاش دعم اجتماعي مادي لفئات محددة.</a:t>
            </a:r>
          </a:p>
          <a:p>
            <a:pPr algn="just" rtl="1">
              <a:buFontTx/>
              <a:buChar char="-"/>
            </a:pPr>
            <a:endParaRPr lang="fr-FR" b="1" dirty="0">
              <a:solidFill>
                <a:schemeClr val="tx1"/>
              </a:solidFill>
            </a:endParaRPr>
          </a:p>
        </p:txBody>
      </p:sp>
      <p:pic>
        <p:nvPicPr>
          <p:cNvPr id="4" name="Image 3"/>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9908088" y="334995"/>
            <a:ext cx="1870246" cy="1409329"/>
          </a:xfrm>
          <a:prstGeom prst="rect">
            <a:avLst/>
          </a:prstGeom>
        </p:spPr>
      </p:pic>
      <p:sp>
        <p:nvSpPr>
          <p:cNvPr id="5" name="Flèche gauche 4"/>
          <p:cNvSpPr/>
          <p:nvPr/>
        </p:nvSpPr>
        <p:spPr>
          <a:xfrm>
            <a:off x="9791925" y="5789808"/>
            <a:ext cx="501041" cy="22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rot="17731232">
            <a:off x="9355226" y="3173207"/>
            <a:ext cx="3369503" cy="830997"/>
          </a:xfrm>
          <a:prstGeom prst="rect">
            <a:avLst/>
          </a:prstGeom>
          <a:noFill/>
        </p:spPr>
        <p:txBody>
          <a:bodyPr wrap="square" rtlCol="0">
            <a:spAutoFit/>
          </a:bodyPr>
          <a:lstStyle/>
          <a:p>
            <a:pPr algn="ctr"/>
            <a:r>
              <a:rPr lang="ar-MA" sz="2400" b="1" dirty="0">
                <a:solidFill>
                  <a:srgbClr val="FFFF00"/>
                </a:solidFill>
              </a:rPr>
              <a:t>سيناريوهات بيداغوجية</a:t>
            </a:r>
            <a:endParaRPr lang="fr-FR" sz="2400" b="1" dirty="0">
              <a:solidFill>
                <a:srgbClr val="FFFF00"/>
              </a:solidFill>
            </a:endParaRPr>
          </a:p>
        </p:txBody>
      </p:sp>
    </p:spTree>
    <p:extLst>
      <p:ext uri="{BB962C8B-B14F-4D97-AF65-F5344CB8AC3E}">
        <p14:creationId xmlns:p14="http://schemas.microsoft.com/office/powerpoint/2010/main" val="190096336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7" name="type.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7116" y="1207804"/>
            <a:ext cx="8596668" cy="1043836"/>
          </a:xfrm>
        </p:spPr>
        <p:txBody>
          <a:bodyPr/>
          <a:lstStyle/>
          <a:p>
            <a:pPr algn="ctr"/>
            <a:r>
              <a:rPr lang="ar-MA" sz="2600" b="1" dirty="0">
                <a:solidFill>
                  <a:srgbClr val="FF0000"/>
                </a:solidFill>
                <a:latin typeface="+mn-lt"/>
                <a:ea typeface="+mn-ea"/>
                <a:cs typeface="+mn-cs"/>
              </a:rPr>
              <a:t>النموذج الثاني: النادي الرياضي </a:t>
            </a:r>
            <a:br>
              <a:rPr lang="ar-MA" sz="2600" b="1" dirty="0">
                <a:solidFill>
                  <a:srgbClr val="FF0000"/>
                </a:solidFill>
                <a:latin typeface="+mn-lt"/>
                <a:ea typeface="+mn-ea"/>
                <a:cs typeface="+mn-cs"/>
              </a:rPr>
            </a:br>
            <a:r>
              <a:rPr lang="ar-MA" sz="2600" b="1" dirty="0">
                <a:solidFill>
                  <a:srgbClr val="FF0000"/>
                </a:solidFill>
                <a:latin typeface="+mn-lt"/>
                <a:ea typeface="+mn-ea"/>
                <a:cs typeface="+mn-cs"/>
              </a:rPr>
              <a:t>موضوع النشاط: محاكاة تمارين رياضية</a:t>
            </a:r>
            <a:r>
              <a:rPr lang="ar-MA" dirty="0"/>
              <a:t> </a:t>
            </a:r>
            <a:endParaRPr lang="fr-FR" dirty="0"/>
          </a:p>
        </p:txBody>
      </p:sp>
      <p:sp>
        <p:nvSpPr>
          <p:cNvPr id="3" name="Espace réservé du contenu 2"/>
          <p:cNvSpPr>
            <a:spLocks noGrp="1"/>
          </p:cNvSpPr>
          <p:nvPr>
            <p:ph idx="1"/>
          </p:nvPr>
        </p:nvSpPr>
        <p:spPr>
          <a:xfrm>
            <a:off x="176692" y="2419785"/>
            <a:ext cx="11816218" cy="5348613"/>
          </a:xfrm>
        </p:spPr>
        <p:txBody>
          <a:bodyPr>
            <a:normAutofit/>
          </a:bodyPr>
          <a:lstStyle/>
          <a:p>
            <a:pPr algn="just" rtl="1">
              <a:buFontTx/>
              <a:buChar char="-"/>
            </a:pPr>
            <a:r>
              <a:rPr lang="ar-MA" b="1" dirty="0">
                <a:solidFill>
                  <a:schemeClr val="tx1"/>
                </a:solidFill>
              </a:rPr>
              <a:t>- يفترض في التأطير لتوفير عناصر الأمان والحماية أن يكون من طرف أستاذ التربية البدنية.</a:t>
            </a:r>
          </a:p>
          <a:p>
            <a:pPr algn="just" rtl="1">
              <a:buFontTx/>
              <a:buChar char="-"/>
            </a:pPr>
            <a:r>
              <a:rPr lang="ar-MA" b="1" dirty="0">
                <a:solidFill>
                  <a:schemeClr val="tx1"/>
                </a:solidFill>
              </a:rPr>
              <a:t>- بعد انضمام المتعلمين إلى تطبيق تقنية الواقع الافتراضي، يطلب منهم محاكاة تمارين رياضية، من خلال التفاعل مع البيئة الرياضية كما تقدمها تجربة الواقع الافتراضي، فقد أصبح للواقع الافتراضي والمعزز كذلك دور بارز في صناعة الرياضة واللياقة، ولا سيما في تصميم البرامج التدريبية الافتراضية.</a:t>
            </a:r>
          </a:p>
          <a:p>
            <a:pPr algn="just" rtl="1">
              <a:buFontTx/>
              <a:buChar char="-"/>
            </a:pPr>
            <a:r>
              <a:rPr lang="ar-MA" b="1" dirty="0">
                <a:solidFill>
                  <a:schemeClr val="tx1"/>
                </a:solidFill>
              </a:rPr>
              <a:t>- بعد انتهاء زمن محاكاة التمارين الرياضية، يتم التأكد من تحصيل الاستراتيجيات الرياضية بواسطة نقاش معزز بأسئلة.</a:t>
            </a:r>
          </a:p>
          <a:p>
            <a:pPr algn="just" rtl="1">
              <a:buFontTx/>
              <a:buChar char="-"/>
            </a:pPr>
            <a:r>
              <a:rPr lang="ar-MA" b="1" dirty="0">
                <a:solidFill>
                  <a:schemeClr val="tx1"/>
                </a:solidFill>
              </a:rPr>
              <a:t>- يمكن خلق امتداد للمحصل من خلال تجربة الواقع الافتراضي في حصة التربية البدنية وتعويد المتعلمين على العادات الرياضية بواسطة استكشاف آفاق الواقع الافتراضي التفاعلي.</a:t>
            </a:r>
          </a:p>
          <a:p>
            <a:pPr algn="just" rtl="1">
              <a:buFontTx/>
              <a:buChar char="-"/>
            </a:pPr>
            <a:r>
              <a:rPr lang="ar-MA" b="1" dirty="0">
                <a:solidFill>
                  <a:schemeClr val="tx1"/>
                </a:solidFill>
              </a:rPr>
              <a:t>- بعض الأسلاك التعليمية (الابتدائي) فإن الإشراف يفضل أن يكون أسريا وتحت المراقبة التوجيهية.</a:t>
            </a:r>
          </a:p>
          <a:p>
            <a:pPr algn="just" rtl="1">
              <a:buFontTx/>
              <a:buChar char="-"/>
            </a:pPr>
            <a:r>
              <a:rPr lang="ar-MA" b="1" dirty="0">
                <a:solidFill>
                  <a:schemeClr val="tx1"/>
                </a:solidFill>
              </a:rPr>
              <a:t>بعض الإكراهات: امتلاك نظارات الواقع الافتراضي يعطي التجربة دينامية وحيوية، وهو أمر مستبعد كمورد مادي، ويمكن الاستفادة بشكل كبير من المحاكاة الرياضية بما ينعكس على الصحة الجسمانية والثقافة الرياضية</a:t>
            </a:r>
            <a:r>
              <a:rPr lang="fr-FR" dirty="0"/>
              <a:t>.</a:t>
            </a:r>
            <a:endParaRPr lang="ar-MA" dirty="0"/>
          </a:p>
        </p:txBody>
      </p:sp>
      <p:sp>
        <p:nvSpPr>
          <p:cNvPr id="4" name="Flèche gauche 3"/>
          <p:cNvSpPr/>
          <p:nvPr/>
        </p:nvSpPr>
        <p:spPr>
          <a:xfrm>
            <a:off x="11680615" y="5613592"/>
            <a:ext cx="300625" cy="25052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927636" y="196241"/>
            <a:ext cx="2065274" cy="1574104"/>
          </a:xfrm>
          <a:prstGeom prst="rect">
            <a:avLst/>
          </a:prstGeom>
          <a:ln>
            <a:noFill/>
          </a:ln>
          <a:effectLst>
            <a:softEdge rad="112500"/>
          </a:effectLst>
        </p:spPr>
      </p:pic>
      <p:sp>
        <p:nvSpPr>
          <p:cNvPr id="6" name="Titre 1"/>
          <p:cNvSpPr txBox="1">
            <a:spLocks/>
          </p:cNvSpPr>
          <p:nvPr/>
        </p:nvSpPr>
        <p:spPr>
          <a:xfrm>
            <a:off x="1330968" y="439542"/>
            <a:ext cx="8596668" cy="76826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ar-MA" b="1" dirty="0">
                <a:solidFill>
                  <a:srgbClr val="7030A0"/>
                </a:solidFill>
              </a:rPr>
              <a:t>التنزيل والتفعيل من خلال ثلاثة نماذج</a:t>
            </a:r>
            <a:br>
              <a:rPr lang="ar-MA" b="1" dirty="0">
                <a:solidFill>
                  <a:srgbClr val="7030A0"/>
                </a:solidFill>
              </a:rPr>
            </a:br>
            <a:endParaRPr lang="fr-FR" sz="2000" b="1" dirty="0">
              <a:solidFill>
                <a:srgbClr val="7030A0"/>
              </a:solidFill>
            </a:endParaRPr>
          </a:p>
        </p:txBody>
      </p:sp>
      <p:sp>
        <p:nvSpPr>
          <p:cNvPr id="7" name="ZoneTexte 6"/>
          <p:cNvSpPr txBox="1"/>
          <p:nvPr/>
        </p:nvSpPr>
        <p:spPr>
          <a:xfrm rot="17731232">
            <a:off x="-817636" y="968626"/>
            <a:ext cx="3369503" cy="830997"/>
          </a:xfrm>
          <a:prstGeom prst="rect">
            <a:avLst/>
          </a:prstGeom>
          <a:noFill/>
        </p:spPr>
        <p:txBody>
          <a:bodyPr wrap="square" rtlCol="0">
            <a:spAutoFit/>
          </a:bodyPr>
          <a:lstStyle/>
          <a:p>
            <a:pPr algn="ctr"/>
            <a:r>
              <a:rPr lang="ar-MA" sz="2400" b="1" dirty="0">
                <a:solidFill>
                  <a:srgbClr val="FFFF00"/>
                </a:solidFill>
              </a:rPr>
              <a:t>سيناريوهات بيداغوجية</a:t>
            </a:r>
            <a:endParaRPr lang="fr-FR" sz="2400" b="1" dirty="0">
              <a:solidFill>
                <a:srgbClr val="FFFF00"/>
              </a:solidFill>
            </a:endParaRPr>
          </a:p>
        </p:txBody>
      </p:sp>
    </p:spTree>
    <p:extLst>
      <p:ext uri="{BB962C8B-B14F-4D97-AF65-F5344CB8AC3E}">
        <p14:creationId xmlns:p14="http://schemas.microsoft.com/office/powerpoint/2010/main" val="29310424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5" name="type.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8603" y="3171681"/>
            <a:ext cx="10609544" cy="4803882"/>
          </a:xfrm>
        </p:spPr>
        <p:txBody>
          <a:bodyPr/>
          <a:lstStyle/>
          <a:p>
            <a:pPr algn="just" rtl="1">
              <a:buFontTx/>
              <a:buChar char="-"/>
            </a:pPr>
            <a:r>
              <a:rPr lang="ar-MA" b="1" dirty="0">
                <a:solidFill>
                  <a:schemeClr val="tx1"/>
                </a:solidFill>
              </a:rPr>
              <a:t>- تعبئة كافة التلاميذ والتلميذات بما فيه الكفاية لمتابعة النشاط المباشر عبر قناة المؤسسة على اليوتيوب، في الزمن والوقت المحددين.</a:t>
            </a:r>
          </a:p>
          <a:p>
            <a:pPr algn="just" rtl="1">
              <a:buFontTx/>
              <a:buChar char="-"/>
            </a:pPr>
            <a:r>
              <a:rPr lang="ar-MA" b="1" dirty="0">
                <a:solidFill>
                  <a:schemeClr val="tx1"/>
                </a:solidFill>
              </a:rPr>
              <a:t>- تتيح الإمكانية إشراك الشركاء والفاعلين خارج محيط المؤسسة في التأطير والمواكبة.</a:t>
            </a:r>
          </a:p>
          <a:p>
            <a:pPr algn="just" rtl="1">
              <a:buFontTx/>
              <a:buChar char="-"/>
            </a:pPr>
            <a:r>
              <a:rPr lang="ar-MA" b="1" dirty="0">
                <a:solidFill>
                  <a:schemeClr val="tx1"/>
                </a:solidFill>
              </a:rPr>
              <a:t>- يتابع النشاط أيضًا كافة الأطر الفاعلة بالمؤسسة.</a:t>
            </a:r>
          </a:p>
          <a:p>
            <a:pPr algn="just" rtl="1">
              <a:buFontTx/>
              <a:buChar char="-"/>
            </a:pPr>
            <a:r>
              <a:rPr lang="ar-MA" b="1" dirty="0">
                <a:solidFill>
                  <a:schemeClr val="tx1"/>
                </a:solidFill>
              </a:rPr>
              <a:t>- تقييم محصلة التلاميذ والتلميذات من النشاط في حصص الدعم المنجزة في القسم الافتراضي على منصة </a:t>
            </a:r>
            <a:r>
              <a:rPr lang="fr-FR" sz="4000" b="1" dirty="0">
                <a:solidFill>
                  <a:srgbClr val="002060"/>
                </a:solidFill>
                <a:latin typeface="Adobe Arabic" panose="02040503050201020203" pitchFamily="18" charset="-78"/>
                <a:cs typeface="Adobe Arabic" panose="02040503050201020203" pitchFamily="18" charset="-78"/>
              </a:rPr>
              <a:t>Microsoft Teams</a:t>
            </a:r>
            <a:r>
              <a:rPr lang="ar-MA" sz="4000" b="1" dirty="0">
                <a:solidFill>
                  <a:srgbClr val="002060"/>
                </a:solidFill>
                <a:latin typeface="Adobe Arabic" panose="02040503050201020203" pitchFamily="18" charset="-78"/>
                <a:cs typeface="Adobe Arabic" panose="02040503050201020203" pitchFamily="18" charset="-78"/>
              </a:rPr>
              <a:t>.</a:t>
            </a:r>
          </a:p>
          <a:p>
            <a:pPr algn="just" rtl="1">
              <a:buFontTx/>
              <a:buChar char="-"/>
            </a:pPr>
            <a:r>
              <a:rPr lang="ar-MA" b="1" dirty="0">
                <a:solidFill>
                  <a:schemeClr val="tx1"/>
                </a:solidFill>
              </a:rPr>
              <a:t>- يمكن الاستفادة من عائدات قناة المؤسسة في حالة التطور والنماء وتوظيفها لقضاء بعض احتياجات المؤسسة الخاصة والبسيطة تحت إشراف وتوجيهات مجالس المؤسسة.</a:t>
            </a:r>
          </a:p>
          <a:p>
            <a:pPr algn="just" rtl="1">
              <a:buFontTx/>
              <a:buChar char="-"/>
            </a:pPr>
            <a:endParaRPr lang="ar-MA" b="1" dirty="0">
              <a:solidFill>
                <a:schemeClr val="tx1"/>
              </a:solidFill>
            </a:endParaRPr>
          </a:p>
          <a:p>
            <a:pPr algn="r" rtl="1">
              <a:buFontTx/>
              <a:buChar char="-"/>
            </a:pPr>
            <a:endParaRPr lang="fr-FR" dirty="0"/>
          </a:p>
        </p:txBody>
      </p:sp>
      <p:sp>
        <p:nvSpPr>
          <p:cNvPr id="4" name="Rectangle 3"/>
          <p:cNvSpPr/>
          <p:nvPr/>
        </p:nvSpPr>
        <p:spPr>
          <a:xfrm>
            <a:off x="678603" y="1641143"/>
            <a:ext cx="9594937" cy="1908215"/>
          </a:xfrm>
          <a:prstGeom prst="rect">
            <a:avLst/>
          </a:prstGeom>
          <a:noFill/>
        </p:spPr>
        <p:txBody>
          <a:bodyPr wrap="square" lIns="91440" tIns="45720" rIns="91440" bIns="45720">
            <a:spAutoFit/>
          </a:bodyPr>
          <a:lstStyle/>
          <a:p>
            <a:pPr algn="ctr"/>
            <a:r>
              <a:rPr lang="ar-MA" sz="2600" b="1" dirty="0">
                <a:solidFill>
                  <a:srgbClr val="FF0000"/>
                </a:solidFill>
              </a:rPr>
              <a:t>النموذج الثالث: نادي البيئة والمواطنة</a:t>
            </a:r>
          </a:p>
          <a:p>
            <a:pPr algn="ctr"/>
            <a:r>
              <a:rPr lang="ar-MA" sz="2600" b="1" dirty="0">
                <a:solidFill>
                  <a:srgbClr val="FF0000"/>
                </a:solidFill>
              </a:rPr>
              <a:t>موضوع النشاط: ثقافة التشجير والجوار</a:t>
            </a:r>
          </a:p>
          <a:p>
            <a:pPr algn="ctr"/>
            <a:r>
              <a:rPr lang="ar-MA" sz="2600" b="1" dirty="0">
                <a:solidFill>
                  <a:srgbClr val="FF0000"/>
                </a:solidFill>
              </a:rPr>
              <a:t>تأطير: شخصية </a:t>
            </a:r>
            <a:r>
              <a:rPr lang="ar-MA" sz="2600" b="1" dirty="0" err="1">
                <a:solidFill>
                  <a:srgbClr val="FF0000"/>
                </a:solidFill>
              </a:rPr>
              <a:t>جمعوية</a:t>
            </a:r>
            <a:r>
              <a:rPr lang="ar-MA" sz="2600" b="1" dirty="0">
                <a:solidFill>
                  <a:srgbClr val="FF0000"/>
                </a:solidFill>
              </a:rPr>
              <a:t> مؤثرة</a:t>
            </a:r>
            <a:br>
              <a:rPr lang="ar-MA" sz="4000" b="1" dirty="0">
                <a:solidFill>
                  <a:srgbClr val="FF0000"/>
                </a:solidFill>
              </a:rPr>
            </a:br>
            <a:endParaRPr lang="fr-FR" sz="4000" b="1" cap="none" spc="0" dirty="0">
              <a:ln w="9525">
                <a:solidFill>
                  <a:schemeClr val="bg1"/>
                </a:solidFill>
                <a:prstDash val="solid"/>
              </a:ln>
              <a:solidFill>
                <a:srgbClr val="7030A0"/>
              </a:solidFill>
              <a:effectLst>
                <a:outerShdw blurRad="12700" dist="38100" dir="2700000" algn="tl" rotWithShape="0">
                  <a:schemeClr val="bg1">
                    <a:lumMod val="50000"/>
                  </a:schemeClr>
                </a:outerShdw>
              </a:effectLst>
            </a:endParaRP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7718" y="1383016"/>
            <a:ext cx="2143125" cy="1706871"/>
          </a:xfrm>
          <a:prstGeom prst="rect">
            <a:avLst/>
          </a:prstGeom>
          <a:ln>
            <a:noFill/>
          </a:ln>
          <a:effectLst>
            <a:softEdge rad="112500"/>
          </a:effectLst>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603" y="1434785"/>
            <a:ext cx="1791223" cy="1603332"/>
          </a:xfrm>
          <a:prstGeom prst="rect">
            <a:avLst/>
          </a:prstGeom>
          <a:ln>
            <a:noFill/>
          </a:ln>
          <a:effectLst>
            <a:softEdge rad="112500"/>
          </a:effectLst>
        </p:spPr>
      </p:pic>
      <p:sp>
        <p:nvSpPr>
          <p:cNvPr id="7" name="Titre 1"/>
          <p:cNvSpPr txBox="1">
            <a:spLocks/>
          </p:cNvSpPr>
          <p:nvPr/>
        </p:nvSpPr>
        <p:spPr>
          <a:xfrm>
            <a:off x="1330968" y="439542"/>
            <a:ext cx="8596668" cy="76826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ar-MA" b="1" dirty="0">
                <a:solidFill>
                  <a:srgbClr val="7030A0"/>
                </a:solidFill>
              </a:rPr>
              <a:t>التنزيل والتفعيل من خلال ثلاثة نماذج</a:t>
            </a:r>
            <a:br>
              <a:rPr lang="ar-MA" b="1" dirty="0">
                <a:solidFill>
                  <a:srgbClr val="7030A0"/>
                </a:solidFill>
              </a:rPr>
            </a:br>
            <a:endParaRPr lang="fr-FR" sz="2000" b="1" dirty="0">
              <a:solidFill>
                <a:srgbClr val="7030A0"/>
              </a:solidFill>
            </a:endParaRPr>
          </a:p>
        </p:txBody>
      </p:sp>
      <p:sp>
        <p:nvSpPr>
          <p:cNvPr id="8" name="ZoneTexte 7"/>
          <p:cNvSpPr txBox="1"/>
          <p:nvPr/>
        </p:nvSpPr>
        <p:spPr>
          <a:xfrm rot="17731232">
            <a:off x="9857047" y="3879134"/>
            <a:ext cx="3369503" cy="830997"/>
          </a:xfrm>
          <a:prstGeom prst="rect">
            <a:avLst/>
          </a:prstGeom>
          <a:noFill/>
        </p:spPr>
        <p:txBody>
          <a:bodyPr wrap="square" rtlCol="0">
            <a:spAutoFit/>
          </a:bodyPr>
          <a:lstStyle/>
          <a:p>
            <a:pPr algn="ctr"/>
            <a:r>
              <a:rPr lang="ar-MA" sz="2400" b="1" dirty="0">
                <a:solidFill>
                  <a:srgbClr val="FFFF00"/>
                </a:solidFill>
              </a:rPr>
              <a:t>سيناريوهات بيداغوجية</a:t>
            </a:r>
            <a:endParaRPr lang="fr-FR" sz="2400" b="1" dirty="0">
              <a:solidFill>
                <a:srgbClr val="FFFF00"/>
              </a:solidFill>
            </a:endParaRPr>
          </a:p>
        </p:txBody>
      </p:sp>
    </p:spTree>
    <p:extLst>
      <p:ext uri="{BB962C8B-B14F-4D97-AF65-F5344CB8AC3E}">
        <p14:creationId xmlns:p14="http://schemas.microsoft.com/office/powerpoint/2010/main" val="151130694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2" name="type.wav"/>
          </p:stSnd>
        </p:sndAc>
      </p:transition>
    </mc:Choice>
    <mc:Fallback xmlns="">
      <p:transition spd="slow">
        <p:fade/>
        <p:sndAc>
          <p:stSnd>
            <p:snd r:embed="rId5" name="type.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90901" y="1156671"/>
            <a:ext cx="8596668" cy="1320800"/>
          </a:xfrm>
        </p:spPr>
        <p:txBody>
          <a:bodyPr>
            <a:normAutofit fontScale="90000"/>
          </a:bodyPr>
          <a:lstStyle/>
          <a:p>
            <a:pPr algn="ctr"/>
            <a:r>
              <a:rPr lang="ar-MA" sz="2900" b="1" dirty="0">
                <a:solidFill>
                  <a:srgbClr val="FF0000"/>
                </a:solidFill>
                <a:latin typeface="+mn-lt"/>
                <a:ea typeface="+mn-ea"/>
                <a:cs typeface="+mn-cs"/>
              </a:rPr>
              <a:t>النقل الديداكتيكي لأوامر البرمجة استراتيجية</a:t>
            </a:r>
            <a:br>
              <a:rPr lang="ar-MA" sz="2900" b="1" dirty="0">
                <a:solidFill>
                  <a:srgbClr val="FF0000"/>
                </a:solidFill>
                <a:latin typeface="+mn-lt"/>
                <a:ea typeface="+mn-ea"/>
                <a:cs typeface="+mn-cs"/>
              </a:rPr>
            </a:br>
            <a:r>
              <a:rPr lang="ar-MA" sz="2900" b="1" dirty="0">
                <a:solidFill>
                  <a:srgbClr val="FF0000"/>
                </a:solidFill>
                <a:latin typeface="+mn-lt"/>
                <a:ea typeface="+mn-ea"/>
                <a:cs typeface="+mn-cs"/>
              </a:rPr>
              <a:t>في تنمية الكفاية الرقمية لدى الطفل المتعلم</a:t>
            </a:r>
            <a:br>
              <a:rPr lang="ar-MA" sz="2900" b="1" dirty="0">
                <a:solidFill>
                  <a:srgbClr val="FF0000"/>
                </a:solidFill>
                <a:latin typeface="+mn-lt"/>
                <a:ea typeface="+mn-ea"/>
                <a:cs typeface="+mn-cs"/>
              </a:rPr>
            </a:br>
            <a:r>
              <a:rPr lang="ar-MA" sz="2900" b="1" dirty="0">
                <a:solidFill>
                  <a:srgbClr val="FF0000"/>
                </a:solidFill>
                <a:latin typeface="+mn-lt"/>
                <a:ea typeface="+mn-ea"/>
                <a:cs typeface="+mn-cs"/>
              </a:rPr>
              <a:t>- </a:t>
            </a:r>
            <a:r>
              <a:rPr lang="fr-FR" sz="2900" b="1" dirty="0">
                <a:solidFill>
                  <a:srgbClr val="FF0000"/>
                </a:solidFill>
                <a:latin typeface="+mn-lt"/>
                <a:ea typeface="+mn-ea"/>
                <a:cs typeface="+mn-cs"/>
              </a:rPr>
              <a:t> Scratch</a:t>
            </a:r>
            <a:br>
              <a:rPr lang="fr-FR" sz="2900" b="1" dirty="0">
                <a:solidFill>
                  <a:srgbClr val="FF0000"/>
                </a:solidFill>
                <a:latin typeface="+mn-lt"/>
                <a:ea typeface="+mn-ea"/>
                <a:cs typeface="+mn-cs"/>
              </a:rPr>
            </a:br>
            <a:r>
              <a:rPr lang="fr-FR" sz="2900" b="1" dirty="0">
                <a:solidFill>
                  <a:srgbClr val="FF0000"/>
                </a:solidFill>
                <a:latin typeface="+mn-lt"/>
                <a:ea typeface="+mn-ea"/>
                <a:cs typeface="+mn-cs"/>
              </a:rPr>
              <a:t>- </a:t>
            </a:r>
            <a:r>
              <a:rPr lang="fr-FR" sz="2900" b="1" dirty="0" err="1">
                <a:solidFill>
                  <a:srgbClr val="FF0000"/>
                </a:solidFill>
                <a:latin typeface="+mn-lt"/>
                <a:ea typeface="+mn-ea"/>
                <a:cs typeface="+mn-cs"/>
              </a:rPr>
              <a:t>Mincraft</a:t>
            </a:r>
            <a:br>
              <a:rPr lang="ar-MA" dirty="0"/>
            </a:br>
            <a:endParaRPr lang="fr-FR" dirty="0"/>
          </a:p>
        </p:txBody>
      </p:sp>
      <p:sp>
        <p:nvSpPr>
          <p:cNvPr id="3" name="Espace réservé du contenu 2"/>
          <p:cNvSpPr>
            <a:spLocks noGrp="1"/>
          </p:cNvSpPr>
          <p:nvPr>
            <p:ph idx="1"/>
          </p:nvPr>
        </p:nvSpPr>
        <p:spPr>
          <a:xfrm>
            <a:off x="288099" y="2830882"/>
            <a:ext cx="11323529" cy="3883069"/>
          </a:xfrm>
        </p:spPr>
        <p:txBody>
          <a:bodyPr>
            <a:noAutofit/>
          </a:bodyPr>
          <a:lstStyle/>
          <a:p>
            <a:pPr marL="0" indent="0" algn="just" rtl="1">
              <a:buNone/>
            </a:pPr>
            <a:r>
              <a:rPr lang="ar-MA" b="1" dirty="0">
                <a:solidFill>
                  <a:schemeClr val="tx1"/>
                </a:solidFill>
              </a:rPr>
              <a:t>إن الأنشطة المندمجة في الحياة المدرسية، يُمكن أن تكون مدخلًا أساسيًا للنهوض بالقدرات الرقمية للمتعلمين لا سيما في مجالي التصميم والبرمجة من خلال الاعتماد على بعض التقنيات والتطبيقات البرمجية المخصصة التي تتناسب وقدرات المتعلمين؛ تعتمد على تحويل لغة البرمجة ونقلها </a:t>
            </a:r>
            <a:r>
              <a:rPr lang="ar-MA" b="1" dirty="0" err="1">
                <a:solidFill>
                  <a:schemeClr val="tx1"/>
                </a:solidFill>
              </a:rPr>
              <a:t>ديداكتيكيًا</a:t>
            </a:r>
            <a:r>
              <a:rPr lang="ar-MA" b="1" dirty="0">
                <a:solidFill>
                  <a:schemeClr val="tx1"/>
                </a:solidFill>
              </a:rPr>
              <a:t> إلى لُغة لبنات بما يتلاءم ومدارك الطفل المتعلم: (خصوصا في مرحلة التعليم الابتدائي.) وهو ما من شأنه يُحقق في دينامية الحياة المدرسية مسألتين رئيستين:</a:t>
            </a:r>
          </a:p>
          <a:p>
            <a:pPr algn="just" rtl="1">
              <a:buFontTx/>
              <a:buChar char="-"/>
            </a:pPr>
            <a:r>
              <a:rPr lang="ar-MA" b="1" dirty="0">
                <a:solidFill>
                  <a:schemeClr val="tx1"/>
                </a:solidFill>
              </a:rPr>
              <a:t>- تمتيع الطفل المتعلم بعالم المغامرة والاستكشاف وصناعة اللعب بدل استهلاكه.</a:t>
            </a:r>
          </a:p>
          <a:p>
            <a:pPr algn="just" rtl="1">
              <a:buFontTx/>
              <a:buChar char="-"/>
            </a:pPr>
            <a:r>
              <a:rPr lang="ar-MA" b="1" dirty="0">
                <a:solidFill>
                  <a:schemeClr val="tx1"/>
                </a:solidFill>
              </a:rPr>
              <a:t>- تعويده وتمهيره على المداخل الرقمية بما يمنحنا مُتعلمًا، يضمن في المُستقبل بعض شُروط الذكاء المطلوبة في عالم آت قوامه الذكاء الاصطناعي وأساسه التصميم والبرمجة.</a:t>
            </a:r>
          </a:p>
          <a:p>
            <a:pPr algn="just" rtl="1">
              <a:buFontTx/>
              <a:buChar char="-"/>
            </a:pPr>
            <a:r>
              <a:rPr lang="ar-MA" b="1" dirty="0">
                <a:solidFill>
                  <a:schemeClr val="tx1"/>
                </a:solidFill>
              </a:rPr>
              <a:t>                             الأندية </a:t>
            </a:r>
            <a:r>
              <a:rPr lang="ar-MA" b="1" dirty="0">
                <a:solidFill>
                  <a:srgbClr val="FF0000"/>
                </a:solidFill>
              </a:rPr>
              <a:t>العلمية والتكنولوجية </a:t>
            </a:r>
            <a:r>
              <a:rPr lang="ar-MA" b="1" dirty="0">
                <a:solidFill>
                  <a:schemeClr val="tx1"/>
                </a:solidFill>
              </a:rPr>
              <a:t>بإمكانها اقتراح هذه الأسناد والدعامات الرقمية ضمن أنشطتها المؤسساتية، ويفضل تتبع المتعلمين من مستعملي هذه البرمجيات التفاعلية تحت إشراف مؤسساتي أو تأطيري أو أسري. </a:t>
            </a:r>
          </a:p>
          <a:p>
            <a:pPr algn="just" rtl="1">
              <a:buFontTx/>
              <a:buChar char="-"/>
            </a:pPr>
            <a:endParaRPr lang="ar-MA" b="1" dirty="0">
              <a:solidFill>
                <a:schemeClr val="tx1"/>
              </a:solidFill>
            </a:endParaRPr>
          </a:p>
          <a:p>
            <a:pPr algn="just" rtl="1">
              <a:buFontTx/>
              <a:buChar char="-"/>
            </a:pPr>
            <a:endParaRPr lang="ar-MA" b="1" dirty="0">
              <a:solidFill>
                <a:schemeClr val="tx1"/>
              </a:solidFill>
            </a:endParaRPr>
          </a:p>
          <a:p>
            <a:pPr algn="r" rtl="1">
              <a:buFont typeface="Wingdings" panose="05000000000000000000" pitchFamily="2" charset="2"/>
              <a:buChar char="q"/>
            </a:pPr>
            <a:endParaRPr lang="fr-FR" sz="2000" b="1" dirty="0"/>
          </a:p>
          <a:p>
            <a:pPr algn="r" rtl="1">
              <a:buFont typeface="Wingdings" panose="05000000000000000000" pitchFamily="2" charset="2"/>
              <a:buChar char="q"/>
            </a:pPr>
            <a:endParaRPr lang="fr-FR" sz="2000" b="1" dirty="0"/>
          </a:p>
        </p:txBody>
      </p:sp>
      <p:sp>
        <p:nvSpPr>
          <p:cNvPr id="4" name="Titre 1"/>
          <p:cNvSpPr txBox="1">
            <a:spLocks/>
          </p:cNvSpPr>
          <p:nvPr/>
        </p:nvSpPr>
        <p:spPr>
          <a:xfrm>
            <a:off x="1190901" y="253010"/>
            <a:ext cx="8596668" cy="76826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ar-MA" b="1" dirty="0">
                <a:solidFill>
                  <a:srgbClr val="7030A0"/>
                </a:solidFill>
              </a:rPr>
              <a:t>التنزيل والتفعيل</a:t>
            </a:r>
            <a:br>
              <a:rPr lang="ar-MA" b="1" dirty="0">
                <a:solidFill>
                  <a:srgbClr val="7030A0"/>
                </a:solidFill>
              </a:rPr>
            </a:br>
            <a:endParaRPr lang="fr-FR" sz="2000" b="1" dirty="0">
              <a:solidFill>
                <a:srgbClr val="7030A0"/>
              </a:solidFill>
            </a:endParaRPr>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417" y="583753"/>
            <a:ext cx="1603332" cy="1254429"/>
          </a:xfrm>
          <a:prstGeom prst="rect">
            <a:avLst/>
          </a:prstGeom>
          <a:ln>
            <a:noFill/>
          </a:ln>
          <a:effectLst>
            <a:softEdge rad="112500"/>
          </a:effectLst>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36007" y="693844"/>
            <a:ext cx="1503124" cy="1232244"/>
          </a:xfrm>
          <a:prstGeom prst="rect">
            <a:avLst/>
          </a:prstGeom>
          <a:ln>
            <a:noFill/>
          </a:ln>
          <a:effectLst>
            <a:softEdge rad="112500"/>
          </a:effectLst>
        </p:spPr>
      </p:pic>
      <p:sp>
        <p:nvSpPr>
          <p:cNvPr id="7" name="Flèche gauche 6"/>
          <p:cNvSpPr/>
          <p:nvPr/>
        </p:nvSpPr>
        <p:spPr>
          <a:xfrm>
            <a:off x="9474418" y="5411243"/>
            <a:ext cx="626301" cy="31315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rot="17731232">
            <a:off x="9618273" y="1256150"/>
            <a:ext cx="3369503" cy="830997"/>
          </a:xfrm>
          <a:prstGeom prst="rect">
            <a:avLst/>
          </a:prstGeom>
          <a:noFill/>
        </p:spPr>
        <p:txBody>
          <a:bodyPr wrap="square" rtlCol="0">
            <a:spAutoFit/>
          </a:bodyPr>
          <a:lstStyle/>
          <a:p>
            <a:pPr algn="ctr"/>
            <a:r>
              <a:rPr lang="ar-MA" sz="2400" b="1" dirty="0">
                <a:solidFill>
                  <a:srgbClr val="FFFF00"/>
                </a:solidFill>
              </a:rPr>
              <a:t>سيناريوهات بيداغوجية</a:t>
            </a:r>
            <a:endParaRPr lang="fr-FR" sz="2400" b="1" dirty="0">
              <a:solidFill>
                <a:srgbClr val="FFFF00"/>
              </a:solidFill>
            </a:endParaRPr>
          </a:p>
        </p:txBody>
      </p:sp>
    </p:spTree>
    <p:extLst>
      <p:ext uri="{BB962C8B-B14F-4D97-AF65-F5344CB8AC3E}">
        <p14:creationId xmlns:p14="http://schemas.microsoft.com/office/powerpoint/2010/main" val="27882158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6" name="type.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1555657364"/>
              </p:ext>
            </p:extLst>
          </p:nvPr>
        </p:nvGraphicFramePr>
        <p:xfrm>
          <a:off x="789139" y="219054"/>
          <a:ext cx="10271342" cy="6096000"/>
        </p:xfrm>
        <a:graphic>
          <a:graphicData uri="http://schemas.openxmlformats.org/drawingml/2006/table">
            <a:tbl>
              <a:tblPr firstRow="1" bandRow="1">
                <a:tableStyleId>{5C22544A-7EE6-4342-B048-85BDC9FD1C3A}</a:tableStyleId>
              </a:tblPr>
              <a:tblGrid>
                <a:gridCol w="5135671">
                  <a:extLst>
                    <a:ext uri="{9D8B030D-6E8A-4147-A177-3AD203B41FA5}">
                      <a16:colId xmlns:a16="http://schemas.microsoft.com/office/drawing/2014/main" val="3318511109"/>
                    </a:ext>
                  </a:extLst>
                </a:gridCol>
                <a:gridCol w="5135671">
                  <a:extLst>
                    <a:ext uri="{9D8B030D-6E8A-4147-A177-3AD203B41FA5}">
                      <a16:colId xmlns:a16="http://schemas.microsoft.com/office/drawing/2014/main" val="4048738018"/>
                    </a:ext>
                  </a:extLst>
                </a:gridCol>
              </a:tblGrid>
              <a:tr h="370840">
                <a:tc>
                  <a:txBody>
                    <a:bodyPr/>
                    <a:lstStyle/>
                    <a:p>
                      <a:pPr marL="285750" indent="-285750" algn="ctr" rtl="1">
                        <a:buFont typeface="Wingdings" panose="05000000000000000000" pitchFamily="2" charset="2"/>
                        <a:buChar char="q"/>
                      </a:pPr>
                      <a:r>
                        <a:rPr lang="fr-FR" sz="2800" b="1" kern="1200" dirty="0">
                          <a:solidFill>
                            <a:schemeClr val="lt1"/>
                          </a:solidFill>
                          <a:latin typeface="+mn-lt"/>
                          <a:ea typeface="+mn-ea"/>
                          <a:cs typeface="+mn-cs"/>
                        </a:rPr>
                        <a:t> </a:t>
                      </a:r>
                      <a:r>
                        <a:rPr lang="ar-MA" sz="2800" b="1" kern="1200" dirty="0" err="1">
                          <a:solidFill>
                            <a:schemeClr val="lt1"/>
                          </a:solidFill>
                          <a:latin typeface="+mn-lt"/>
                          <a:ea typeface="+mn-ea"/>
                          <a:cs typeface="+mn-cs"/>
                        </a:rPr>
                        <a:t>ماينكرافت</a:t>
                      </a:r>
                      <a:r>
                        <a:rPr lang="ar-MA" sz="2800" b="1" kern="1200" dirty="0">
                          <a:solidFill>
                            <a:schemeClr val="lt1"/>
                          </a:solidFill>
                          <a:latin typeface="+mn-lt"/>
                          <a:ea typeface="+mn-ea"/>
                          <a:cs typeface="+mn-cs"/>
                        </a:rPr>
                        <a:t> </a:t>
                      </a:r>
                      <a:r>
                        <a:rPr lang="fr-FR" sz="2800" b="1" kern="1200" dirty="0" err="1">
                          <a:solidFill>
                            <a:schemeClr val="lt1"/>
                          </a:solidFill>
                          <a:latin typeface="+mn-lt"/>
                          <a:ea typeface="+mn-ea"/>
                          <a:cs typeface="+mn-cs"/>
                        </a:rPr>
                        <a:t>Mincraft</a:t>
                      </a:r>
                      <a:endParaRPr lang="fr-FR" sz="2800" b="1" kern="1200" dirty="0">
                        <a:solidFill>
                          <a:schemeClr val="lt1"/>
                        </a:solidFill>
                        <a:latin typeface="+mn-lt"/>
                        <a:ea typeface="+mn-ea"/>
                        <a:cs typeface="+mn-cs"/>
                      </a:endParaRPr>
                    </a:p>
                  </a:txBody>
                  <a:tcPr/>
                </a:tc>
                <a:tc>
                  <a:txBody>
                    <a:bodyPr/>
                    <a:lstStyle/>
                    <a:p>
                      <a:pPr marL="285750" indent="-285750" algn="ctr" rtl="1">
                        <a:buFont typeface="Wingdings" panose="05000000000000000000" pitchFamily="2" charset="2"/>
                        <a:buChar char="q"/>
                      </a:pPr>
                      <a:r>
                        <a:rPr lang="ar-MA" sz="2800" b="1" kern="1200" dirty="0">
                          <a:solidFill>
                            <a:schemeClr val="lt1"/>
                          </a:solidFill>
                          <a:latin typeface="+mn-lt"/>
                          <a:ea typeface="+mn-ea"/>
                          <a:cs typeface="+mn-cs"/>
                        </a:rPr>
                        <a:t> </a:t>
                      </a:r>
                      <a:r>
                        <a:rPr lang="ar-MA" sz="2800" b="1" kern="1200" dirty="0" err="1">
                          <a:solidFill>
                            <a:schemeClr val="lt1"/>
                          </a:solidFill>
                          <a:latin typeface="+mn-lt"/>
                          <a:ea typeface="+mn-ea"/>
                          <a:cs typeface="+mn-cs"/>
                        </a:rPr>
                        <a:t>سكراتس</a:t>
                      </a:r>
                      <a:r>
                        <a:rPr lang="ar-MA" sz="2800" b="1" kern="1200" dirty="0">
                          <a:solidFill>
                            <a:schemeClr val="lt1"/>
                          </a:solidFill>
                          <a:latin typeface="+mn-lt"/>
                          <a:ea typeface="+mn-ea"/>
                          <a:cs typeface="+mn-cs"/>
                        </a:rPr>
                        <a:t> </a:t>
                      </a:r>
                      <a:r>
                        <a:rPr lang="fr-FR" sz="2800" b="1" kern="1200" dirty="0">
                          <a:solidFill>
                            <a:schemeClr val="lt1"/>
                          </a:solidFill>
                          <a:latin typeface="+mn-lt"/>
                          <a:ea typeface="+mn-ea"/>
                          <a:cs typeface="+mn-cs"/>
                        </a:rPr>
                        <a:t>Scratch</a:t>
                      </a:r>
                    </a:p>
                  </a:txBody>
                  <a:tcPr/>
                </a:tc>
                <a:extLst>
                  <a:ext uri="{0D108BD9-81ED-4DB2-BD59-A6C34878D82A}">
                    <a16:rowId xmlns:a16="http://schemas.microsoft.com/office/drawing/2014/main" val="3476092857"/>
                  </a:ext>
                </a:extLst>
              </a:tr>
              <a:tr h="370840">
                <a:tc>
                  <a:txBody>
                    <a:bodyPr/>
                    <a:lstStyle/>
                    <a:p>
                      <a:pPr algn="r" rtl="1"/>
                      <a:endParaRPr lang="ar-MA" sz="1800" b="1" kern="1200" dirty="0">
                        <a:solidFill>
                          <a:schemeClr val="tx1"/>
                        </a:solidFill>
                        <a:latin typeface="+mn-lt"/>
                        <a:ea typeface="+mn-ea"/>
                        <a:cs typeface="+mn-cs"/>
                      </a:endParaRPr>
                    </a:p>
                    <a:p>
                      <a:pPr marL="0" indent="0" algn="just" rtl="1">
                        <a:buFontTx/>
                        <a:buNone/>
                      </a:pPr>
                      <a:r>
                        <a:rPr lang="ar-MA" sz="1800" b="1" kern="1200" dirty="0">
                          <a:solidFill>
                            <a:schemeClr val="tx1"/>
                          </a:solidFill>
                          <a:latin typeface="+mn-lt"/>
                          <a:ea typeface="+mn-ea"/>
                          <a:cs typeface="+mn-cs"/>
                        </a:rPr>
                        <a:t>- هي منصة قائمة على اللعب تعزز الإبداع و التعاون وحل المشكلات ضمن بيئة مذهلة لا حدود لها إلا في خيالك يمكنك من خلالها تعلم مهارات التصميم والبرمجة والهندسة وغيرها من المواد التي تأتي بشكل تكاملي مع اللعبة وتنمي من خلالها مهارات القرن الحادي والعشرين بما يعزز الابتكار والإبداع معًا.</a:t>
                      </a:r>
                    </a:p>
                    <a:p>
                      <a:pPr marL="0" indent="0" algn="just" rtl="1">
                        <a:buFontTx/>
                        <a:buNone/>
                      </a:pPr>
                      <a:endParaRPr lang="ar-MA" sz="1800" b="1" kern="1200" dirty="0">
                        <a:solidFill>
                          <a:schemeClr val="tx1"/>
                        </a:solidFill>
                        <a:latin typeface="+mn-lt"/>
                        <a:ea typeface="+mn-ea"/>
                        <a:cs typeface="+mn-cs"/>
                      </a:endParaRPr>
                    </a:p>
                    <a:p>
                      <a:pPr marL="0" indent="0" algn="just" rtl="1">
                        <a:buFontTx/>
                        <a:buNone/>
                      </a:pPr>
                      <a:r>
                        <a:rPr lang="ar-MA" sz="1800" b="1" kern="1200" dirty="0">
                          <a:solidFill>
                            <a:schemeClr val="tx1"/>
                          </a:solidFill>
                          <a:latin typeface="+mn-lt"/>
                          <a:ea typeface="+mn-ea"/>
                          <a:cs typeface="+mn-cs"/>
                        </a:rPr>
                        <a:t>-</a:t>
                      </a:r>
                      <a:r>
                        <a:rPr lang="ar-MA" sz="1800" b="1" kern="1200" baseline="0" dirty="0">
                          <a:solidFill>
                            <a:schemeClr val="tx1"/>
                          </a:solidFill>
                          <a:latin typeface="+mn-lt"/>
                          <a:ea typeface="+mn-ea"/>
                          <a:cs typeface="+mn-cs"/>
                        </a:rPr>
                        <a:t> تساعد على اكتساب مبادئ التعلم البنائية وتشجع على التفكير النقدي والإبداعي ومخصصة للاستخدام التعليمي.</a:t>
                      </a:r>
                    </a:p>
                    <a:p>
                      <a:pPr marL="0" indent="0" algn="just" rtl="1">
                        <a:buFontTx/>
                        <a:buNone/>
                      </a:pPr>
                      <a:endParaRPr lang="ar-MA" sz="1800" b="1" kern="1200" baseline="0" dirty="0">
                        <a:solidFill>
                          <a:schemeClr val="tx1"/>
                        </a:solidFill>
                        <a:latin typeface="+mn-lt"/>
                        <a:ea typeface="+mn-ea"/>
                        <a:cs typeface="+mn-cs"/>
                      </a:endParaRPr>
                    </a:p>
                    <a:p>
                      <a:pPr marL="0" indent="0" algn="just" rtl="1">
                        <a:buFontTx/>
                        <a:buNone/>
                      </a:pPr>
                      <a:r>
                        <a:rPr lang="ar-MA" sz="1800" b="1" kern="1200" baseline="0" dirty="0">
                          <a:solidFill>
                            <a:schemeClr val="tx1"/>
                          </a:solidFill>
                          <a:latin typeface="+mn-lt"/>
                          <a:ea typeface="+mn-ea"/>
                          <a:cs typeface="+mn-cs"/>
                        </a:rPr>
                        <a:t>- تعود المتعلمين على قوانين التحدي والخيال والفضول، بغية الاستكشاف والبناء والتصميم بصيغة تجمع بين متعة اللعب والتعلم الذكي.</a:t>
                      </a:r>
                      <a:endParaRPr lang="ar-MA" sz="1800" b="1" kern="1200" dirty="0">
                        <a:solidFill>
                          <a:schemeClr val="tx1"/>
                        </a:solidFill>
                        <a:latin typeface="+mn-lt"/>
                        <a:ea typeface="+mn-ea"/>
                        <a:cs typeface="+mn-cs"/>
                      </a:endParaRPr>
                    </a:p>
                    <a:p>
                      <a:pPr marL="285750" indent="-285750" algn="just" rtl="1">
                        <a:buFontTx/>
                        <a:buChar char="-"/>
                      </a:pPr>
                      <a:endParaRPr lang="fr-FR" sz="1800" b="1" kern="1200" dirty="0">
                        <a:solidFill>
                          <a:schemeClr val="tx1"/>
                        </a:solidFill>
                        <a:latin typeface="+mn-lt"/>
                        <a:ea typeface="+mn-ea"/>
                        <a:cs typeface="+mn-cs"/>
                      </a:endParaRPr>
                    </a:p>
                  </a:txBody>
                  <a:tcPr>
                    <a:noFill/>
                  </a:tcPr>
                </a:tc>
                <a:tc>
                  <a:txBody>
                    <a:bodyPr/>
                    <a:lstStyle/>
                    <a:p>
                      <a:pPr marL="0" marR="0" lvl="0" indent="0" algn="just" defTabSz="457200" rtl="1" eaLnBrk="1" fontAlgn="auto" latinLnBrk="0" hangingPunct="1">
                        <a:lnSpc>
                          <a:spcPct val="100000"/>
                        </a:lnSpc>
                        <a:spcBef>
                          <a:spcPts val="0"/>
                        </a:spcBef>
                        <a:spcAft>
                          <a:spcPts val="0"/>
                        </a:spcAft>
                        <a:buClrTx/>
                        <a:buSzTx/>
                        <a:buFontTx/>
                        <a:buNone/>
                        <a:tabLst/>
                        <a:defRPr/>
                      </a:pPr>
                      <a:endParaRPr lang="ar-MA" sz="1800" b="1" kern="1200" dirty="0">
                        <a:solidFill>
                          <a:schemeClr val="tx1"/>
                        </a:solidFill>
                        <a:latin typeface="+mn-lt"/>
                        <a:ea typeface="+mn-ea"/>
                        <a:cs typeface="+mn-cs"/>
                        <a:hlinkClick r:id="rId3"/>
                      </a:endParaRPr>
                    </a:p>
                    <a:p>
                      <a:pPr algn="just" rtl="1"/>
                      <a:r>
                        <a:rPr lang="ar-MA" sz="1800" b="1" kern="1200" dirty="0">
                          <a:solidFill>
                            <a:schemeClr val="tx1"/>
                          </a:solidFill>
                          <a:latin typeface="+mn-lt"/>
                          <a:ea typeface="+mn-ea"/>
                          <a:cs typeface="+mn-cs"/>
                        </a:rPr>
                        <a:t>- برنامج </a:t>
                      </a:r>
                      <a:r>
                        <a:rPr lang="ar-MA" sz="1800" b="1" kern="1200" dirty="0" err="1">
                          <a:solidFill>
                            <a:schemeClr val="tx1"/>
                          </a:solidFill>
                          <a:latin typeface="+mn-lt"/>
                          <a:ea typeface="+mn-ea"/>
                          <a:cs typeface="+mn-cs"/>
                        </a:rPr>
                        <a:t>سكراتش</a:t>
                      </a:r>
                      <a:r>
                        <a:rPr lang="ar-MA" sz="1800" b="1" kern="1200" dirty="0">
                          <a:solidFill>
                            <a:schemeClr val="tx1"/>
                          </a:solidFill>
                          <a:latin typeface="+mn-lt"/>
                          <a:ea typeface="+mn-ea"/>
                          <a:cs typeface="+mn-cs"/>
                        </a:rPr>
                        <a:t> لغة برمجة بسيطة للأطفال، فبدلاً من كتابة </a:t>
                      </a:r>
                      <a:r>
                        <a:rPr lang="ar-MA" sz="1800" b="1" kern="1200" dirty="0" err="1">
                          <a:solidFill>
                            <a:schemeClr val="tx1"/>
                          </a:solidFill>
                          <a:latin typeface="+mn-lt"/>
                          <a:ea typeface="+mn-ea"/>
                          <a:cs typeface="+mn-cs"/>
                        </a:rPr>
                        <a:t>الأكواد</a:t>
                      </a:r>
                      <a:r>
                        <a:rPr lang="ar-MA" sz="1800" b="1" kern="1200" dirty="0">
                          <a:solidFill>
                            <a:schemeClr val="tx1"/>
                          </a:solidFill>
                          <a:latin typeface="+mn-lt"/>
                          <a:ea typeface="+mn-ea"/>
                          <a:cs typeface="+mn-cs"/>
                        </a:rPr>
                        <a:t> الصعبة، يسحب الطفل كتل برمجية ملونة تحتوي على أوامر جاهزة مثل "تحرك للأمام"، "كرر هذا الإجراء"، أو "أضف صوتًا"، ثم يضعها معًا ليشكل مشروعه الخاص. </a:t>
                      </a:r>
                    </a:p>
                    <a:p>
                      <a:pPr algn="just" rtl="1"/>
                      <a:r>
                        <a:rPr lang="ar-MA" sz="1800" b="1" kern="1200" dirty="0">
                          <a:solidFill>
                            <a:schemeClr val="tx1"/>
                          </a:solidFill>
                          <a:latin typeface="+mn-lt"/>
                          <a:ea typeface="+mn-ea"/>
                          <a:cs typeface="+mn-cs"/>
                        </a:rPr>
                        <a:t>ببساطة، كل ما يحتاجه الطفل هو الفضول، وستتكفل </a:t>
                      </a:r>
                      <a:r>
                        <a:rPr lang="ar-MA" sz="1800" b="1" kern="1200" dirty="0" err="1">
                          <a:solidFill>
                            <a:schemeClr val="tx1"/>
                          </a:solidFill>
                          <a:latin typeface="+mn-lt"/>
                          <a:ea typeface="+mn-ea"/>
                          <a:cs typeface="+mn-cs"/>
                        </a:rPr>
                        <a:t>سكراتش</a:t>
                      </a:r>
                      <a:r>
                        <a:rPr lang="ar-MA" sz="1800" b="1" kern="1200" dirty="0">
                          <a:solidFill>
                            <a:schemeClr val="tx1"/>
                          </a:solidFill>
                          <a:latin typeface="+mn-lt"/>
                          <a:ea typeface="+mn-ea"/>
                          <a:cs typeface="+mn-cs"/>
                        </a:rPr>
                        <a:t> بالباقي.</a:t>
                      </a:r>
                    </a:p>
                    <a:p>
                      <a:pPr algn="just" rtl="1"/>
                      <a:endParaRPr lang="ar-MA" sz="1800" b="1" kern="1200" dirty="0">
                        <a:solidFill>
                          <a:schemeClr val="tx1"/>
                        </a:solidFill>
                        <a:latin typeface="+mn-lt"/>
                        <a:ea typeface="+mn-ea"/>
                        <a:cs typeface="+mn-cs"/>
                      </a:endParaRPr>
                    </a:p>
                    <a:p>
                      <a:pPr algn="just" rtl="1"/>
                      <a:r>
                        <a:rPr lang="ar-MA" sz="1800" b="1" kern="1200" dirty="0">
                          <a:solidFill>
                            <a:schemeClr val="tx1"/>
                          </a:solidFill>
                          <a:latin typeface="+mn-lt"/>
                          <a:ea typeface="+mn-ea"/>
                          <a:cs typeface="+mn-cs"/>
                        </a:rPr>
                        <a:t>- الأمر هنا لا يقتصر على مجرد تحريك الشخصيات على الشاشة، </a:t>
                      </a:r>
                      <a:r>
                        <a:rPr lang="ar-MA" sz="1800" b="1" kern="1200" dirty="0" err="1">
                          <a:solidFill>
                            <a:schemeClr val="tx1"/>
                          </a:solidFill>
                          <a:latin typeface="+mn-lt"/>
                          <a:ea typeface="+mn-ea"/>
                          <a:cs typeface="+mn-cs"/>
                        </a:rPr>
                        <a:t>فسكراتش</a:t>
                      </a:r>
                      <a:r>
                        <a:rPr lang="ar-MA" sz="1800" b="1" kern="1200" dirty="0">
                          <a:solidFill>
                            <a:schemeClr val="tx1"/>
                          </a:solidFill>
                          <a:latin typeface="+mn-lt"/>
                          <a:ea typeface="+mn-ea"/>
                          <a:cs typeface="+mn-cs"/>
                        </a:rPr>
                        <a:t> يُنمي لدى الطفل التفكير المنطقي، والإبداع، وحل المشكلات، دون أن يشعر أنه في درس تقليدي ممل، فهو يفتح له نافذة على عالم جديد، حيث يمكنه تصميم ألعابه الخاصة، ورواية قصصه بأسلوبه، وتحويل أفكاره الصغيرة إلى مشاريع حقيقية تثير حماسه.</a:t>
                      </a:r>
                    </a:p>
                    <a:p>
                      <a:pPr algn="just" rtl="1"/>
                      <a:endParaRPr lang="ar-MA" sz="1800" b="1" kern="1200" dirty="0">
                        <a:solidFill>
                          <a:schemeClr val="tx1"/>
                        </a:solidFill>
                        <a:latin typeface="+mn-lt"/>
                        <a:ea typeface="+mn-ea"/>
                        <a:cs typeface="+mn-cs"/>
                      </a:endParaRPr>
                    </a:p>
                    <a:p>
                      <a:pPr marL="0" marR="0" lvl="0" indent="0" algn="just" defTabSz="457200" rtl="1" eaLnBrk="1" fontAlgn="auto" latinLnBrk="0" hangingPunct="1">
                        <a:lnSpc>
                          <a:spcPct val="100000"/>
                        </a:lnSpc>
                        <a:spcBef>
                          <a:spcPts val="0"/>
                        </a:spcBef>
                        <a:spcAft>
                          <a:spcPts val="0"/>
                        </a:spcAft>
                        <a:buClrTx/>
                        <a:buSzTx/>
                        <a:buFontTx/>
                        <a:buNone/>
                        <a:tabLst/>
                        <a:defRPr/>
                      </a:pPr>
                      <a:endParaRPr lang="ar-MA" sz="1800" b="1" kern="1200" dirty="0">
                        <a:solidFill>
                          <a:schemeClr val="tx1"/>
                        </a:solidFill>
                        <a:latin typeface="+mn-lt"/>
                        <a:ea typeface="+mn-ea"/>
                        <a:cs typeface="+mn-cs"/>
                        <a:hlinkClick r:id="rId3"/>
                      </a:endParaRPr>
                    </a:p>
                    <a:p>
                      <a:pPr algn="just" rtl="1"/>
                      <a:endParaRPr lang="fr-FR" sz="1800" b="1" kern="1200" dirty="0">
                        <a:solidFill>
                          <a:schemeClr val="tx1"/>
                        </a:solidFill>
                        <a:latin typeface="+mn-lt"/>
                        <a:ea typeface="+mn-ea"/>
                        <a:cs typeface="+mn-cs"/>
                      </a:endParaRPr>
                    </a:p>
                  </a:txBody>
                  <a:tcPr>
                    <a:noFill/>
                  </a:tcPr>
                </a:tc>
                <a:extLst>
                  <a:ext uri="{0D108BD9-81ED-4DB2-BD59-A6C34878D82A}">
                    <a16:rowId xmlns:a16="http://schemas.microsoft.com/office/drawing/2014/main" val="3158538431"/>
                  </a:ext>
                </a:extLst>
              </a:tr>
            </a:tbl>
          </a:graphicData>
        </a:graphic>
      </p:graphicFrame>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5279720"/>
            <a:ext cx="2981196" cy="1346548"/>
          </a:xfrm>
          <a:prstGeom prst="rect">
            <a:avLst/>
          </a:prstGeom>
          <a:ln>
            <a:noFill/>
          </a:ln>
          <a:effectLst>
            <a:softEdge rad="112500"/>
          </a:effectLst>
        </p:spPr>
      </p:pic>
      <p:sp>
        <p:nvSpPr>
          <p:cNvPr id="6" name="ZoneTexte 5"/>
          <p:cNvSpPr txBox="1"/>
          <p:nvPr/>
        </p:nvSpPr>
        <p:spPr>
          <a:xfrm rot="17731232">
            <a:off x="9943950" y="3035421"/>
            <a:ext cx="3369503" cy="830997"/>
          </a:xfrm>
          <a:prstGeom prst="rect">
            <a:avLst/>
          </a:prstGeom>
          <a:noFill/>
        </p:spPr>
        <p:txBody>
          <a:bodyPr wrap="square" rtlCol="0">
            <a:spAutoFit/>
          </a:bodyPr>
          <a:lstStyle/>
          <a:p>
            <a:pPr algn="ctr"/>
            <a:r>
              <a:rPr lang="ar-MA" sz="2400" b="1" dirty="0">
                <a:solidFill>
                  <a:srgbClr val="FFFF00"/>
                </a:solidFill>
              </a:rPr>
              <a:t>سيناريوهات بيداغوجية</a:t>
            </a:r>
            <a:endParaRPr lang="fr-FR" sz="2400" b="1" dirty="0">
              <a:solidFill>
                <a:srgbClr val="FFFF00"/>
              </a:solidFill>
            </a:endParaRPr>
          </a:p>
        </p:txBody>
      </p:sp>
    </p:spTree>
    <p:extLst>
      <p:ext uri="{BB962C8B-B14F-4D97-AF65-F5344CB8AC3E}">
        <p14:creationId xmlns:p14="http://schemas.microsoft.com/office/powerpoint/2010/main" val="19297689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2" name="type.wav"/>
          </p:stSnd>
        </p:sndAc>
      </p:transition>
    </mc:Choice>
    <mc:Fallback xmlns="">
      <p:transition spd="slow">
        <p:fade/>
        <p:sndAc>
          <p:stSnd>
            <p:snd r:embed="rId5" name="type.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3947" y="934034"/>
            <a:ext cx="8596668" cy="1369845"/>
          </a:xfrm>
        </p:spPr>
        <p:txBody>
          <a:bodyPr>
            <a:normAutofit fontScale="90000"/>
          </a:bodyPr>
          <a:lstStyle/>
          <a:p>
            <a:pPr algn="ctr"/>
            <a:r>
              <a:rPr lang="ar-MA" sz="2900" b="1" dirty="0">
                <a:solidFill>
                  <a:srgbClr val="FF0000"/>
                </a:solidFill>
                <a:latin typeface="+mn-lt"/>
                <a:ea typeface="+mn-ea"/>
                <a:cs typeface="+mn-cs"/>
              </a:rPr>
              <a:t>الإعلام المدرسي</a:t>
            </a:r>
            <a:r>
              <a:rPr lang="ar-MA" sz="2900" b="1">
                <a:solidFill>
                  <a:srgbClr val="FF0000"/>
                </a:solidFill>
                <a:latin typeface="+mn-lt"/>
                <a:ea typeface="+mn-ea"/>
                <a:cs typeface="+mn-cs"/>
              </a:rPr>
              <a:t>، الصحافة المدرسية</a:t>
            </a:r>
            <a:br>
              <a:rPr lang="ar-MA" sz="2900" b="1" dirty="0">
                <a:solidFill>
                  <a:srgbClr val="FF0000"/>
                </a:solidFill>
                <a:latin typeface="+mn-lt"/>
                <a:ea typeface="+mn-ea"/>
                <a:cs typeface="+mn-cs"/>
              </a:rPr>
            </a:br>
            <a:r>
              <a:rPr lang="ar-MA" sz="2900" b="1" dirty="0">
                <a:solidFill>
                  <a:srgbClr val="FF0000"/>
                </a:solidFill>
                <a:latin typeface="+mn-lt"/>
                <a:ea typeface="+mn-ea"/>
                <a:cs typeface="+mn-cs"/>
              </a:rPr>
              <a:t>بث حي على قناة المؤسسة وصفحتها على منصات التواصل الاجتماعي</a:t>
            </a:r>
            <a:br>
              <a:rPr lang="ar-MA" dirty="0"/>
            </a:br>
            <a:endParaRPr lang="fr-FR" dirty="0"/>
          </a:p>
        </p:txBody>
      </p:sp>
      <p:sp>
        <p:nvSpPr>
          <p:cNvPr id="3" name="Espace réservé du contenu 2"/>
          <p:cNvSpPr>
            <a:spLocks noGrp="1"/>
          </p:cNvSpPr>
          <p:nvPr>
            <p:ph idx="1"/>
          </p:nvPr>
        </p:nvSpPr>
        <p:spPr>
          <a:xfrm>
            <a:off x="576197" y="2202533"/>
            <a:ext cx="9486378" cy="4561521"/>
          </a:xfrm>
        </p:spPr>
        <p:txBody>
          <a:bodyPr>
            <a:normAutofit fontScale="62500" lnSpcReduction="20000"/>
          </a:bodyPr>
          <a:lstStyle/>
          <a:p>
            <a:pPr algn="just" rtl="1">
              <a:buFont typeface="Wingdings" panose="05000000000000000000" pitchFamily="2" charset="2"/>
              <a:buChar char="q"/>
            </a:pPr>
            <a:r>
              <a:rPr lang="ar-MA" sz="2900" b="1" dirty="0">
                <a:solidFill>
                  <a:schemeClr val="tx1"/>
                </a:solidFill>
              </a:rPr>
              <a:t>تحت إشراف </a:t>
            </a:r>
            <a:r>
              <a:rPr lang="ar-MA" sz="2900" b="1" dirty="0" err="1">
                <a:solidFill>
                  <a:schemeClr val="tx1"/>
                </a:solidFill>
              </a:rPr>
              <a:t>مؤطرين</a:t>
            </a:r>
            <a:r>
              <a:rPr lang="ar-MA" sz="2900" b="1" dirty="0">
                <a:solidFill>
                  <a:schemeClr val="tx1"/>
                </a:solidFill>
              </a:rPr>
              <a:t> تربويين، يتم تَمهير كل متعلم على دوره في البث الحي الذي يُسجل ويُذاع على قناة المؤسسة وصفحاتها، وكذلك يشرف الأساتذة </a:t>
            </a:r>
            <a:r>
              <a:rPr lang="ar-MA" sz="2900" b="1" dirty="0" err="1">
                <a:solidFill>
                  <a:schemeClr val="tx1"/>
                </a:solidFill>
              </a:rPr>
              <a:t>المؤطرون</a:t>
            </a:r>
            <a:r>
              <a:rPr lang="ar-MA" sz="2900" b="1" dirty="0">
                <a:solidFill>
                  <a:schemeClr val="tx1"/>
                </a:solidFill>
              </a:rPr>
              <a:t> على الإعداد التقني ومُواكبة كل متعلم على حدة قبل البدء.</a:t>
            </a:r>
          </a:p>
          <a:p>
            <a:pPr algn="just" rtl="1">
              <a:buFont typeface="Wingdings" panose="05000000000000000000" pitchFamily="2" charset="2"/>
              <a:buChar char="q"/>
            </a:pPr>
            <a:r>
              <a:rPr lang="ar-MA" sz="2900" b="1" dirty="0">
                <a:solidFill>
                  <a:schemeClr val="tx1"/>
                </a:solidFill>
              </a:rPr>
              <a:t> أحد المتعلمين يتم تمكينه من دور مقدم النشرة الإخبارية، ويتم تدقيق ودراسة المحتوى والموضوع معه جيدا وتمكينه من لغة وأخبار تتناسب والجمهور المدرسي المستهدف.</a:t>
            </a:r>
          </a:p>
          <a:p>
            <a:pPr algn="just" rtl="1">
              <a:buFont typeface="Wingdings" panose="05000000000000000000" pitchFamily="2" charset="2"/>
              <a:buChar char="q"/>
            </a:pPr>
            <a:r>
              <a:rPr lang="ar-MA" sz="2900" b="1" dirty="0">
                <a:solidFill>
                  <a:schemeClr val="tx1"/>
                </a:solidFill>
              </a:rPr>
              <a:t>أحد المتعلمين يتدخل في دور مراسل صحفي لنقل الأخبار.</a:t>
            </a:r>
          </a:p>
          <a:p>
            <a:pPr algn="just" rtl="1">
              <a:buFont typeface="Wingdings" panose="05000000000000000000" pitchFamily="2" charset="2"/>
              <a:buChar char="q"/>
            </a:pPr>
            <a:r>
              <a:rPr lang="ar-MA" sz="2900" b="1" dirty="0">
                <a:solidFill>
                  <a:schemeClr val="tx1"/>
                </a:solidFill>
              </a:rPr>
              <a:t>أحد المتعلمين يتدخل بالربورتاج في موضوع دينامي، ويفترض تمكينه ومعالجة المحتوى معه بشكل دقيق.</a:t>
            </a:r>
          </a:p>
          <a:p>
            <a:pPr algn="just" rtl="1">
              <a:buFont typeface="Wingdings" panose="05000000000000000000" pitchFamily="2" charset="2"/>
              <a:buChar char="q"/>
            </a:pPr>
            <a:r>
              <a:rPr lang="ar-MA" sz="2900" b="1" dirty="0">
                <a:solidFill>
                  <a:schemeClr val="tx1"/>
                </a:solidFill>
              </a:rPr>
              <a:t>أحد المتعلمين يتدخل كضيف للنشرة في أحد المواضيع الحيوية، ويفترض تمكين المتعلم ومواكبته والتدقيق معه في هذا الأمر.</a:t>
            </a:r>
          </a:p>
          <a:p>
            <a:pPr algn="just" rtl="1">
              <a:buFont typeface="Wingdings" panose="05000000000000000000" pitchFamily="2" charset="2"/>
              <a:buChar char="q"/>
            </a:pPr>
            <a:r>
              <a:rPr lang="ar-MA" sz="2900" b="1" dirty="0">
                <a:solidFill>
                  <a:schemeClr val="tx1"/>
                </a:solidFill>
              </a:rPr>
              <a:t>تُعتمد تقنية </a:t>
            </a:r>
            <a:r>
              <a:rPr lang="fr-FR" sz="2900" b="1" dirty="0">
                <a:solidFill>
                  <a:schemeClr val="tx1"/>
                </a:solidFill>
              </a:rPr>
              <a:t>Zoom</a:t>
            </a:r>
            <a:r>
              <a:rPr lang="ar-MA" sz="2900" b="1" dirty="0">
                <a:solidFill>
                  <a:schemeClr val="tx1"/>
                </a:solidFill>
              </a:rPr>
              <a:t> أو </a:t>
            </a:r>
            <a:r>
              <a:rPr lang="fr-FR" sz="2900" b="1" dirty="0">
                <a:solidFill>
                  <a:schemeClr val="tx1"/>
                </a:solidFill>
              </a:rPr>
              <a:t>Google </a:t>
            </a:r>
            <a:r>
              <a:rPr lang="fr-FR" sz="2900" b="1" dirty="0" err="1">
                <a:solidFill>
                  <a:schemeClr val="tx1"/>
                </a:solidFill>
              </a:rPr>
              <a:t>meet</a:t>
            </a:r>
            <a:r>
              <a:rPr lang="fr-FR" sz="2900" b="1" dirty="0">
                <a:solidFill>
                  <a:schemeClr val="tx1"/>
                </a:solidFill>
              </a:rPr>
              <a:t> </a:t>
            </a:r>
            <a:r>
              <a:rPr lang="ar-MA" sz="2900" b="1" dirty="0">
                <a:solidFill>
                  <a:schemeClr val="tx1"/>
                </a:solidFill>
              </a:rPr>
              <a:t> لعرض مُحاكاة التلاميذ والتلميذات لنشرة إخبارية، وتنقل بشكل مباشر  في قناة المؤسسة وصفحتها على مواقع التواصل الاجتماعي.</a:t>
            </a:r>
          </a:p>
          <a:p>
            <a:pPr algn="just" rtl="1">
              <a:buFont typeface="Wingdings" panose="05000000000000000000" pitchFamily="2" charset="2"/>
              <a:buChar char="q"/>
            </a:pPr>
            <a:r>
              <a:rPr lang="ar-MA" sz="2900" b="1" dirty="0">
                <a:solidFill>
                  <a:schemeClr val="tx1"/>
                </a:solidFill>
              </a:rPr>
              <a:t>يتم تقييم النشاط وإتاحة فرصة لعدد واسع من التلاميذ والتلميذات.</a:t>
            </a:r>
          </a:p>
          <a:p>
            <a:pPr algn="just" rtl="1">
              <a:buFont typeface="Wingdings" panose="05000000000000000000" pitchFamily="2" charset="2"/>
              <a:buChar char="q"/>
            </a:pPr>
            <a:r>
              <a:rPr lang="ar-MA" sz="2900" b="1" dirty="0">
                <a:solidFill>
                  <a:schemeClr val="tx1"/>
                </a:solidFill>
              </a:rPr>
              <a:t>التأطير والإشراف يجب أن يكون دقيقا خاصة في اختبار المواضيع وفي اختبارات تُمكن المتعلمين من دورهم في هذا النشاط.</a:t>
            </a:r>
          </a:p>
          <a:p>
            <a:pPr marL="0" indent="0" algn="just" rtl="1">
              <a:buNone/>
            </a:pPr>
            <a:endParaRPr lang="ar-MA" b="1" dirty="0">
              <a:solidFill>
                <a:schemeClr val="tx1"/>
              </a:solidFill>
            </a:endParaRPr>
          </a:p>
          <a:p>
            <a:pPr algn="r" rtl="1"/>
            <a:endParaRPr lang="ar-MA" dirty="0"/>
          </a:p>
        </p:txBody>
      </p:sp>
      <p:sp>
        <p:nvSpPr>
          <p:cNvPr id="4" name="Titre 1"/>
          <p:cNvSpPr txBox="1">
            <a:spLocks/>
          </p:cNvSpPr>
          <p:nvPr/>
        </p:nvSpPr>
        <p:spPr>
          <a:xfrm>
            <a:off x="1249517" y="209571"/>
            <a:ext cx="8596668" cy="76826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ar-MA" b="1" dirty="0">
                <a:solidFill>
                  <a:srgbClr val="7030A0"/>
                </a:solidFill>
              </a:rPr>
              <a:t>التنزيل والتفعيل</a:t>
            </a:r>
            <a:br>
              <a:rPr lang="ar-MA" b="1" dirty="0">
                <a:solidFill>
                  <a:srgbClr val="7030A0"/>
                </a:solidFill>
              </a:rPr>
            </a:br>
            <a:endParaRPr lang="fr-FR" sz="2000" b="1" dirty="0">
              <a:solidFill>
                <a:srgbClr val="7030A0"/>
              </a:solidFill>
            </a:endParaRPr>
          </a:p>
        </p:txBody>
      </p:sp>
      <p:pic>
        <p:nvPicPr>
          <p:cNvPr id="5" name="Image 4"/>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9550458" y="237721"/>
            <a:ext cx="1988667" cy="1381235"/>
          </a:xfrm>
          <a:prstGeom prst="ellipse">
            <a:avLst/>
          </a:prstGeom>
          <a:ln>
            <a:noFill/>
          </a:ln>
          <a:effectLst>
            <a:softEdge rad="112500"/>
          </a:effectLst>
        </p:spPr>
      </p:pic>
      <p:pic>
        <p:nvPicPr>
          <p:cNvPr id="6" name="Imag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63" y="209570"/>
            <a:ext cx="2200405" cy="1393761"/>
          </a:xfrm>
          <a:prstGeom prst="ellipse">
            <a:avLst/>
          </a:prstGeom>
          <a:ln>
            <a:noFill/>
          </a:ln>
          <a:effectLst>
            <a:softEdge rad="112500"/>
          </a:effectLst>
        </p:spPr>
      </p:pic>
      <p:sp>
        <p:nvSpPr>
          <p:cNvPr id="7" name="ZoneTexte 6"/>
          <p:cNvSpPr txBox="1"/>
          <p:nvPr/>
        </p:nvSpPr>
        <p:spPr>
          <a:xfrm rot="17731232">
            <a:off x="9355226" y="3173207"/>
            <a:ext cx="3369503" cy="830997"/>
          </a:xfrm>
          <a:prstGeom prst="rect">
            <a:avLst/>
          </a:prstGeom>
          <a:noFill/>
        </p:spPr>
        <p:txBody>
          <a:bodyPr wrap="square" rtlCol="0">
            <a:spAutoFit/>
          </a:bodyPr>
          <a:lstStyle/>
          <a:p>
            <a:pPr algn="ctr"/>
            <a:r>
              <a:rPr lang="ar-MA" sz="2400" b="1" dirty="0">
                <a:solidFill>
                  <a:srgbClr val="FFFF00"/>
                </a:solidFill>
              </a:rPr>
              <a:t>سيناريوهات بيداغوجية</a:t>
            </a:r>
            <a:endParaRPr lang="fr-FR" sz="2400" b="1" dirty="0">
              <a:solidFill>
                <a:srgbClr val="FFFF00"/>
              </a:solidFill>
            </a:endParaRPr>
          </a:p>
        </p:txBody>
      </p:sp>
    </p:spTree>
    <p:extLst>
      <p:ext uri="{BB962C8B-B14F-4D97-AF65-F5344CB8AC3E}">
        <p14:creationId xmlns:p14="http://schemas.microsoft.com/office/powerpoint/2010/main" val="455922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7" name="type.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239452" y="475598"/>
            <a:ext cx="11472384" cy="7099379"/>
          </a:xfrm>
          <a:prstGeom prst="rect">
            <a:avLst/>
          </a:prstGeom>
          <a:noFill/>
        </p:spPr>
        <p:txBody>
          <a:bodyPr wrap="square" lIns="91440" tIns="45720" rIns="91440" bIns="45720">
            <a:spAutoFit/>
          </a:bodyPr>
          <a:lstStyle/>
          <a:p>
            <a:pPr algn="ctr" rtl="1"/>
            <a:r>
              <a:rPr lang="ar-MA" sz="3200" b="1" dirty="0">
                <a:ln w="9525">
                  <a:solidFill>
                    <a:schemeClr val="bg1"/>
                  </a:solidFill>
                  <a:prstDash val="solid"/>
                </a:ln>
                <a:solidFill>
                  <a:srgbClr val="7030A0"/>
                </a:solidFill>
                <a:effectLst>
                  <a:outerShdw blurRad="12700" dist="38100" dir="2700000" algn="tl" rotWithShape="0">
                    <a:schemeClr val="bg1">
                      <a:lumMod val="50000"/>
                    </a:schemeClr>
                  </a:outerShdw>
                </a:effectLst>
              </a:rPr>
              <a:t>اقتراحات المشروع الشخصي.</a:t>
            </a:r>
            <a:endParaRPr lang="fr-FR" sz="3200" b="1" dirty="0">
              <a:ln w="9525">
                <a:solidFill>
                  <a:schemeClr val="bg1"/>
                </a:solidFill>
                <a:prstDash val="solid"/>
              </a:ln>
              <a:solidFill>
                <a:srgbClr val="7030A0"/>
              </a:solidFill>
              <a:effectLst>
                <a:outerShdw blurRad="12700" dist="38100" dir="2700000" algn="tl" rotWithShape="0">
                  <a:schemeClr val="bg1">
                    <a:lumMod val="50000"/>
                  </a:schemeClr>
                </a:outerShdw>
              </a:effectLst>
            </a:endParaRPr>
          </a:p>
          <a:p>
            <a:pPr marL="0" indent="0" algn="ctr" rtl="1">
              <a:buNone/>
            </a:pPr>
            <a:r>
              <a:rPr lang="ar-MA" sz="2600" b="1" dirty="0">
                <a:solidFill>
                  <a:srgbClr val="FF0000"/>
                </a:solidFill>
              </a:rPr>
              <a:t>التكوين المستمر أساس الاستدامة في الحياة المدرسية.</a:t>
            </a:r>
            <a:endParaRPr lang="fr-FR" sz="2600" b="1" dirty="0">
              <a:solidFill>
                <a:srgbClr val="FF0000"/>
              </a:solidFill>
            </a:endParaRPr>
          </a:p>
          <a:p>
            <a:pPr marL="0" indent="0" algn="ctr" rtl="1">
              <a:buNone/>
            </a:pPr>
            <a:endParaRPr lang="fr-FR" sz="2600" b="1" dirty="0">
              <a:solidFill>
                <a:srgbClr val="FF0000"/>
              </a:solidFill>
            </a:endParaRPr>
          </a:p>
          <a:p>
            <a:pPr algn="just" rtl="1">
              <a:buFontTx/>
              <a:buChar char="-"/>
            </a:pPr>
            <a:r>
              <a:rPr lang="ar-MA" b="1" dirty="0">
                <a:solidFill>
                  <a:schemeClr val="tx1"/>
                </a:solidFill>
              </a:rPr>
              <a:t>إن بلوغ الأهداف التربوية المتوخاة من التجربة الرقمية وتجربة الواقع الافتراضي والمعزز رهين بتثمين الجهود بين مختلف الفاعلين في المجتمع المدرسي، واستدامة التكوين من خلال المصاحبة والمواكبة وتطوير الأنموذج البيداغوجي سواء في أطوار الممارسات المهنية داخل المؤسسات التعليمية أو في المراكز الجهوية لمهن التربية والتكوين.</a:t>
            </a:r>
          </a:p>
          <a:p>
            <a:pPr algn="just" rtl="1">
              <a:buFontTx/>
              <a:buChar char="-"/>
            </a:pPr>
            <a:r>
              <a:rPr lang="ar-MA" b="1" dirty="0">
                <a:solidFill>
                  <a:schemeClr val="tx1"/>
                </a:solidFill>
              </a:rPr>
              <a:t>- التكوين الرقمي يتطلب ممارسة مستدامة وأوراش تطبيقية وتقويم وتتبع حتى بلوغ الكفاية، ما يعني إيلاء أهمية كبرى للجانب العملي استكمالًا للجوانب النظرية وتقوية لها.</a:t>
            </a:r>
            <a:endParaRPr lang="fr-FR" b="1" dirty="0">
              <a:solidFill>
                <a:schemeClr val="tx1"/>
              </a:solidFill>
            </a:endParaRPr>
          </a:p>
          <a:p>
            <a:pPr algn="just" rtl="1">
              <a:buFontTx/>
              <a:buChar char="-"/>
            </a:pPr>
            <a:r>
              <a:rPr lang="fr-FR" b="1" dirty="0">
                <a:solidFill>
                  <a:schemeClr val="tx1"/>
                </a:solidFill>
              </a:rPr>
              <a:t>- </a:t>
            </a:r>
            <a:r>
              <a:rPr lang="ar-MA" b="1" dirty="0">
                <a:solidFill>
                  <a:schemeClr val="tx1"/>
                </a:solidFill>
              </a:rPr>
              <a:t> يمكن تقاسم مستجد الملفات النظرية الرقمية والمواد التطبيقية الرقمية مع كافة المعنيين بالتكوين المستمر عبر </a:t>
            </a:r>
            <a:r>
              <a:rPr lang="fr-FR" sz="4000" b="1" dirty="0">
                <a:solidFill>
                  <a:srgbClr val="002060"/>
                </a:solidFill>
                <a:latin typeface="Adobe Arabic" panose="02040503050201020203" pitchFamily="18" charset="-78"/>
                <a:cs typeface="Adobe Arabic" panose="02040503050201020203" pitchFamily="18" charset="-78"/>
              </a:rPr>
              <a:t>Google </a:t>
            </a:r>
            <a:r>
              <a:rPr lang="fr-FR" sz="4000" b="1" dirty="0" err="1">
                <a:solidFill>
                  <a:srgbClr val="002060"/>
                </a:solidFill>
                <a:latin typeface="Adobe Arabic" panose="02040503050201020203" pitchFamily="18" charset="-78"/>
                <a:cs typeface="Adobe Arabic" panose="02040503050201020203" pitchFamily="18" charset="-78"/>
              </a:rPr>
              <a:t>Classroom</a:t>
            </a:r>
            <a:r>
              <a:rPr lang="ar-MA" sz="4000" b="1" dirty="0">
                <a:solidFill>
                  <a:srgbClr val="002060"/>
                </a:solidFill>
                <a:latin typeface="Adobe Arabic" panose="02040503050201020203" pitchFamily="18" charset="-78"/>
                <a:cs typeface="Adobe Arabic" panose="02040503050201020203" pitchFamily="18" charset="-78"/>
              </a:rPr>
              <a:t>.</a:t>
            </a:r>
            <a:endParaRPr lang="ar-MA" sz="2800" b="1" dirty="0">
              <a:solidFill>
                <a:srgbClr val="002060"/>
              </a:solidFill>
              <a:latin typeface="Adobe Arabic" panose="02040503050201020203" pitchFamily="18" charset="-78"/>
              <a:cs typeface="Adobe Arabic" panose="02040503050201020203" pitchFamily="18" charset="-78"/>
            </a:endParaRPr>
          </a:p>
          <a:p>
            <a:pPr algn="just" rtl="1">
              <a:buFontTx/>
              <a:buChar char="-"/>
            </a:pPr>
            <a:r>
              <a:rPr lang="ar-MA" b="1" dirty="0">
                <a:solidFill>
                  <a:schemeClr val="tx1"/>
                </a:solidFill>
              </a:rPr>
              <a:t>- الشراكات والانفتاح على مختلف الشركاء الاجتماعيين والاقتصاديين، من الضروري أن يستهدف المردود والعائد على مستويين:</a:t>
            </a:r>
          </a:p>
          <a:p>
            <a:pPr algn="just" rtl="1">
              <a:buFontTx/>
              <a:buChar char="-"/>
            </a:pPr>
            <a:r>
              <a:rPr lang="ar-MA" b="1" dirty="0">
                <a:solidFill>
                  <a:schemeClr val="tx1"/>
                </a:solidFill>
              </a:rPr>
              <a:t>- المهارات الرقمية.</a:t>
            </a:r>
          </a:p>
          <a:p>
            <a:pPr algn="just" rtl="1">
              <a:buFontTx/>
              <a:buChar char="-"/>
            </a:pPr>
            <a:r>
              <a:rPr lang="ar-MA" b="1" dirty="0">
                <a:solidFill>
                  <a:schemeClr val="tx1"/>
                </a:solidFill>
              </a:rPr>
              <a:t>- المهارات الناعمة.</a:t>
            </a:r>
          </a:p>
          <a:p>
            <a:pPr algn="just" rtl="1">
              <a:buFontTx/>
              <a:buChar char="-"/>
            </a:pPr>
            <a:endParaRPr lang="ar-MA" b="1" dirty="0">
              <a:solidFill>
                <a:schemeClr val="tx1"/>
              </a:solidFill>
            </a:endParaRPr>
          </a:p>
          <a:p>
            <a:pPr marL="0" indent="0" algn="ctr" rtl="1">
              <a:buNone/>
            </a:pPr>
            <a:endParaRPr lang="fr-FR" sz="3200" b="1" cap="none" spc="0" dirty="0">
              <a:ln w="9525">
                <a:solidFill>
                  <a:schemeClr val="bg1"/>
                </a:solidFill>
                <a:prstDash val="solid"/>
              </a:ln>
              <a:solidFill>
                <a:srgbClr val="7030A0"/>
              </a:solidFill>
              <a:effectLst>
                <a:outerShdw blurRad="12700" dist="38100" dir="2700000" algn="tl" rotWithShape="0">
                  <a:schemeClr val="bg1">
                    <a:lumMod val="50000"/>
                  </a:schemeClr>
                </a:outerShdw>
              </a:effectLst>
            </a:endParaRPr>
          </a:p>
        </p:txBody>
      </p:sp>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7558" y="125262"/>
            <a:ext cx="1994442" cy="1440492"/>
          </a:xfrm>
          <a:prstGeom prst="rect">
            <a:avLst/>
          </a:prstGeom>
          <a:ln>
            <a:noFill/>
          </a:ln>
          <a:effectLst>
            <a:softEdge rad="112500"/>
          </a:effectLst>
        </p:spPr>
      </p:pic>
    </p:spTree>
    <p:extLst>
      <p:ext uri="{BB962C8B-B14F-4D97-AF65-F5344CB8AC3E}">
        <p14:creationId xmlns:p14="http://schemas.microsoft.com/office/powerpoint/2010/main" val="284620070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3" name="type.wav"/>
          </p:stSnd>
        </p:sndAc>
      </p:transition>
    </mc:Choice>
    <mc:Fallback xmlns="">
      <p:transition spd="slow">
        <p:fade/>
        <p:sndAc>
          <p:stSnd>
            <p:snd r:embed="rId5" name="type.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405" y="381893"/>
            <a:ext cx="11235847" cy="5993855"/>
          </a:xfrm>
        </p:spPr>
        <p:txBody>
          <a:bodyPr/>
          <a:lstStyle/>
          <a:p>
            <a:pPr algn="ctr" rtl="1"/>
            <a:r>
              <a:rPr lang="ar-MA" sz="3200" b="1" dirty="0">
                <a:ln w="9525">
                  <a:solidFill>
                    <a:schemeClr val="bg1"/>
                  </a:solidFill>
                  <a:prstDash val="solid"/>
                </a:ln>
                <a:solidFill>
                  <a:srgbClr val="7030A0"/>
                </a:solidFill>
                <a:effectLst>
                  <a:outerShdw blurRad="12700" dist="38100" dir="2700000" algn="tl" rotWithShape="0">
                    <a:schemeClr val="bg1">
                      <a:lumMod val="50000"/>
                    </a:schemeClr>
                  </a:outerShdw>
                </a:effectLst>
              </a:rPr>
              <a:t>اقتراحات المشروع الشخصي.</a:t>
            </a:r>
            <a:endParaRPr lang="ar-MA" b="1" dirty="0">
              <a:latin typeface="Adobe Arabic" panose="02040503050201020203" pitchFamily="18" charset="-78"/>
              <a:cs typeface="Adobe Arabic" panose="02040503050201020203" pitchFamily="18" charset="-78"/>
            </a:endParaRPr>
          </a:p>
          <a:p>
            <a:pPr marL="0" indent="0" algn="ctr">
              <a:buNone/>
            </a:pPr>
            <a:r>
              <a:rPr lang="ar-MA" sz="2600" b="1" dirty="0">
                <a:solidFill>
                  <a:srgbClr val="FF0000"/>
                </a:solidFill>
              </a:rPr>
              <a:t>تطوير البحوث </a:t>
            </a:r>
            <a:r>
              <a:rPr lang="ar-MA" sz="2600" b="1" dirty="0" err="1">
                <a:solidFill>
                  <a:srgbClr val="FF0000"/>
                </a:solidFill>
              </a:rPr>
              <a:t>التدخلية</a:t>
            </a:r>
            <a:r>
              <a:rPr lang="ar-MA" sz="2600" b="1" dirty="0">
                <a:solidFill>
                  <a:srgbClr val="FF0000"/>
                </a:solidFill>
              </a:rPr>
              <a:t> ذات الصلة بالحياة المدرسية.</a:t>
            </a:r>
          </a:p>
          <a:p>
            <a:pPr marL="0" indent="0" algn="ctr">
              <a:buNone/>
            </a:pPr>
            <a:endParaRPr lang="ar-MA" sz="2600" b="1" dirty="0">
              <a:solidFill>
                <a:srgbClr val="FF0000"/>
              </a:solidFill>
            </a:endParaRPr>
          </a:p>
          <a:p>
            <a:pPr algn="just" rtl="1">
              <a:buFont typeface="Wingdings" panose="05000000000000000000" pitchFamily="2" charset="2"/>
              <a:buChar char="q"/>
            </a:pPr>
            <a:r>
              <a:rPr lang="ar-MA" b="1" dirty="0">
                <a:solidFill>
                  <a:schemeClr val="tx1"/>
                </a:solidFill>
              </a:rPr>
              <a:t>- بحوث تشخص عوائق تنزيل الحياة المدرسية في صورتها الرقمية والناعمة.</a:t>
            </a:r>
          </a:p>
          <a:p>
            <a:pPr algn="just" rtl="1">
              <a:buFontTx/>
              <a:buChar char="-"/>
            </a:pPr>
            <a:r>
              <a:rPr lang="ar-MA" b="1" dirty="0">
                <a:solidFill>
                  <a:schemeClr val="tx1"/>
                </a:solidFill>
              </a:rPr>
              <a:t>- بحوث إحصائية مطبقة تستعين باستمارات موجهة لكافة الفاعلين في المجتمع المدرسي.</a:t>
            </a:r>
          </a:p>
          <a:p>
            <a:pPr algn="just" rtl="1">
              <a:buFontTx/>
              <a:buChar char="-"/>
            </a:pPr>
            <a:r>
              <a:rPr lang="ar-MA" b="1" dirty="0">
                <a:solidFill>
                  <a:schemeClr val="tx1"/>
                </a:solidFill>
              </a:rPr>
              <a:t>- بحوث تحاول استشراف مستقبل الحياة المدرسية في ظل التطور المتلاحق للذكاء الاصطناعي والواقع الافتراضي والمعزز.</a:t>
            </a:r>
          </a:p>
          <a:p>
            <a:pPr algn="just" rtl="1">
              <a:buFontTx/>
              <a:buChar char="-"/>
            </a:pPr>
            <a:r>
              <a:rPr lang="ar-MA" b="1" dirty="0">
                <a:solidFill>
                  <a:schemeClr val="tx1"/>
                </a:solidFill>
              </a:rPr>
              <a:t>- بحوث يمكن الاستعانة بها في أي وقت دعت الضرورة إلى امتلاك تصور واضح حول السياسة التعليمية ببلادنا صلة بآفاق هذا الزخم التكنولوجي والرقمي الذي أصبح ضرورة حتمية لا مفر منها.</a:t>
            </a:r>
          </a:p>
          <a:p>
            <a:pPr algn="ctr">
              <a:buFontTx/>
              <a:buChar char="-"/>
            </a:pPr>
            <a:endParaRPr lang="ar-MA" b="1" dirty="0">
              <a:latin typeface="Adobe Arabic" panose="02040503050201020203" pitchFamily="18" charset="-78"/>
              <a:cs typeface="Adobe Arabic" panose="02040503050201020203" pitchFamily="18" charset="-78"/>
            </a:endParaRPr>
          </a:p>
          <a:p>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605" y="4334005"/>
            <a:ext cx="5124646" cy="2041743"/>
          </a:xfrm>
          <a:prstGeom prst="rect">
            <a:avLst/>
          </a:prstGeom>
        </p:spPr>
      </p:pic>
    </p:spTree>
    <p:extLst>
      <p:ext uri="{BB962C8B-B14F-4D97-AF65-F5344CB8AC3E}">
        <p14:creationId xmlns:p14="http://schemas.microsoft.com/office/powerpoint/2010/main" val="372853585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2" name="type.wav"/>
          </p:stSnd>
        </p:sndAc>
      </p:transition>
    </mc:Choice>
    <mc:Fallback xmlns="">
      <p:transition spd="slow">
        <p:fade/>
        <p:sndAc>
          <p:stSnd>
            <p:snd r:embed="rId4" name="type.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06400" y="274320"/>
            <a:ext cx="11470640" cy="6167120"/>
          </a:xfrm>
          <a:solidFill>
            <a:schemeClr val="accent6">
              <a:lumMod val="20000"/>
              <a:lumOff val="80000"/>
            </a:schemeClr>
          </a:solidFill>
          <a:ln>
            <a:solidFill>
              <a:srgbClr val="FFFF00"/>
            </a:solidFill>
          </a:ln>
        </p:spPr>
        <p:txBody>
          <a:bodyPr>
            <a:normAutofit/>
          </a:bodyPr>
          <a:lstStyle/>
          <a:p>
            <a:pPr marL="0" indent="0" algn="ctr" rtl="1">
              <a:buNone/>
            </a:pPr>
            <a:endParaRPr lang="ar-MA" sz="4000" dirty="0">
              <a:latin typeface="Arabic Typesetting" panose="03020402040406030203" pitchFamily="66" charset="-78"/>
              <a:cs typeface="Arabic Typesetting" panose="03020402040406030203" pitchFamily="66" charset="-78"/>
            </a:endParaRPr>
          </a:p>
          <a:p>
            <a:pPr marL="0" indent="0" algn="ctr" rtl="1">
              <a:buNone/>
            </a:pPr>
            <a:endParaRPr lang="ar-MA" sz="4000" dirty="0">
              <a:latin typeface="Arabic Typesetting" panose="03020402040406030203" pitchFamily="66" charset="-78"/>
              <a:cs typeface="Arabic Typesetting" panose="03020402040406030203" pitchFamily="66" charset="-78"/>
            </a:endParaRPr>
          </a:p>
          <a:p>
            <a:pPr marL="0" indent="0" algn="ctr" rtl="1">
              <a:buNone/>
            </a:pPr>
            <a:r>
              <a:rPr lang="ar-MA"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dhabi" panose="01000000000000000000" pitchFamily="2" charset="-78"/>
                <a:cs typeface="Aldhabi" panose="01000000000000000000" pitchFamily="2" charset="-78"/>
              </a:rPr>
              <a:t>انتهى...</a:t>
            </a:r>
            <a:endParaRPr lang="fr-FR"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dhabi" panose="01000000000000000000" pitchFamily="2" charset="-78"/>
              <a:cs typeface="Aldhabi" panose="01000000000000000000" pitchFamily="2" charset="-78"/>
            </a:endParaRPr>
          </a:p>
          <a:p>
            <a:pPr marL="0" indent="0" algn="ctr" rtl="1">
              <a:buNone/>
            </a:pPr>
            <a:r>
              <a:rPr lang="ar-MA"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dhabi" panose="01000000000000000000" pitchFamily="2" charset="-78"/>
                <a:cs typeface="Aldhabi" panose="01000000000000000000" pitchFamily="2" charset="-78"/>
              </a:rPr>
              <a:t>نأمل أن يكون مقترح المشروع الشخصي </a:t>
            </a:r>
          </a:p>
          <a:p>
            <a:pPr marL="0" indent="0" algn="ctr" rtl="1">
              <a:buNone/>
            </a:pPr>
            <a:r>
              <a:rPr lang="ar-MA"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dhabi" panose="01000000000000000000" pitchFamily="2" charset="-78"/>
                <a:cs typeface="Aldhabi" panose="01000000000000000000" pitchFamily="2" charset="-78"/>
              </a:rPr>
              <a:t>عند حسن التطلعات </a:t>
            </a:r>
            <a:r>
              <a:rPr lang="ar-MA" sz="4800" b="1"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dhabi" panose="01000000000000000000" pitchFamily="2" charset="-78"/>
                <a:cs typeface="Aldhabi" panose="01000000000000000000" pitchFamily="2" charset="-78"/>
              </a:rPr>
              <a:t>والانتظارات</a:t>
            </a:r>
            <a:r>
              <a:rPr lang="ar-MA"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dhabi" panose="01000000000000000000" pitchFamily="2" charset="-78"/>
                <a:cs typeface="Aldhabi" panose="01000000000000000000" pitchFamily="2" charset="-78"/>
              </a:rPr>
              <a:t>...</a:t>
            </a:r>
          </a:p>
        </p:txBody>
      </p:sp>
    </p:spTree>
    <p:extLst>
      <p:ext uri="{BB962C8B-B14F-4D97-AF65-F5344CB8AC3E}">
        <p14:creationId xmlns:p14="http://schemas.microsoft.com/office/powerpoint/2010/main" val="99283212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2" name="type.wav"/>
          </p:stSnd>
        </p:sndAc>
      </p:transition>
    </mc:Choice>
    <mc:Fallback xmlns="">
      <p:transition spd="slow">
        <p:fade/>
        <p:sndAc>
          <p:stSnd>
            <p:snd r:embed="rId3" name="type.wav"/>
          </p:stSnd>
        </p:sndAc>
      </p:transition>
    </mc:Fallback>
  </mc:AlternateContent>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1887</TotalTime>
  <Words>2421</Words>
  <Application>Microsoft Office PowerPoint</Application>
  <PresentationFormat>Grand écran</PresentationFormat>
  <Paragraphs>243</Paragraphs>
  <Slides>21</Slides>
  <Notes>12</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21</vt:i4>
      </vt:variant>
    </vt:vector>
  </HeadingPairs>
  <TitlesOfParts>
    <vt:vector size="31" baseType="lpstr">
      <vt:lpstr>Adobe Arabic</vt:lpstr>
      <vt:lpstr>Aldhabi</vt:lpstr>
      <vt:lpstr>Arabic Typesetting</vt:lpstr>
      <vt:lpstr>Arial</vt:lpstr>
      <vt:lpstr>Calibri</vt:lpstr>
      <vt:lpstr>Tahoma</vt:lpstr>
      <vt:lpstr>Trebuchet MS</vt:lpstr>
      <vt:lpstr>Wingdings</vt:lpstr>
      <vt:lpstr>Wingdings 3</vt:lpstr>
      <vt:lpstr>Facette</vt:lpstr>
      <vt:lpstr>المشروع الشخصي تحت عنوان : دينامية "الحياة المدرسية" من خلال الأندية الافتراضية التفاعلية. </vt:lpstr>
      <vt:lpstr>- محاور العرض التقديمي للمشروع</vt:lpstr>
      <vt:lpstr>المشروع الشخصي تحت عنوان: دينامية "الحياة المدرسية" من خلال الأندية الافتراضية التفاعلية.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استراتيجيات التنزيل والتفعيل "سيناريوهات بيداغوجية"</vt:lpstr>
      <vt:lpstr>برنامج الأندية الافتراضية للعام الدراسي: 2025 – 2026 – الأسدس الأول.</vt:lpstr>
      <vt:lpstr>التنزيل والتفعيل من خلال ثلاثة نماذج </vt:lpstr>
      <vt:lpstr>النموذج الثاني: النادي الرياضي  موضوع النشاط: محاكاة تمارين رياضية </vt:lpstr>
      <vt:lpstr>Présentation PowerPoint</vt:lpstr>
      <vt:lpstr>النقل الديداكتيكي لأوامر البرمجة استراتيجية في تنمية الكفاية الرقمية لدى الطفل المتعلم -  Scratch - Mincraft </vt:lpstr>
      <vt:lpstr>Présentation PowerPoint</vt:lpstr>
      <vt:lpstr>الإعلام المدرسي، الصحافة المدرسية بث حي على قناة المؤسسة وصفحتها على منصات التواصل الاجتماعي </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hp</cp:lastModifiedBy>
  <cp:revision>292</cp:revision>
  <dcterms:created xsi:type="dcterms:W3CDTF">2025-07-14T13:06:58Z</dcterms:created>
  <dcterms:modified xsi:type="dcterms:W3CDTF">2025-11-21T15:01:55Z</dcterms:modified>
</cp:coreProperties>
</file>