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8" r:id="rId2"/>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68"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283BB-144A-4BD5-AAE8-0B7418FC26F5}" type="datetimeFigureOut">
              <a:rPr lang="en-US" smtClean="0"/>
              <a:t>9/16/2023</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31562-4669-4D12-AB62-FA67BEDFEC6B}" type="slidenum">
              <a:rPr lang="en-US" smtClean="0"/>
              <a:t>‹N°›</a:t>
            </a:fld>
            <a:endParaRPr lang="en-US"/>
          </a:p>
        </p:txBody>
      </p:sp>
    </p:spTree>
    <p:extLst>
      <p:ext uri="{BB962C8B-B14F-4D97-AF65-F5344CB8AC3E}">
        <p14:creationId xmlns:p14="http://schemas.microsoft.com/office/powerpoint/2010/main" val="344458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FA931562-4669-4D12-AB62-FA67BEDFEC6B}" type="slidenum">
              <a:rPr lang="en-US" smtClean="0"/>
              <a:t>14</a:t>
            </a:fld>
            <a:endParaRPr lang="en-US"/>
          </a:p>
        </p:txBody>
      </p:sp>
    </p:spTree>
    <p:extLst>
      <p:ext uri="{BB962C8B-B14F-4D97-AF65-F5344CB8AC3E}">
        <p14:creationId xmlns:p14="http://schemas.microsoft.com/office/powerpoint/2010/main" val="360110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a:p>
        </p:txBody>
      </p:sp>
      <p:sp>
        <p:nvSpPr>
          <p:cNvPr id="4" name="Espace réservé de la date 3"/>
          <p:cNvSpPr>
            <a:spLocks noGrp="1"/>
          </p:cNvSpPr>
          <p:nvPr>
            <p:ph type="dt" sz="half" idx="10"/>
          </p:nvPr>
        </p:nvSpPr>
        <p:spPr/>
        <p:txBody>
          <a:body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284448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285696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en-US"/>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1337750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D54EADCD-91C7-4406-AF02-5C1FBD086E3B}" type="datetimeFigureOut">
              <a:rPr lang="en-US" smtClean="0"/>
              <a:t>9/16/2023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122459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en-US"/>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D54EADCD-91C7-4406-AF02-5C1FBD086E3B}" type="datetimeFigureOut">
              <a:rPr lang="en-US" smtClean="0"/>
              <a:t>9/16/2023</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237564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D54EADCD-91C7-4406-AF02-5C1FBD086E3B}" type="datetimeFigureOut">
              <a:rPr lang="en-US" smtClean="0"/>
              <a:t>9/16/2023</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2871409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54EADCD-91C7-4406-AF02-5C1FBD086E3B}" type="datetimeFigureOut">
              <a:rPr lang="en-US" smtClean="0"/>
              <a:t>9/16/2023</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4007635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54EADCD-91C7-4406-AF02-5C1FBD086E3B}" type="datetimeFigureOut">
              <a:rPr lang="en-US" smtClean="0"/>
              <a:t>9/16/2023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12169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54EADCD-91C7-4406-AF02-5C1FBD086E3B}" type="datetimeFigureOut">
              <a:rPr lang="en-US" smtClean="0"/>
              <a:t>9/16/2023</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3635087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15226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924C45E-FACA-4D4A-A29C-A82528AF48CC}" type="slidenum">
              <a:rPr lang="en-US" smtClean="0"/>
              <a:t>‹N°›</a:t>
            </a:fld>
            <a:endParaRPr lang="en-US"/>
          </a:p>
        </p:txBody>
      </p:sp>
    </p:spTree>
    <p:extLst>
      <p:ext uri="{BB962C8B-B14F-4D97-AF65-F5344CB8AC3E}">
        <p14:creationId xmlns:p14="http://schemas.microsoft.com/office/powerpoint/2010/main" val="36992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EADCD-91C7-4406-AF02-5C1FBD086E3B}" type="datetimeFigureOut">
              <a:rPr lang="en-US" smtClean="0"/>
              <a:t>9/16/2023</a:t>
            </a:fld>
            <a:endParaRPr lang="en-US"/>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4C45E-FACA-4D4A-A29C-A82528AF48CC}" type="slidenum">
              <a:rPr lang="en-US" smtClean="0"/>
              <a:t>‹N°›</a:t>
            </a:fld>
            <a:endParaRPr lang="en-US"/>
          </a:p>
        </p:txBody>
      </p:sp>
    </p:spTree>
    <p:extLst>
      <p:ext uri="{BB962C8B-B14F-4D97-AF65-F5344CB8AC3E}">
        <p14:creationId xmlns:p14="http://schemas.microsoft.com/office/powerpoint/2010/main" val="1325716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airn.info/editeur.php?ID_EDITEUR=PU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jstor.org/stable/i40039087"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airn.info/editeur.php?ID_EDITEUR=PUF" TargetMode="External"/><Relationship Id="rId2" Type="http://schemas.openxmlformats.org/officeDocument/2006/relationships/hyperlink" Target="https://www.jstor.org/stable/i40039087" TargetMode="External"/><Relationship Id="rId1" Type="http://schemas.openxmlformats.org/officeDocument/2006/relationships/slideLayout" Target="../slideLayouts/slideLayout2.xml"/><Relationship Id="rId5" Type="http://schemas.openxmlformats.org/officeDocument/2006/relationships/hyperlink" Target="https://livre.fnac.com/a1053694/Umberto-Eco-Le-Signe" TargetMode="External"/><Relationship Id="rId4" Type="http://schemas.openxmlformats.org/officeDocument/2006/relationships/hyperlink" Target="https://www.yemeress.com/city/Pari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Tree>
    <p:extLst>
      <p:ext uri="{BB962C8B-B14F-4D97-AF65-F5344CB8AC3E}">
        <p14:creationId xmlns:p14="http://schemas.microsoft.com/office/powerpoint/2010/main" val="720007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8545" y="221674"/>
            <a:ext cx="11845637" cy="4668982"/>
          </a:xfrm>
          <a:solidFill>
            <a:schemeClr val="accent6">
              <a:lumMod val="40000"/>
              <a:lumOff val="60000"/>
            </a:schemeClr>
          </a:solidFill>
        </p:spPr>
        <p:txBody>
          <a:bodyPr>
            <a:normAutofit fontScale="90000"/>
          </a:bodyPr>
          <a:lstStyle/>
          <a:p>
            <a:r>
              <a:rPr lang="ar-DZ" dirty="0" smtClean="0">
                <a:solidFill>
                  <a:srgbClr val="7030A0"/>
                </a:solidFill>
                <a:latin typeface="Arabic Typesetting" panose="03020402040406030203" pitchFamily="66" charset="-78"/>
                <a:ea typeface="Arial Unicode MS" panose="020B0604020202020204" pitchFamily="34" charset="-128"/>
                <a:cs typeface="Arabic Typesetting" panose="03020402040406030203" pitchFamily="66" charset="-78"/>
              </a:rPr>
              <a:t>أكاديمية بيت اللسانيات الدولية (تركيا)</a:t>
            </a:r>
            <a: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ar-DZ" dirty="0" smtClean="0">
                <a:solidFill>
                  <a:srgbClr val="0070C0"/>
                </a:solidFill>
                <a:latin typeface="Aldhabi" panose="01000000000000000000" pitchFamily="2" charset="-78"/>
                <a:ea typeface="Arial Unicode MS" panose="020B0604020202020204" pitchFamily="34" charset="-128"/>
                <a:cs typeface="Aldhabi" panose="01000000000000000000" pitchFamily="2" charset="-78"/>
              </a:rPr>
              <a:t>محاضرة علمية في موضوع:</a:t>
            </a:r>
            <a:br>
              <a:rPr lang="ar-DZ" dirty="0" smtClean="0">
                <a:solidFill>
                  <a:srgbClr val="0070C0"/>
                </a:solidFill>
                <a:latin typeface="Aldhabi" panose="01000000000000000000" pitchFamily="2" charset="-78"/>
                <a:ea typeface="Arial Unicode MS" panose="020B0604020202020204" pitchFamily="34" charset="-128"/>
                <a:cs typeface="Aldhabi" panose="01000000000000000000" pitchFamily="2" charset="-78"/>
              </a:rPr>
            </a:br>
            <a: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القارئ في الأدب</a:t>
            </a:r>
            <a:b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«من المفهوم النسقي إلى المفهوم المتغير.»</a:t>
            </a:r>
            <a:br>
              <a:rPr lang="ar-DZ" dirty="0" smtClean="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dirty="0">
              <a:solidFill>
                <a:schemeClr val="accent4">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ous-titre 2"/>
          <p:cNvSpPr>
            <a:spLocks noGrp="1"/>
          </p:cNvSpPr>
          <p:nvPr>
            <p:ph type="subTitle" idx="1"/>
          </p:nvPr>
        </p:nvSpPr>
        <p:spPr>
          <a:xfrm>
            <a:off x="2770908" y="5015202"/>
            <a:ext cx="6331528" cy="1655762"/>
          </a:xfrm>
          <a:solidFill>
            <a:schemeClr val="bg1">
              <a:lumMod val="85000"/>
            </a:schemeClr>
          </a:solidFill>
        </p:spPr>
        <p:txBody>
          <a:bodyPr>
            <a:normAutofit fontScale="92500" lnSpcReduction="20000"/>
          </a:bodyPr>
          <a:lstStyle/>
          <a:p>
            <a:r>
              <a:rPr lang="ar-DZ" sz="4000" b="1" dirty="0" smtClean="0">
                <a:solidFill>
                  <a:srgbClr val="002060"/>
                </a:solidFill>
                <a:latin typeface="Arabic Typesetting" panose="03020402040406030203" pitchFamily="66" charset="-78"/>
                <a:cs typeface="Arabic Typesetting" panose="03020402040406030203" pitchFamily="66" charset="-78"/>
              </a:rPr>
              <a:t>إعـــداد وتقــــديم:</a:t>
            </a:r>
          </a:p>
          <a:p>
            <a:r>
              <a:rPr lang="ar-DZ" sz="4800" b="1" dirty="0" smtClean="0">
                <a:solidFill>
                  <a:srgbClr val="002060"/>
                </a:solidFill>
                <a:latin typeface="Arabic Typesetting" panose="03020402040406030203" pitchFamily="66" charset="-78"/>
                <a:cs typeface="Arabic Typesetting" panose="03020402040406030203" pitchFamily="66" charset="-78"/>
              </a:rPr>
              <a:t>د. محمــد ايـت احمــــد</a:t>
            </a:r>
          </a:p>
          <a:p>
            <a:r>
              <a:rPr lang="ar-DZ" sz="4000" b="1" dirty="0" smtClean="0">
                <a:solidFill>
                  <a:srgbClr val="002060"/>
                </a:solidFill>
                <a:latin typeface="Arabic Typesetting" panose="03020402040406030203" pitchFamily="66" charset="-78"/>
                <a:cs typeface="Arabic Typesetting" panose="03020402040406030203" pitchFamily="66" charset="-78"/>
              </a:rPr>
              <a:t>باحــث في الســرد وتحــليل الخــطاب.</a:t>
            </a:r>
          </a:p>
          <a:p>
            <a:endParaRPr lang="en-US" dirty="0"/>
          </a:p>
        </p:txBody>
      </p:sp>
    </p:spTree>
    <p:extLst>
      <p:ext uri="{BB962C8B-B14F-4D97-AF65-F5344CB8AC3E}">
        <p14:creationId xmlns:p14="http://schemas.microsoft.com/office/powerpoint/2010/main" val="3406977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4">
              <a:lumMod val="40000"/>
              <a:lumOff val="60000"/>
            </a:schemeClr>
          </a:solidFill>
        </p:spPr>
        <p:txBody>
          <a:bodyPr/>
          <a:lstStyle/>
          <a:p>
            <a:pPr algn="ctr"/>
            <a:r>
              <a:rPr lang="ar-DZ" dirty="0" smtClean="0">
                <a:latin typeface="Calibri" panose="020F0502020204030204" pitchFamily="34" charset="0"/>
                <a:cs typeface="Calibri" panose="020F0502020204030204" pitchFamily="34" charset="0"/>
              </a:rPr>
              <a:t>مدخل؛</a:t>
            </a:r>
            <a:endParaRPr lang="en-US" dirty="0">
              <a:latin typeface="Calibri" panose="020F0502020204030204" pitchFamily="34" charset="0"/>
              <a:cs typeface="Calibri" panose="020F0502020204030204" pitchFamily="34" charset="0"/>
            </a:endParaRPr>
          </a:p>
        </p:txBody>
      </p:sp>
      <p:sp>
        <p:nvSpPr>
          <p:cNvPr id="3" name="Espace réservé du contenu 2"/>
          <p:cNvSpPr>
            <a:spLocks noGrp="1"/>
          </p:cNvSpPr>
          <p:nvPr>
            <p:ph idx="1"/>
          </p:nvPr>
        </p:nvSpPr>
        <p:spPr>
          <a:xfrm>
            <a:off x="460375" y="1825624"/>
            <a:ext cx="11288280" cy="5032375"/>
          </a:xfrm>
          <a:solidFill>
            <a:schemeClr val="accent6">
              <a:lumMod val="40000"/>
              <a:lumOff val="60000"/>
            </a:schemeClr>
          </a:solidFill>
        </p:spPr>
        <p:txBody>
          <a:bodyPr/>
          <a:lstStyle/>
          <a:p>
            <a:pPr algn="ctr" rtl="1"/>
            <a:r>
              <a:rPr lang="ar-DZ" b="1" u="sng" dirty="0" smtClean="0">
                <a:cs typeface="+mj-cs"/>
              </a:rPr>
              <a:t>في </a:t>
            </a:r>
            <a:r>
              <a:rPr lang="ar-DZ" b="1" u="sng" dirty="0" smtClean="0">
                <a:cs typeface="+mj-cs"/>
              </a:rPr>
              <a:t>البدء</a:t>
            </a:r>
            <a:endParaRPr lang="ar-DZ" b="1" u="sng" dirty="0" smtClean="0">
              <a:cs typeface="+mj-cs"/>
            </a:endParaRPr>
          </a:p>
          <a:p>
            <a:pPr algn="just" rtl="1"/>
            <a:r>
              <a:rPr lang="ar-DZ" sz="2400" dirty="0" smtClean="0"/>
              <a:t>النقاش النظري حول مفهوم "قارئ" تبلور في مراحل متقدمة، </a:t>
            </a:r>
            <a:r>
              <a:rPr lang="ar-DZ" sz="2400" dirty="0"/>
              <a:t>لكن الإشارات إليه لم تنهض على رؤية معرفية </a:t>
            </a:r>
            <a:r>
              <a:rPr lang="ar-DZ" sz="2400" dirty="0" smtClean="0"/>
              <a:t>ومنهجية متبصرة، أشير هنا إلى الفصل </a:t>
            </a:r>
            <a:r>
              <a:rPr lang="ar-DZ" sz="2400" dirty="0"/>
              <a:t>الذي خصصه جون بول سارتر في كتابه " ما الأدب؟ </a:t>
            </a:r>
            <a:r>
              <a:rPr lang="ar-DZ" sz="2400" dirty="0" smtClean="0"/>
              <a:t>" </a:t>
            </a:r>
            <a:r>
              <a:rPr lang="ar-DZ" sz="2400" dirty="0"/>
              <a:t>تحت عنوان " لمن نكتب؟ ". </a:t>
            </a:r>
            <a:r>
              <a:rPr lang="ar-DZ" sz="2400" dirty="0" smtClean="0"/>
              <a:t>إن هذا الفصل برمته </a:t>
            </a:r>
            <a:r>
              <a:rPr lang="ar-DZ" sz="2400" dirty="0"/>
              <a:t>يوضح الانشغال </a:t>
            </a:r>
            <a:r>
              <a:rPr lang="ar-DZ" sz="2400" dirty="0" smtClean="0"/>
              <a:t>الإشكالي المبكر </a:t>
            </a:r>
            <a:r>
              <a:rPr lang="ar-DZ" sz="2400" dirty="0"/>
              <a:t>لدى هذا الفيلسوف الوجودي بمسألة القارئ والقراءة</a:t>
            </a:r>
            <a:r>
              <a:rPr lang="en-US" sz="2400" dirty="0"/>
              <a:t>.</a:t>
            </a:r>
            <a:endParaRPr lang="en-US" sz="2400" dirty="0" smtClean="0">
              <a:effectLst/>
            </a:endParaRPr>
          </a:p>
          <a:p>
            <a:pPr marL="0" indent="0" algn="just" rtl="1">
              <a:buNone/>
            </a:pPr>
            <a:r>
              <a:rPr lang="ar-DZ" sz="2400" dirty="0" smtClean="0">
                <a:solidFill>
                  <a:schemeClr val="accent1">
                    <a:lumMod val="50000"/>
                  </a:schemeClr>
                </a:solidFill>
              </a:rPr>
              <a:t> </a:t>
            </a:r>
            <a:r>
              <a:rPr lang="ar-SA" sz="2400" dirty="0" smtClean="0">
                <a:solidFill>
                  <a:schemeClr val="accent1">
                    <a:lumMod val="50000"/>
                  </a:schemeClr>
                </a:solidFill>
              </a:rPr>
              <a:t>انظر</a:t>
            </a:r>
            <a:r>
              <a:rPr lang="ar-SA" sz="2400" dirty="0">
                <a:solidFill>
                  <a:schemeClr val="accent1">
                    <a:lumMod val="50000"/>
                  </a:schemeClr>
                </a:solidFill>
              </a:rPr>
              <a:t>: جون بول سارتر، ما الأدب، ترجمة محمد غنيمي هلال، دار نهضة مصر للطباعة والنشر، القاهرة، ص 80.</a:t>
            </a:r>
            <a:endParaRPr lang="en-US" sz="2400" dirty="0">
              <a:solidFill>
                <a:schemeClr val="accent1">
                  <a:lumMod val="50000"/>
                </a:schemeClr>
              </a:solidFill>
            </a:endParaRPr>
          </a:p>
          <a:p>
            <a:pPr algn="r" rtl="1"/>
            <a:endParaRPr lang="en-US" dirty="0"/>
          </a:p>
        </p:txBody>
      </p:sp>
      <p:sp>
        <p:nvSpPr>
          <p:cNvPr id="4" name="AutoShape 2" descr="تحميل كتاب ما الأدب pdf - مكتبة نور"/>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Image 4"/>
          <p:cNvPicPr>
            <a:picLocks noChangeAspect="1"/>
          </p:cNvPicPr>
          <p:nvPr/>
        </p:nvPicPr>
        <p:blipFill>
          <a:blip r:embed="rId2"/>
          <a:stretch>
            <a:fillRect/>
          </a:stretch>
        </p:blipFill>
        <p:spPr>
          <a:xfrm>
            <a:off x="4452505" y="4142509"/>
            <a:ext cx="2705100" cy="2604656"/>
          </a:xfrm>
          <a:prstGeom prst="rect">
            <a:avLst/>
          </a:prstGeom>
        </p:spPr>
      </p:pic>
    </p:spTree>
    <p:extLst>
      <p:ext uri="{BB962C8B-B14F-4D97-AF65-F5344CB8AC3E}">
        <p14:creationId xmlns:p14="http://schemas.microsoft.com/office/powerpoint/2010/main" val="3184657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0109" y="166256"/>
            <a:ext cx="11914909" cy="6539346"/>
          </a:xfrm>
          <a:solidFill>
            <a:schemeClr val="accent2">
              <a:lumMod val="20000"/>
              <a:lumOff val="80000"/>
            </a:schemeClr>
          </a:solidFill>
        </p:spPr>
        <p:txBody>
          <a:bodyPr>
            <a:normAutofit lnSpcReduction="10000"/>
          </a:bodyPr>
          <a:lstStyle/>
          <a:p>
            <a:pPr algn="just" rtl="1"/>
            <a:endParaRPr lang="ar-DZ" dirty="0" smtClean="0"/>
          </a:p>
          <a:p>
            <a:pPr algn="ctr" rtl="1"/>
            <a:r>
              <a:rPr lang="ar-DZ" sz="3300" b="1" u="sng" dirty="0" smtClean="0"/>
              <a:t>إشارات أولية لابد منها...</a:t>
            </a:r>
          </a:p>
          <a:p>
            <a:pPr algn="just" rtl="1"/>
            <a:r>
              <a:rPr lang="ar-DZ" dirty="0" smtClean="0"/>
              <a:t>وظيفة القارئ مغيبة </a:t>
            </a:r>
            <a:r>
              <a:rPr lang="ar-DZ" dirty="0"/>
              <a:t>وأدواره </a:t>
            </a:r>
            <a:r>
              <a:rPr lang="ar-DZ" dirty="0" smtClean="0"/>
              <a:t>مهمشة في عهود ما قبل، </a:t>
            </a:r>
            <a:r>
              <a:rPr lang="ar-DZ" dirty="0"/>
              <a:t>فلم يكن يحظى بهذا العمق النظري الذي أفرزته فلسفات التأويل ونظريات </a:t>
            </a:r>
            <a:r>
              <a:rPr lang="ar-DZ" dirty="0" smtClean="0"/>
              <a:t>القراءة...</a:t>
            </a:r>
          </a:p>
          <a:p>
            <a:pPr algn="just" rtl="1"/>
            <a:r>
              <a:rPr lang="ar-DZ" dirty="0" smtClean="0"/>
              <a:t>لقد كان </a:t>
            </a:r>
            <a:r>
              <a:rPr lang="ar-DZ" dirty="0"/>
              <a:t>القارئ في التصور الكلاسيكي مجرد آلة استهلاكية، تتلقى عالم النص ومرايا المؤلف بشكل أفقي تهيمن عليه الرتابة والمحاكاة</a:t>
            </a:r>
            <a:r>
              <a:rPr lang="ar-DZ" dirty="0" smtClean="0"/>
              <a:t>.</a:t>
            </a:r>
          </a:p>
          <a:p>
            <a:pPr marL="0" indent="0" algn="just" rtl="1">
              <a:buNone/>
            </a:pPr>
            <a:r>
              <a:rPr lang="ar-DZ" dirty="0"/>
              <a:t> </a:t>
            </a:r>
            <a:r>
              <a:rPr lang="ar-DZ" dirty="0" smtClean="0"/>
              <a:t>       </a:t>
            </a:r>
            <a:r>
              <a:rPr lang="ar-DZ" dirty="0" smtClean="0">
                <a:solidFill>
                  <a:srgbClr val="FF0000"/>
                </a:solidFill>
              </a:rPr>
              <a:t>يمكن العودة إلى: </a:t>
            </a:r>
            <a:r>
              <a:rPr lang="ar-SA" dirty="0" smtClean="0">
                <a:solidFill>
                  <a:srgbClr val="FF0000"/>
                </a:solidFill>
              </a:rPr>
              <a:t>أحمد </a:t>
            </a:r>
            <a:r>
              <a:rPr lang="ar-SA" dirty="0" err="1" smtClean="0">
                <a:solidFill>
                  <a:srgbClr val="FF0000"/>
                </a:solidFill>
              </a:rPr>
              <a:t>بوحسن</a:t>
            </a:r>
            <a:r>
              <a:rPr lang="ar-SA" dirty="0" smtClean="0">
                <a:solidFill>
                  <a:srgbClr val="FF0000"/>
                </a:solidFill>
              </a:rPr>
              <a:t>، نظرية التلقي والنقد الأدبي العربي الحديث، ضمن دراسة: نظرية التلقي إشكالات وتطبيقات، ص 27.</a:t>
            </a:r>
            <a:endParaRPr lang="ar-DZ" dirty="0" smtClean="0">
              <a:solidFill>
                <a:srgbClr val="FF0000"/>
              </a:solidFill>
            </a:endParaRPr>
          </a:p>
          <a:p>
            <a:pPr algn="just" rtl="1"/>
            <a:r>
              <a:rPr lang="ar-DZ" dirty="0" smtClean="0"/>
              <a:t>اعتبر </a:t>
            </a:r>
            <a:r>
              <a:rPr lang="ar-DZ" dirty="0"/>
              <a:t>القارئ لردح من الزمن ذلك العنصر الغائب أو </a:t>
            </a:r>
            <a:r>
              <a:rPr lang="ar-DZ" dirty="0" smtClean="0"/>
              <a:t>المهمش، إلى أن شهد المنظور </a:t>
            </a:r>
            <a:r>
              <a:rPr lang="ar-DZ" dirty="0"/>
              <a:t>النقدي </a:t>
            </a:r>
            <a:r>
              <a:rPr lang="ar-DZ" dirty="0" smtClean="0"/>
              <a:t>الغربي بروز </a:t>
            </a:r>
            <a:r>
              <a:rPr lang="ar-DZ" dirty="0"/>
              <a:t>مدرسة </a:t>
            </a:r>
            <a:r>
              <a:rPr lang="ar-DZ" dirty="0" err="1"/>
              <a:t>كونستانس</a:t>
            </a:r>
            <a:r>
              <a:rPr lang="ar-DZ" dirty="0"/>
              <a:t> </a:t>
            </a:r>
            <a:r>
              <a:rPr lang="ar-DZ" dirty="0" smtClean="0"/>
              <a:t>الألمانية، التي حاولت </a:t>
            </a:r>
            <a:r>
              <a:rPr lang="ar-DZ" dirty="0"/>
              <a:t>استكناه تلك العلاقة </a:t>
            </a:r>
            <a:r>
              <a:rPr lang="ar-DZ" dirty="0" err="1"/>
              <a:t>الإيروسية</a:t>
            </a:r>
            <a:r>
              <a:rPr lang="ar-DZ" dirty="0"/>
              <a:t> بين النص والقارئ بمغايرات </a:t>
            </a:r>
            <a:r>
              <a:rPr lang="ar-DZ" dirty="0" smtClean="0"/>
              <a:t>جديدة...</a:t>
            </a:r>
          </a:p>
          <a:p>
            <a:pPr algn="just" rtl="1"/>
            <a:r>
              <a:rPr lang="ar-DZ" dirty="0" smtClean="0"/>
              <a:t>المرجعية </a:t>
            </a:r>
            <a:r>
              <a:rPr lang="ar-DZ" dirty="0"/>
              <a:t>التواصلية مع رومان </a:t>
            </a:r>
            <a:r>
              <a:rPr lang="ar-DZ" dirty="0" err="1"/>
              <a:t>ياكبسون</a:t>
            </a:r>
            <a:r>
              <a:rPr lang="ar-DZ" dirty="0"/>
              <a:t> ورولان بارت، والمرجعية </a:t>
            </a:r>
            <a:r>
              <a:rPr lang="ar-DZ" dirty="0" err="1"/>
              <a:t>السوسيولوجية</a:t>
            </a:r>
            <a:r>
              <a:rPr lang="ar-DZ" dirty="0"/>
              <a:t> بارزة في جهود جاك </a:t>
            </a:r>
            <a:r>
              <a:rPr lang="ar-DZ" dirty="0" err="1"/>
              <a:t>دريدا</a:t>
            </a:r>
            <a:r>
              <a:rPr lang="ar-DZ" dirty="0"/>
              <a:t> وروبير </a:t>
            </a:r>
            <a:r>
              <a:rPr lang="ar-DZ" dirty="0" err="1"/>
              <a:t>اسكاربيت</a:t>
            </a:r>
            <a:r>
              <a:rPr lang="ar-DZ" dirty="0"/>
              <a:t> وجاك </a:t>
            </a:r>
            <a:r>
              <a:rPr lang="ar-DZ" dirty="0" err="1"/>
              <a:t>لينهاردت</a:t>
            </a:r>
            <a:r>
              <a:rPr lang="ar-DZ" dirty="0"/>
              <a:t>، والمرجعية الأسلوبية مع ميكائيل </a:t>
            </a:r>
            <a:r>
              <a:rPr lang="ar-DZ" dirty="0" err="1"/>
              <a:t>ريفاتير</a:t>
            </a:r>
            <a:r>
              <a:rPr lang="ar-DZ" dirty="0"/>
              <a:t>، والمرجعية البلاغية ممثلة في أبحاث ميشال </a:t>
            </a:r>
            <a:r>
              <a:rPr lang="ar-DZ" dirty="0" smtClean="0"/>
              <a:t>شارل، المرجعية </a:t>
            </a:r>
            <a:r>
              <a:rPr lang="ar-DZ" dirty="0" err="1" smtClean="0"/>
              <a:t>السيميولوجية</a:t>
            </a:r>
            <a:r>
              <a:rPr lang="ar-DZ" dirty="0" smtClean="0"/>
              <a:t> متجلية </a:t>
            </a:r>
            <a:r>
              <a:rPr lang="ar-DZ" dirty="0"/>
              <a:t>في دراسات </a:t>
            </a:r>
            <a:r>
              <a:rPr lang="ar-DZ" dirty="0" err="1"/>
              <a:t>أمبرتو</a:t>
            </a:r>
            <a:r>
              <a:rPr lang="ar-DZ" dirty="0"/>
              <a:t> إيكو</a:t>
            </a:r>
            <a:r>
              <a:rPr lang="ar-DZ" dirty="0" smtClean="0"/>
              <a:t>... كلها خلفيات </a:t>
            </a:r>
            <a:r>
              <a:rPr lang="ar-DZ" dirty="0" err="1" smtClean="0"/>
              <a:t>ابستيمولوجية</a:t>
            </a:r>
            <a:r>
              <a:rPr lang="ar-DZ" dirty="0" smtClean="0"/>
              <a:t> تطرقت إلى مفهوم "قارئ"...، </a:t>
            </a:r>
            <a:r>
              <a:rPr lang="ar-DZ" dirty="0"/>
              <a:t>ثم أخيرا شكلت المرجعية </a:t>
            </a:r>
            <a:r>
              <a:rPr lang="ar-DZ" dirty="0" err="1"/>
              <a:t>الاستيطيقية</a:t>
            </a:r>
            <a:r>
              <a:rPr lang="ar-DZ" dirty="0"/>
              <a:t> مع هانس روبير </a:t>
            </a:r>
            <a:r>
              <a:rPr lang="ar-DZ" dirty="0" err="1"/>
              <a:t>ياوس</a:t>
            </a:r>
            <a:r>
              <a:rPr lang="ar-DZ" dirty="0"/>
              <a:t> وفولفغانغ </a:t>
            </a:r>
            <a:r>
              <a:rPr lang="ar-DZ" dirty="0" err="1"/>
              <a:t>إيزر</a:t>
            </a:r>
            <a:r>
              <a:rPr lang="ar-DZ" dirty="0"/>
              <a:t> بحثا معمقا في فلسفة المفهوم </a:t>
            </a:r>
            <a:r>
              <a:rPr lang="ar-DZ" dirty="0" smtClean="0"/>
              <a:t>ومأسسة عوالمه الاستشرافية… </a:t>
            </a:r>
            <a:endParaRPr lang="en-US" dirty="0"/>
          </a:p>
          <a:p>
            <a:pPr algn="r" rtl="1"/>
            <a:endParaRPr lang="en-US" dirty="0"/>
          </a:p>
        </p:txBody>
      </p:sp>
    </p:spTree>
    <p:extLst>
      <p:ext uri="{BB962C8B-B14F-4D97-AF65-F5344CB8AC3E}">
        <p14:creationId xmlns:p14="http://schemas.microsoft.com/office/powerpoint/2010/main" val="3545635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7364" y="572945"/>
            <a:ext cx="10515600" cy="798655"/>
          </a:xfrm>
          <a:solidFill>
            <a:schemeClr val="accent4">
              <a:lumMod val="40000"/>
              <a:lumOff val="60000"/>
            </a:schemeClr>
          </a:solidFill>
        </p:spPr>
        <p:txBody>
          <a:bodyPr>
            <a:normAutofit/>
          </a:bodyPr>
          <a:lstStyle/>
          <a:p>
            <a:pPr algn="ctr"/>
            <a:r>
              <a:rPr lang="ar-DZ" sz="4000" dirty="0" smtClean="0">
                <a:solidFill>
                  <a:schemeClr val="accent1">
                    <a:lumMod val="60000"/>
                    <a:lumOff val="40000"/>
                  </a:schemeClr>
                </a:solidFill>
              </a:rPr>
              <a:t>أشكلة المفهمة (من النسقي إلى المتغير) توضيحات أولية...</a:t>
            </a:r>
            <a:endParaRPr lang="en-US" sz="4000" dirty="0">
              <a:solidFill>
                <a:schemeClr val="accent1">
                  <a:lumMod val="60000"/>
                  <a:lumOff val="40000"/>
                </a:schemeClr>
              </a:solidFill>
            </a:endParaRPr>
          </a:p>
        </p:txBody>
      </p:sp>
      <p:sp>
        <p:nvSpPr>
          <p:cNvPr id="3" name="Espace réservé du contenu 2"/>
          <p:cNvSpPr>
            <a:spLocks noGrp="1"/>
          </p:cNvSpPr>
          <p:nvPr>
            <p:ph idx="1"/>
          </p:nvPr>
        </p:nvSpPr>
        <p:spPr>
          <a:xfrm>
            <a:off x="616526" y="1371601"/>
            <a:ext cx="10965873" cy="5250872"/>
          </a:xfrm>
          <a:solidFill>
            <a:schemeClr val="accent1">
              <a:lumMod val="60000"/>
              <a:lumOff val="40000"/>
            </a:schemeClr>
          </a:solidFill>
        </p:spPr>
        <p:txBody>
          <a:bodyPr>
            <a:normAutofit lnSpcReduction="10000"/>
          </a:bodyPr>
          <a:lstStyle/>
          <a:p>
            <a:pPr algn="just" rtl="1"/>
            <a:r>
              <a:rPr lang="ar-DZ" u="sng" dirty="0"/>
              <a:t>المفهوم النسقي</a:t>
            </a:r>
            <a:r>
              <a:rPr lang="ar-DZ" dirty="0"/>
              <a:t> </a:t>
            </a:r>
            <a:r>
              <a:rPr lang="fr-FR" dirty="0"/>
              <a:t>Concept structurel</a:t>
            </a:r>
            <a:r>
              <a:rPr lang="ar-DZ" dirty="0"/>
              <a:t>: </a:t>
            </a:r>
            <a:r>
              <a:rPr lang="ar-DZ" dirty="0" smtClean="0"/>
              <a:t>نسقية </a:t>
            </a:r>
            <a:r>
              <a:rPr lang="ar-DZ" dirty="0"/>
              <a:t>المفهوم </a:t>
            </a:r>
            <a:r>
              <a:rPr lang="ar-DZ" dirty="0" smtClean="0"/>
              <a:t>هي بنيته </a:t>
            </a:r>
            <a:r>
              <a:rPr lang="ar-DZ" dirty="0"/>
              <a:t>الداخلية القارة في حقل معرفي بالذات، سالمة من الانتهاكات </a:t>
            </a:r>
            <a:r>
              <a:rPr lang="ar-DZ" dirty="0" smtClean="0"/>
              <a:t>والتفاعلات </a:t>
            </a:r>
            <a:r>
              <a:rPr lang="ar-DZ" dirty="0" err="1" smtClean="0"/>
              <a:t>الابستيمية</a:t>
            </a:r>
            <a:r>
              <a:rPr lang="ar-DZ" dirty="0" smtClean="0"/>
              <a:t>... مفهوم "القارئ</a:t>
            </a:r>
            <a:r>
              <a:rPr lang="ar-DZ" dirty="0"/>
              <a:t>" يتحدد في المشترك الإنساني على أساس أنه مستقبل ومتلقي لمنجز </a:t>
            </a:r>
            <a:r>
              <a:rPr lang="ar-DZ" dirty="0" smtClean="0"/>
              <a:t>قرائي، غير </a:t>
            </a:r>
            <a:r>
              <a:rPr lang="ar-DZ" dirty="0"/>
              <a:t>أن تقويض المفهوم ومحو </a:t>
            </a:r>
            <a:r>
              <a:rPr lang="ar-DZ" dirty="0" smtClean="0"/>
              <a:t>بؤرته في الدرس النقدي الحديث، يُسارع كما يعبر عن ذلك الأرجنتيني </a:t>
            </a:r>
            <a:r>
              <a:rPr lang="ar-DZ" dirty="0"/>
              <a:t>ريكاردو </a:t>
            </a:r>
            <a:r>
              <a:rPr lang="ar-DZ" dirty="0" err="1" smtClean="0"/>
              <a:t>بيجليا</a:t>
            </a:r>
            <a:r>
              <a:rPr lang="ar-DZ" dirty="0" smtClean="0"/>
              <a:t> من حدة السؤال </a:t>
            </a:r>
            <a:r>
              <a:rPr lang="ar-DZ" dirty="0" err="1" smtClean="0"/>
              <a:t>البدهي</a:t>
            </a:r>
            <a:r>
              <a:rPr lang="ar-DZ" dirty="0" smtClean="0"/>
              <a:t>: </a:t>
            </a:r>
            <a:r>
              <a:rPr lang="ar-DZ" b="1" dirty="0" smtClean="0"/>
              <a:t>ما </a:t>
            </a:r>
            <a:r>
              <a:rPr lang="ar-DZ" b="1" dirty="0"/>
              <a:t>هو القارئ؟ ومن هو</a:t>
            </a:r>
            <a:r>
              <a:rPr lang="ar-DZ" b="1" dirty="0" smtClean="0"/>
              <a:t>؟ </a:t>
            </a:r>
            <a:r>
              <a:rPr lang="ar-DZ" dirty="0" smtClean="0"/>
              <a:t>وهو ما يضعنا من جديد في صميم أشكلة مفهومية...</a:t>
            </a:r>
          </a:p>
          <a:p>
            <a:pPr marL="0" indent="0" algn="just" rtl="1">
              <a:buNone/>
            </a:pPr>
            <a:r>
              <a:rPr lang="ar-DZ" dirty="0" smtClean="0">
                <a:solidFill>
                  <a:srgbClr val="FF0000"/>
                </a:solidFill>
              </a:rPr>
              <a:t>     </a:t>
            </a:r>
            <a:r>
              <a:rPr lang="ar-SA" dirty="0" smtClean="0">
                <a:solidFill>
                  <a:srgbClr val="FF0000"/>
                </a:solidFill>
              </a:rPr>
              <a:t>انظر كتابه: ريكاردو </a:t>
            </a:r>
            <a:r>
              <a:rPr lang="ar-SA" dirty="0" err="1" smtClean="0">
                <a:solidFill>
                  <a:srgbClr val="FF0000"/>
                </a:solidFill>
              </a:rPr>
              <a:t>بيجليا</a:t>
            </a:r>
            <a:r>
              <a:rPr lang="ar-SA" dirty="0" smtClean="0">
                <a:solidFill>
                  <a:srgbClr val="FF0000"/>
                </a:solidFill>
              </a:rPr>
              <a:t>، القارئ الأخير، ترجمة أحمد عبد اللطيف، منشورات المتوسط، ط</a:t>
            </a:r>
            <a:r>
              <a:rPr lang="en-US" dirty="0" smtClean="0">
                <a:solidFill>
                  <a:srgbClr val="FF0000"/>
                </a:solidFill>
              </a:rPr>
              <a:t>1</a:t>
            </a:r>
            <a:r>
              <a:rPr lang="ar-SA" dirty="0" smtClean="0">
                <a:solidFill>
                  <a:srgbClr val="FF0000"/>
                </a:solidFill>
              </a:rPr>
              <a:t>، 2020.</a:t>
            </a:r>
            <a:endParaRPr lang="en-US" dirty="0" smtClean="0">
              <a:solidFill>
                <a:srgbClr val="FF0000"/>
              </a:solidFill>
            </a:endParaRPr>
          </a:p>
          <a:p>
            <a:pPr marL="0" indent="0" algn="just" rtl="1">
              <a:buNone/>
            </a:pPr>
            <a:r>
              <a:rPr lang="ar-DZ" dirty="0" smtClean="0"/>
              <a:t>  </a:t>
            </a:r>
          </a:p>
          <a:p>
            <a:pPr marL="0" indent="0" algn="just" rtl="1">
              <a:buNone/>
            </a:pPr>
            <a:endParaRPr lang="en-US" dirty="0"/>
          </a:p>
          <a:p>
            <a:pPr algn="just" rtl="1"/>
            <a:r>
              <a:rPr lang="ar-DZ" dirty="0" smtClean="0"/>
              <a:t>معجميا ت</a:t>
            </a:r>
            <a:r>
              <a:rPr lang="ar-SA" dirty="0" smtClean="0"/>
              <a:t>حيل </a:t>
            </a:r>
            <a:r>
              <a:rPr lang="ar-DZ" dirty="0" smtClean="0"/>
              <a:t>مادة </a:t>
            </a:r>
            <a:r>
              <a:rPr lang="ar-SA" dirty="0" smtClean="0"/>
              <a:t>الفعل "قرأ</a:t>
            </a:r>
            <a:r>
              <a:rPr lang="ar-SA" dirty="0"/>
              <a:t>" </a:t>
            </a:r>
            <a:r>
              <a:rPr lang="ar-SA" dirty="0" smtClean="0"/>
              <a:t>في</a:t>
            </a:r>
            <a:r>
              <a:rPr lang="ar-DZ" dirty="0" smtClean="0"/>
              <a:t> أول الأمر </a:t>
            </a:r>
            <a:r>
              <a:rPr lang="ar-SA" dirty="0" smtClean="0"/>
              <a:t>على </a:t>
            </a:r>
            <a:r>
              <a:rPr lang="ar-SA" dirty="0"/>
              <a:t>تلقي المكتوب، كما أن المتلقي أو المستقبل يتحدد عبر مواجهة اللغة، لكن منعطفات الدرس النقدي الغربي في اتجاهاتها المختلفة تحول معها مفهوم قارئ إلى سامع ومشاهد وإشاري</a:t>
            </a:r>
            <a:r>
              <a:rPr lang="ar-SA" dirty="0" smtClean="0"/>
              <a:t>...</a:t>
            </a:r>
            <a:endParaRPr lang="ar-DZ" dirty="0" smtClean="0"/>
          </a:p>
          <a:p>
            <a:pPr algn="just" rtl="1"/>
            <a:r>
              <a:rPr lang="ar-DZ" dirty="0" smtClean="0"/>
              <a:t> لقد تفسخ نسق المفهوم وهو ما نتج عنه توسعة في المتغيرات...</a:t>
            </a:r>
            <a:endParaRPr lang="en-US" dirty="0"/>
          </a:p>
        </p:txBody>
      </p:sp>
      <p:pic>
        <p:nvPicPr>
          <p:cNvPr id="4" name="Image 3"/>
          <p:cNvPicPr>
            <a:picLocks noChangeAspect="1"/>
          </p:cNvPicPr>
          <p:nvPr/>
        </p:nvPicPr>
        <p:blipFill>
          <a:blip r:embed="rId2"/>
          <a:stretch>
            <a:fillRect/>
          </a:stretch>
        </p:blipFill>
        <p:spPr>
          <a:xfrm>
            <a:off x="4571998" y="3685309"/>
            <a:ext cx="3054927" cy="1260763"/>
          </a:xfrm>
          <a:prstGeom prst="rect">
            <a:avLst/>
          </a:prstGeom>
        </p:spPr>
      </p:pic>
    </p:spTree>
    <p:extLst>
      <p:ext uri="{BB962C8B-B14F-4D97-AF65-F5344CB8AC3E}">
        <p14:creationId xmlns:p14="http://schemas.microsoft.com/office/powerpoint/2010/main" val="726135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2">
              <a:lumMod val="20000"/>
              <a:lumOff val="80000"/>
            </a:schemeClr>
          </a:solidFill>
        </p:spPr>
        <p:txBody>
          <a:bodyPr>
            <a:normAutofit/>
          </a:bodyPr>
          <a:lstStyle/>
          <a:p>
            <a:pPr algn="ctr"/>
            <a:r>
              <a:rPr lang="ar-DZ" sz="4000" dirty="0" err="1" smtClean="0">
                <a:solidFill>
                  <a:srgbClr val="00B050"/>
                </a:solidFill>
              </a:rPr>
              <a:t>ترحالات</a:t>
            </a:r>
            <a:r>
              <a:rPr lang="ar-DZ" sz="4000" dirty="0" smtClean="0">
                <a:solidFill>
                  <a:srgbClr val="00B050"/>
                </a:solidFill>
              </a:rPr>
              <a:t> مفهوم القارئ (نشوء </a:t>
            </a:r>
            <a:r>
              <a:rPr lang="ar-DZ" sz="4000" dirty="0" err="1" smtClean="0">
                <a:solidFill>
                  <a:srgbClr val="00B050"/>
                </a:solidFill>
              </a:rPr>
              <a:t>بينتخصصاتي</a:t>
            </a:r>
            <a:r>
              <a:rPr lang="ar-DZ" sz="4000" dirty="0" smtClean="0">
                <a:solidFill>
                  <a:srgbClr val="00B050"/>
                </a:solidFill>
              </a:rPr>
              <a:t>  </a:t>
            </a:r>
            <a:r>
              <a:rPr lang="fr-FR" sz="4000" dirty="0">
                <a:solidFill>
                  <a:srgbClr val="00B050"/>
                </a:solidFill>
              </a:rPr>
              <a:t>(</a:t>
            </a:r>
            <a:r>
              <a:rPr lang="en-US" sz="4000" dirty="0" err="1" smtClean="0">
                <a:solidFill>
                  <a:srgbClr val="00B050"/>
                </a:solidFill>
              </a:rPr>
              <a:t>pluridisciplinarité</a:t>
            </a:r>
            <a:r>
              <a:rPr lang="ar-DZ" sz="4000" dirty="0" smtClean="0">
                <a:solidFill>
                  <a:srgbClr val="00B050"/>
                </a:solidFill>
              </a:rPr>
              <a:t> </a:t>
            </a:r>
            <a:endParaRPr lang="en-US" sz="4000" dirty="0">
              <a:solidFill>
                <a:srgbClr val="00B050"/>
              </a:solidFill>
            </a:endParaRPr>
          </a:p>
        </p:txBody>
      </p:sp>
      <p:sp>
        <p:nvSpPr>
          <p:cNvPr id="3" name="Espace réservé du contenu 2"/>
          <p:cNvSpPr>
            <a:spLocks noGrp="1"/>
          </p:cNvSpPr>
          <p:nvPr>
            <p:ph idx="1"/>
          </p:nvPr>
        </p:nvSpPr>
        <p:spPr>
          <a:xfrm>
            <a:off x="374073" y="1825625"/>
            <a:ext cx="10979727" cy="4076411"/>
          </a:xfrm>
          <a:solidFill>
            <a:schemeClr val="accent1">
              <a:lumMod val="20000"/>
              <a:lumOff val="80000"/>
            </a:schemeClr>
          </a:solidFill>
        </p:spPr>
        <p:txBody>
          <a:bodyPr>
            <a:normAutofit/>
          </a:bodyPr>
          <a:lstStyle/>
          <a:p>
            <a:pPr algn="just" rtl="1"/>
            <a:r>
              <a:rPr lang="ar-DZ" dirty="0" smtClean="0"/>
              <a:t>تجاذبات</a:t>
            </a:r>
            <a:r>
              <a:rPr lang="ar-DZ" dirty="0"/>
              <a:t> </a:t>
            </a:r>
            <a:r>
              <a:rPr lang="ar-DZ" dirty="0" smtClean="0"/>
              <a:t>مفهوم القارئ ترتحل بين </a:t>
            </a:r>
            <a:r>
              <a:rPr lang="ar-DZ" dirty="0" err="1"/>
              <a:t>سوسيولوجية</a:t>
            </a:r>
            <a:r>
              <a:rPr lang="ar-DZ" dirty="0"/>
              <a:t> القراءة، والدرس </a:t>
            </a:r>
            <a:r>
              <a:rPr lang="ar-DZ" dirty="0" err="1"/>
              <a:t>الهيرمينوطيقي</a:t>
            </a:r>
            <a:r>
              <a:rPr lang="ar-DZ" dirty="0"/>
              <a:t>، </a:t>
            </a:r>
            <a:r>
              <a:rPr lang="ar-DZ" dirty="0" err="1" smtClean="0"/>
              <a:t>والسيميائيات</a:t>
            </a:r>
            <a:r>
              <a:rPr lang="ar-DZ" dirty="0"/>
              <a:t>، والأسلوبية البنيوية ونظرية </a:t>
            </a:r>
            <a:r>
              <a:rPr lang="ar-DZ" dirty="0" smtClean="0"/>
              <a:t>التلقي..</a:t>
            </a:r>
          </a:p>
          <a:p>
            <a:pPr algn="just" rtl="1"/>
            <a:r>
              <a:rPr lang="ar-DZ" dirty="0"/>
              <a:t>بول </a:t>
            </a:r>
            <a:r>
              <a:rPr lang="ar-DZ" dirty="0" err="1"/>
              <a:t>ريكور</a:t>
            </a:r>
            <a:r>
              <a:rPr lang="ar-DZ" dirty="0"/>
              <a:t> في كتابه: </a:t>
            </a:r>
            <a:r>
              <a:rPr lang="fr-FR" dirty="0"/>
              <a:t>Le conflit des interprétations</a:t>
            </a:r>
            <a:r>
              <a:rPr lang="fr-FR" baseline="30000" dirty="0"/>
              <a:t> </a:t>
            </a:r>
            <a:r>
              <a:rPr lang="ar-DZ" baseline="30000" dirty="0" smtClean="0"/>
              <a:t> </a:t>
            </a:r>
            <a:r>
              <a:rPr lang="ar-LB" dirty="0" smtClean="0"/>
              <a:t>و</a:t>
            </a:r>
            <a:r>
              <a:rPr lang="ar-DZ" dirty="0"/>
              <a:t>شارل سندرس بيرس في مؤلفه: </a:t>
            </a:r>
            <a:r>
              <a:rPr lang="fr-FR" dirty="0"/>
              <a:t>Ecrits sur le signe</a:t>
            </a:r>
            <a:r>
              <a:rPr lang="fr-FR" baseline="30000" dirty="0"/>
              <a:t> </a:t>
            </a:r>
            <a:r>
              <a:rPr lang="ar-DZ" baseline="30000" dirty="0" smtClean="0"/>
              <a:t> </a:t>
            </a:r>
            <a:r>
              <a:rPr lang="ar-LB" dirty="0" smtClean="0"/>
              <a:t>و</a:t>
            </a:r>
            <a:r>
              <a:rPr lang="ar-DZ" dirty="0"/>
              <a:t>ميشال </a:t>
            </a:r>
            <a:r>
              <a:rPr lang="ar-DZ" dirty="0" err="1"/>
              <a:t>ريفاتير</a:t>
            </a:r>
            <a:r>
              <a:rPr lang="ar-DZ" dirty="0"/>
              <a:t> في بحثه: </a:t>
            </a:r>
            <a:r>
              <a:rPr lang="fr-FR" dirty="0" smtClean="0"/>
              <a:t> </a:t>
            </a:r>
            <a:r>
              <a:rPr lang="en-US" dirty="0" err="1" smtClean="0"/>
              <a:t>L'illusion</a:t>
            </a:r>
            <a:r>
              <a:rPr lang="en-US" dirty="0" smtClean="0"/>
              <a:t> </a:t>
            </a:r>
            <a:r>
              <a:rPr lang="en-US" dirty="0" err="1" smtClean="0"/>
              <a:t>réfé</a:t>
            </a:r>
            <a:r>
              <a:rPr lang="fr-FR" dirty="0"/>
              <a:t>r</a:t>
            </a:r>
            <a:r>
              <a:rPr lang="en-US" dirty="0" err="1" smtClean="0"/>
              <a:t>entielle</a:t>
            </a:r>
            <a:r>
              <a:rPr lang="en-US" baseline="30000" dirty="0" smtClean="0"/>
              <a:t> </a:t>
            </a:r>
            <a:r>
              <a:rPr lang="ar-LB" dirty="0" smtClean="0"/>
              <a:t>و</a:t>
            </a:r>
            <a:r>
              <a:rPr lang="ar-DZ" dirty="0" err="1"/>
              <a:t>أمبرتو</a:t>
            </a:r>
            <a:r>
              <a:rPr lang="ar-DZ" dirty="0"/>
              <a:t> إيكو في دراسته:</a:t>
            </a:r>
            <a:r>
              <a:rPr lang="fr-FR" dirty="0"/>
              <a:t> Notes sur la sémiotique de la </a:t>
            </a:r>
            <a:r>
              <a:rPr lang="fr-FR" dirty="0" smtClean="0"/>
              <a:t>réception</a:t>
            </a:r>
            <a:r>
              <a:rPr lang="fr-FR" baseline="30000" dirty="0" smtClean="0"/>
              <a:t> </a:t>
            </a:r>
            <a:r>
              <a:rPr lang="ar-DZ" dirty="0" smtClean="0"/>
              <a:t>وأخيرا </a:t>
            </a:r>
            <a:r>
              <a:rPr lang="ar-DZ" dirty="0"/>
              <a:t>هانس روبير </a:t>
            </a:r>
            <a:r>
              <a:rPr lang="ar-DZ" dirty="0" err="1"/>
              <a:t>ياوس</a:t>
            </a:r>
            <a:r>
              <a:rPr lang="ar-DZ" dirty="0"/>
              <a:t> في: </a:t>
            </a:r>
            <a:r>
              <a:rPr lang="fr-FR" dirty="0"/>
              <a:t>Pour une herméneutique littéraire</a:t>
            </a:r>
            <a:r>
              <a:rPr lang="fr-FR" baseline="30000" dirty="0"/>
              <a:t> </a:t>
            </a:r>
            <a:r>
              <a:rPr lang="ar-DZ" baseline="30000" dirty="0" smtClean="0"/>
              <a:t> </a:t>
            </a:r>
            <a:r>
              <a:rPr lang="ar-DZ" dirty="0" smtClean="0"/>
              <a:t>ثم </a:t>
            </a:r>
            <a:r>
              <a:rPr lang="ar-DZ" dirty="0"/>
              <a:t>فولفغانغ </a:t>
            </a:r>
            <a:r>
              <a:rPr lang="ar-DZ" dirty="0" err="1"/>
              <a:t>إيزر</a:t>
            </a:r>
            <a:r>
              <a:rPr lang="ar-DZ" dirty="0"/>
              <a:t> في: </a:t>
            </a:r>
            <a:r>
              <a:rPr lang="fr-FR" dirty="0"/>
              <a:t>L'acte de </a:t>
            </a:r>
            <a:r>
              <a:rPr lang="fr-FR" dirty="0" smtClean="0"/>
              <a:t>lecture</a:t>
            </a:r>
            <a:endParaRPr lang="ar-DZ" dirty="0" smtClean="0"/>
          </a:p>
          <a:p>
            <a:pPr algn="just" rtl="1"/>
            <a:r>
              <a:rPr lang="ar-DZ" dirty="0" smtClean="0"/>
              <a:t>أما الإشارات إلى مفهوم القارئ </a:t>
            </a:r>
            <a:r>
              <a:rPr lang="ar-DZ" dirty="0"/>
              <a:t>في بعض المباحث </a:t>
            </a:r>
            <a:r>
              <a:rPr lang="ar-DZ" dirty="0" smtClean="0"/>
              <a:t>الأخرى؛ </a:t>
            </a:r>
            <a:r>
              <a:rPr lang="ar-DZ" dirty="0"/>
              <a:t>تكون إما سياقية أو </a:t>
            </a:r>
            <a:r>
              <a:rPr lang="ar-DZ" dirty="0" smtClean="0"/>
              <a:t>عرضية كما سنوضح في محور وضعنا له عنوان مغايرات </a:t>
            </a:r>
            <a:r>
              <a:rPr lang="ar-DZ" dirty="0" err="1" smtClean="0"/>
              <a:t>مفاهيمية</a:t>
            </a:r>
            <a:r>
              <a:rPr lang="ar-DZ" dirty="0" smtClean="0"/>
              <a:t> أخرى...</a:t>
            </a:r>
            <a:endParaRPr lang="en-US" dirty="0"/>
          </a:p>
        </p:txBody>
      </p:sp>
    </p:spTree>
    <p:extLst>
      <p:ext uri="{BB962C8B-B14F-4D97-AF65-F5344CB8AC3E}">
        <p14:creationId xmlns:p14="http://schemas.microsoft.com/office/powerpoint/2010/main" val="2846647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0100" y="110837"/>
            <a:ext cx="10328564" cy="1039091"/>
          </a:xfrm>
          <a:solidFill>
            <a:schemeClr val="accent4">
              <a:lumMod val="20000"/>
              <a:lumOff val="80000"/>
            </a:schemeClr>
          </a:solidFill>
        </p:spPr>
        <p:txBody>
          <a:bodyPr>
            <a:noAutofit/>
          </a:bodyPr>
          <a:lstStyle/>
          <a:p>
            <a:pPr algn="ctr" rtl="1"/>
            <a:r>
              <a:rPr lang="ar-DZ" sz="3200" b="1" dirty="0"/>
              <a:t>في الدرس </a:t>
            </a:r>
            <a:r>
              <a:rPr lang="ar-DZ" sz="3200" b="1" dirty="0" smtClean="0"/>
              <a:t>السيميائي</a:t>
            </a:r>
            <a:r>
              <a:rPr lang="ar-DZ" sz="3200" b="1" dirty="0"/>
              <a:t>: القارئ النموذجي </a:t>
            </a:r>
            <a:r>
              <a:rPr lang="fr-FR" sz="3200" b="1" dirty="0"/>
              <a:t>Lecteur Modèle</a:t>
            </a:r>
            <a:r>
              <a:rPr lang="en-US" sz="3200" b="1" dirty="0"/>
              <a:t>)</a:t>
            </a:r>
            <a:r>
              <a:rPr lang="ar-DZ" sz="3200" b="1" dirty="0"/>
              <a:t>) لدى </a:t>
            </a:r>
            <a:r>
              <a:rPr lang="ar-DZ" sz="3200" b="1" dirty="0" err="1"/>
              <a:t>أمبرتو</a:t>
            </a:r>
            <a:r>
              <a:rPr lang="ar-DZ" sz="3200" b="1" dirty="0"/>
              <a:t> إيكو</a:t>
            </a:r>
            <a:r>
              <a:rPr lang="ar-DZ" sz="4000" b="1" dirty="0" smtClean="0"/>
              <a:t>.</a:t>
            </a:r>
            <a:endParaRPr lang="en-US" sz="4800" dirty="0"/>
          </a:p>
        </p:txBody>
      </p:sp>
      <p:sp>
        <p:nvSpPr>
          <p:cNvPr id="3" name="Espace réservé du contenu 2"/>
          <p:cNvSpPr>
            <a:spLocks noGrp="1"/>
          </p:cNvSpPr>
          <p:nvPr>
            <p:ph idx="1"/>
          </p:nvPr>
        </p:nvSpPr>
        <p:spPr>
          <a:xfrm>
            <a:off x="346364" y="1316182"/>
            <a:ext cx="11430000" cy="5389419"/>
          </a:xfrm>
          <a:solidFill>
            <a:schemeClr val="accent3">
              <a:lumMod val="20000"/>
              <a:lumOff val="80000"/>
            </a:schemeClr>
          </a:solidFill>
        </p:spPr>
        <p:txBody>
          <a:bodyPr>
            <a:normAutofit fontScale="70000" lnSpcReduction="20000"/>
          </a:bodyPr>
          <a:lstStyle/>
          <a:p>
            <a:pPr algn="just" rtl="1"/>
            <a:r>
              <a:rPr lang="ar-DZ" dirty="0"/>
              <a:t> في كتابه "القارئ في </a:t>
            </a:r>
            <a:r>
              <a:rPr lang="ar-DZ" dirty="0" smtClean="0"/>
              <a:t>الحكاية" </a:t>
            </a:r>
            <a:r>
              <a:rPr lang="fr-FR" dirty="0" smtClean="0"/>
              <a:t>(</a:t>
            </a:r>
            <a:r>
              <a:rPr lang="fr-FR" dirty="0" err="1" smtClean="0"/>
              <a:t>Lector</a:t>
            </a:r>
            <a:r>
              <a:rPr lang="fr-FR" dirty="0" smtClean="0"/>
              <a:t> </a:t>
            </a:r>
            <a:r>
              <a:rPr lang="fr-FR" dirty="0"/>
              <a:t>in fabula</a:t>
            </a:r>
            <a:r>
              <a:rPr lang="en-US" dirty="0"/>
              <a:t>) </a:t>
            </a:r>
            <a:r>
              <a:rPr lang="ar-DZ" dirty="0"/>
              <a:t>توطدت المرحلة الحقيقية في علاقة إيكو بإشكالية </a:t>
            </a:r>
            <a:r>
              <a:rPr lang="ar-DZ" dirty="0" smtClean="0"/>
              <a:t>القارئ، ومن </a:t>
            </a:r>
            <a:r>
              <a:rPr lang="ar-DZ" dirty="0"/>
              <a:t>وجهة نظر </a:t>
            </a:r>
            <a:r>
              <a:rPr lang="ar-DZ" dirty="0" err="1"/>
              <a:t>سيميولوجية</a:t>
            </a:r>
            <a:r>
              <a:rPr lang="ar-DZ" dirty="0"/>
              <a:t> متأثرا ببيرس، طرح فكرة قارئه النموذجي، وانطلق فيها من كون كل نص من النصوص السردية التي كانت مدار انشغاله في كتابه القارئ في الحكاية، يفترض إيكو مشاركة تفسيرية لقارئه </a:t>
            </a:r>
            <a:r>
              <a:rPr lang="ar-DZ" dirty="0" smtClean="0"/>
              <a:t>النموذجي...</a:t>
            </a:r>
          </a:p>
          <a:p>
            <a:pPr algn="just" rtl="1"/>
            <a:endParaRPr lang="ar-DZ" dirty="0" smtClean="0"/>
          </a:p>
          <a:p>
            <a:pPr algn="just" rtl="1"/>
            <a:endParaRPr lang="ar-DZ" dirty="0" smtClean="0"/>
          </a:p>
          <a:p>
            <a:pPr algn="just" rtl="1"/>
            <a:endParaRPr lang="ar-DZ" dirty="0" smtClean="0"/>
          </a:p>
          <a:p>
            <a:pPr algn="just" rtl="1"/>
            <a:endParaRPr lang="ar-DZ" dirty="0" smtClean="0"/>
          </a:p>
          <a:p>
            <a:pPr algn="just" rtl="1"/>
            <a:endParaRPr lang="ar-DZ" dirty="0"/>
          </a:p>
          <a:p>
            <a:pPr algn="just" rtl="1"/>
            <a:r>
              <a:rPr lang="ar-DZ" dirty="0" smtClean="0"/>
              <a:t>إن </a:t>
            </a:r>
            <a:r>
              <a:rPr lang="ar-DZ" dirty="0"/>
              <a:t>قارئ إيكو النموذجي تشترط فيه «الموسوعة القرائية» لأنه يواجه البنى الغائبة </a:t>
            </a:r>
            <a:r>
              <a:rPr lang="ar-DZ" dirty="0" smtClean="0"/>
              <a:t>بذاكرته </a:t>
            </a:r>
            <a:r>
              <a:rPr lang="ar-DZ" dirty="0"/>
              <a:t>القرائية </a:t>
            </a:r>
            <a:r>
              <a:rPr lang="ar-DZ" dirty="0" err="1"/>
              <a:t>وبتعالقاته</a:t>
            </a:r>
            <a:r>
              <a:rPr lang="ar-DZ" dirty="0"/>
              <a:t> الذهنية، حيث يرى إيكو ضرورة هذا القارئ لأنه مستلزم في قانون لا اكتمال النص ونشازه في العادة «ولهذا يتوقع قارئا نموذجيا يستطيع أن يتعاون من أجل تحقيق النص بالطريقة التي يفكر بها المؤلف نفسه، ويستطيع أيضا أن يتحرك تأويليا كما تحرك المؤلف </a:t>
            </a:r>
            <a:r>
              <a:rPr lang="ar-DZ" dirty="0" err="1"/>
              <a:t>توليديا</a:t>
            </a:r>
            <a:r>
              <a:rPr lang="ar-DZ" sz="2900" dirty="0"/>
              <a:t>»...</a:t>
            </a:r>
          </a:p>
          <a:p>
            <a:pPr algn="just" rtl="1"/>
            <a:r>
              <a:rPr lang="ar-DZ" dirty="0" smtClean="0"/>
              <a:t> من </a:t>
            </a:r>
            <a:r>
              <a:rPr lang="ar-DZ" dirty="0"/>
              <a:t>ضمن ما يؤخذ على جنس القارئ هذا عند إيكو كونه لا </a:t>
            </a:r>
            <a:r>
              <a:rPr lang="ar-DZ" dirty="0" smtClean="0"/>
              <a:t>حقيقي </a:t>
            </a:r>
            <a:r>
              <a:rPr lang="ar-DZ" dirty="0"/>
              <a:t>ويتعذر وجوده النصي بالكيفية المثالية التي حددها، ذلك أنه يبقى </a:t>
            </a:r>
            <a:r>
              <a:rPr lang="ar-DZ" dirty="0" smtClean="0"/>
              <a:t>مجرد </a:t>
            </a:r>
            <a:r>
              <a:rPr lang="ar-LB" dirty="0" smtClean="0"/>
              <a:t>تخييل </a:t>
            </a:r>
            <a:r>
              <a:rPr lang="ar-LB" dirty="0"/>
              <a:t>محض فهو يمثل لوضعية تواصلية </a:t>
            </a:r>
            <a:r>
              <a:rPr lang="ar-DZ" dirty="0" smtClean="0"/>
              <a:t>شبه </a:t>
            </a:r>
            <a:r>
              <a:rPr lang="ar-LB" dirty="0" smtClean="0"/>
              <a:t>مستحيلة، </a:t>
            </a:r>
            <a:r>
              <a:rPr lang="ar-LB" dirty="0"/>
              <a:t>لأن القارئ لا يمكنه استنفاذ كل الدلالات </a:t>
            </a:r>
            <a:r>
              <a:rPr lang="ar-LB" sz="2900" dirty="0" smtClean="0"/>
              <a:t>النصية</a:t>
            </a:r>
            <a:r>
              <a:rPr lang="ar-DZ" sz="2900" dirty="0" smtClean="0"/>
              <a:t> على أساس من </a:t>
            </a:r>
            <a:r>
              <a:rPr lang="ar-DZ" sz="2900" dirty="0" err="1" smtClean="0"/>
              <a:t>المماثة</a:t>
            </a:r>
            <a:r>
              <a:rPr lang="ar-DZ" sz="2900" dirty="0" smtClean="0"/>
              <a:t> التي يفترضها المؤلف...</a:t>
            </a:r>
            <a:endParaRPr lang="en-US" sz="2900" dirty="0"/>
          </a:p>
          <a:p>
            <a:pPr algn="just" rtl="1"/>
            <a:r>
              <a:rPr lang="ar-SA" dirty="0" smtClean="0">
                <a:solidFill>
                  <a:srgbClr val="FF0000"/>
                </a:solidFill>
              </a:rPr>
              <a:t>راجع</a:t>
            </a:r>
            <a:r>
              <a:rPr lang="ar-DZ" dirty="0" smtClean="0">
                <a:solidFill>
                  <a:srgbClr val="FF0000"/>
                </a:solidFill>
              </a:rPr>
              <a:t> بهذا الصدد</a:t>
            </a:r>
            <a:r>
              <a:rPr lang="ar-SA" dirty="0" smtClean="0">
                <a:solidFill>
                  <a:srgbClr val="FF0000"/>
                </a:solidFill>
              </a:rPr>
              <a:t>: </a:t>
            </a:r>
            <a:r>
              <a:rPr lang="ar-SA" dirty="0">
                <a:solidFill>
                  <a:srgbClr val="FF0000"/>
                </a:solidFill>
              </a:rPr>
              <a:t>المصطفى العمراني، القراءة والتأويل بين </a:t>
            </a:r>
            <a:r>
              <a:rPr lang="ar-SA" dirty="0" err="1">
                <a:solidFill>
                  <a:srgbClr val="FF0000"/>
                </a:solidFill>
              </a:rPr>
              <a:t>أمبرتو</a:t>
            </a:r>
            <a:r>
              <a:rPr lang="ar-SA" dirty="0">
                <a:solidFill>
                  <a:srgbClr val="FF0000"/>
                </a:solidFill>
              </a:rPr>
              <a:t> إيكو وفولفغانغ </a:t>
            </a:r>
            <a:r>
              <a:rPr lang="ar-SA" dirty="0" err="1">
                <a:solidFill>
                  <a:srgbClr val="FF0000"/>
                </a:solidFill>
              </a:rPr>
              <a:t>إيزر</a:t>
            </a:r>
            <a:r>
              <a:rPr lang="ar-SA" dirty="0">
                <a:solidFill>
                  <a:srgbClr val="FF0000"/>
                </a:solidFill>
              </a:rPr>
              <a:t>، فكر </a:t>
            </a:r>
            <a:r>
              <a:rPr lang="ar-SA" dirty="0" smtClean="0">
                <a:solidFill>
                  <a:srgbClr val="FF0000"/>
                </a:solidFill>
              </a:rPr>
              <a:t>ونقد</a:t>
            </a:r>
            <a:r>
              <a:rPr lang="ar-DZ" dirty="0" smtClean="0">
                <a:solidFill>
                  <a:srgbClr val="FF0000"/>
                </a:solidFill>
              </a:rPr>
              <a:t>،</a:t>
            </a:r>
            <a:r>
              <a:rPr lang="ar-SA" dirty="0" smtClean="0">
                <a:solidFill>
                  <a:srgbClr val="FF0000"/>
                </a:solidFill>
              </a:rPr>
              <a:t> </a:t>
            </a:r>
            <a:r>
              <a:rPr lang="ar-SA" dirty="0">
                <a:solidFill>
                  <a:srgbClr val="FF0000"/>
                </a:solidFill>
              </a:rPr>
              <a:t>عدد 67، مارس 2005، ص 68.</a:t>
            </a:r>
            <a:r>
              <a:rPr lang="ar-SA" baseline="30000" dirty="0">
                <a:solidFill>
                  <a:srgbClr val="FF0000"/>
                </a:solidFill>
              </a:rPr>
              <a:t> </a:t>
            </a:r>
            <a:endParaRPr lang="en-US" dirty="0">
              <a:solidFill>
                <a:srgbClr val="FF0000"/>
              </a:solidFill>
            </a:endParaRPr>
          </a:p>
          <a:p>
            <a:pPr algn="just" rtl="1"/>
            <a:r>
              <a:rPr lang="ar-DZ" dirty="0">
                <a:solidFill>
                  <a:srgbClr val="FF0000"/>
                </a:solidFill>
              </a:rPr>
              <a:t> </a:t>
            </a:r>
            <a:r>
              <a:rPr lang="ar-DZ" dirty="0" smtClean="0">
                <a:solidFill>
                  <a:srgbClr val="FF0000"/>
                </a:solidFill>
              </a:rPr>
              <a:t>يمكن أيضا مراجعة؛</a:t>
            </a:r>
            <a:r>
              <a:rPr lang="ar-SA" dirty="0" smtClean="0">
                <a:solidFill>
                  <a:srgbClr val="FF0000"/>
                </a:solidFill>
              </a:rPr>
              <a:t> </a:t>
            </a:r>
            <a:r>
              <a:rPr lang="ar-SA" dirty="0">
                <a:solidFill>
                  <a:srgbClr val="FF0000"/>
                </a:solidFill>
              </a:rPr>
              <a:t>المصطفى العمراني: من سلطة الكاتب إلى حرية القارئ، فكر ونقد، العدد 88، أبريل 2007، ص 107.</a:t>
            </a:r>
            <a:endParaRPr lang="en-US" dirty="0">
              <a:solidFill>
                <a:srgbClr val="FF0000"/>
              </a:solidFill>
            </a:endParaRPr>
          </a:p>
          <a:p>
            <a:pPr algn="just" rtl="1"/>
            <a:r>
              <a:rPr lang="ar-DZ" dirty="0" smtClean="0">
                <a:solidFill>
                  <a:srgbClr val="FF0000"/>
                </a:solidFill>
              </a:rPr>
              <a:t>للاستئناس ولكل غاية مفيدة، انظر: </a:t>
            </a:r>
            <a:r>
              <a:rPr lang="ar-SA" dirty="0" err="1" smtClean="0">
                <a:solidFill>
                  <a:srgbClr val="FF0000"/>
                </a:solidFill>
              </a:rPr>
              <a:t>أمبرتو</a:t>
            </a:r>
            <a:r>
              <a:rPr lang="ar-SA" dirty="0" smtClean="0">
                <a:solidFill>
                  <a:srgbClr val="FF0000"/>
                </a:solidFill>
              </a:rPr>
              <a:t> </a:t>
            </a:r>
            <a:r>
              <a:rPr lang="ar-SA" dirty="0">
                <a:solidFill>
                  <a:srgbClr val="FF0000"/>
                </a:solidFill>
              </a:rPr>
              <a:t>إيكو، القارئ النموذجي، ترجمة أحمد </a:t>
            </a:r>
            <a:r>
              <a:rPr lang="ar-SA" dirty="0" err="1">
                <a:solidFill>
                  <a:srgbClr val="FF0000"/>
                </a:solidFill>
              </a:rPr>
              <a:t>بوحسن</a:t>
            </a:r>
            <a:r>
              <a:rPr lang="ar-SA" dirty="0">
                <a:solidFill>
                  <a:srgbClr val="FF0000"/>
                </a:solidFill>
              </a:rPr>
              <a:t>، مجلة آفاق، اتحاد كتاب المغرب، عدد 8-9، 1988، ص 142</a:t>
            </a:r>
            <a:r>
              <a:rPr lang="ar-SA" dirty="0" smtClean="0">
                <a:solidFill>
                  <a:srgbClr val="FF0000"/>
                </a:solidFill>
              </a:rPr>
              <a:t>.</a:t>
            </a:r>
            <a:endParaRPr lang="en-US" dirty="0">
              <a:solidFill>
                <a:srgbClr val="FF0000"/>
              </a:solidFill>
            </a:endParaRPr>
          </a:p>
        </p:txBody>
      </p:sp>
      <p:pic>
        <p:nvPicPr>
          <p:cNvPr id="4" name="Image 3"/>
          <p:cNvPicPr>
            <a:picLocks noChangeAspect="1"/>
          </p:cNvPicPr>
          <p:nvPr/>
        </p:nvPicPr>
        <p:blipFill>
          <a:blip r:embed="rId2"/>
          <a:stretch>
            <a:fillRect/>
          </a:stretch>
        </p:blipFill>
        <p:spPr>
          <a:xfrm>
            <a:off x="5138737" y="2022764"/>
            <a:ext cx="1914525" cy="1690254"/>
          </a:xfrm>
          <a:prstGeom prst="rect">
            <a:avLst/>
          </a:prstGeom>
        </p:spPr>
      </p:pic>
    </p:spTree>
    <p:extLst>
      <p:ext uri="{BB962C8B-B14F-4D97-AF65-F5344CB8AC3E}">
        <p14:creationId xmlns:p14="http://schemas.microsoft.com/office/powerpoint/2010/main" val="14146934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7417" y="263237"/>
            <a:ext cx="10515600" cy="1427018"/>
          </a:xfrm>
          <a:solidFill>
            <a:schemeClr val="accent4">
              <a:lumMod val="20000"/>
              <a:lumOff val="80000"/>
            </a:schemeClr>
          </a:solidFill>
        </p:spPr>
        <p:txBody>
          <a:bodyPr>
            <a:normAutofit fontScale="90000"/>
          </a:bodyPr>
          <a:lstStyle/>
          <a:p>
            <a:pPr algn="just" rtl="1"/>
            <a:r>
              <a:rPr lang="ar-DZ" sz="3600" b="1" dirty="0"/>
              <a:t>في نظرية التلقي: القارئ الضمني. (</a:t>
            </a:r>
            <a:r>
              <a:rPr lang="en-US" sz="3600" b="1" dirty="0"/>
              <a:t>(</a:t>
            </a:r>
            <a:r>
              <a:rPr lang="fr-FR" sz="3600" b="1" dirty="0"/>
              <a:t>Le lecteur implicite</a:t>
            </a:r>
            <a:r>
              <a:rPr lang="ar-DZ" sz="3600" b="1" dirty="0"/>
              <a:t> لدى فولفغانغ </a:t>
            </a:r>
            <a:r>
              <a:rPr lang="ar-DZ" sz="3600" b="1" dirty="0" err="1"/>
              <a:t>إيزر</a:t>
            </a:r>
            <a:r>
              <a:rPr lang="ar-DZ" sz="3600" b="1" dirty="0"/>
              <a:t>.</a:t>
            </a:r>
            <a:r>
              <a:rPr lang="en-US" dirty="0" smtClean="0">
                <a:effectLst/>
              </a:rPr>
              <a:t/>
            </a:r>
            <a:br>
              <a:rPr lang="en-US" dirty="0" smtClean="0">
                <a:effectLst/>
              </a:rPr>
            </a:br>
            <a:endParaRPr lang="en-US" dirty="0"/>
          </a:p>
        </p:txBody>
      </p:sp>
      <p:sp>
        <p:nvSpPr>
          <p:cNvPr id="3" name="Espace réservé du contenu 2"/>
          <p:cNvSpPr>
            <a:spLocks noGrp="1"/>
          </p:cNvSpPr>
          <p:nvPr>
            <p:ph idx="1"/>
          </p:nvPr>
        </p:nvSpPr>
        <p:spPr>
          <a:xfrm>
            <a:off x="498763" y="1801090"/>
            <a:ext cx="11152909" cy="5056909"/>
          </a:xfrm>
          <a:solidFill>
            <a:schemeClr val="accent1">
              <a:lumMod val="20000"/>
              <a:lumOff val="80000"/>
            </a:schemeClr>
          </a:solidFill>
        </p:spPr>
        <p:txBody>
          <a:bodyPr>
            <a:normAutofit fontScale="77500" lnSpcReduction="20000"/>
          </a:bodyPr>
          <a:lstStyle/>
          <a:p>
            <a:pPr marL="0" indent="0" algn="just" rtl="1">
              <a:buNone/>
            </a:pPr>
            <a:endParaRPr lang="ar-DZ" dirty="0"/>
          </a:p>
          <a:p>
            <a:pPr algn="just" rtl="1"/>
            <a:r>
              <a:rPr lang="ar-DZ" dirty="0" smtClean="0"/>
              <a:t>وُضع </a:t>
            </a:r>
            <a:r>
              <a:rPr lang="ar-DZ" dirty="0"/>
              <a:t>القارئ في مشروع مدرسة "</a:t>
            </a:r>
            <a:r>
              <a:rPr lang="ar-DZ" dirty="0" err="1"/>
              <a:t>كونستانس</a:t>
            </a:r>
            <a:r>
              <a:rPr lang="ar-DZ" dirty="0"/>
              <a:t> الألمانية" في سيرورة </a:t>
            </a:r>
            <a:r>
              <a:rPr lang="ar-DZ" dirty="0" smtClean="0"/>
              <a:t>المركز؛ </a:t>
            </a:r>
            <a:r>
              <a:rPr lang="ar-DZ" dirty="0"/>
              <a:t>«فالقارئ عندها لم يعد طرفا مستهلكا لمعنى النص وقصدية </a:t>
            </a:r>
            <a:r>
              <a:rPr lang="ar-DZ" dirty="0" smtClean="0"/>
              <a:t>المؤلف، </a:t>
            </a:r>
            <a:r>
              <a:rPr lang="ar-DZ" dirty="0"/>
              <a:t>وإنما تحول إلى عنصر </a:t>
            </a:r>
            <a:r>
              <a:rPr lang="ar-DZ" dirty="0" smtClean="0"/>
              <a:t>فاعل في </a:t>
            </a:r>
            <a:r>
              <a:rPr lang="ar-DZ" dirty="0"/>
              <a:t>عملية إنتاج </a:t>
            </a:r>
            <a:r>
              <a:rPr lang="ar-DZ" dirty="0" smtClean="0"/>
              <a:t>المعنى...»</a:t>
            </a:r>
            <a:endParaRPr lang="fr-FR" dirty="0"/>
          </a:p>
          <a:p>
            <a:pPr marL="0" indent="0" algn="ctr" rtl="1">
              <a:buNone/>
            </a:pPr>
            <a:r>
              <a:rPr lang="fr-FR" dirty="0">
                <a:solidFill>
                  <a:srgbClr val="FF0000"/>
                </a:solidFill>
              </a:rPr>
              <a:t> </a:t>
            </a:r>
            <a:r>
              <a:rPr lang="fr-FR" dirty="0" smtClean="0">
                <a:solidFill>
                  <a:srgbClr val="FF0000"/>
                </a:solidFill>
              </a:rPr>
              <a:t>      </a:t>
            </a:r>
            <a:r>
              <a:rPr lang="en-US" baseline="30000" dirty="0" smtClean="0">
                <a:solidFill>
                  <a:srgbClr val="FF0000"/>
                </a:solidFill>
              </a:rPr>
              <a:t> </a:t>
            </a:r>
            <a:r>
              <a:rPr lang="ar-DZ">
                <a:solidFill>
                  <a:srgbClr val="FF0000"/>
                </a:solidFill>
              </a:rPr>
              <a:t>راجع </a:t>
            </a:r>
            <a:r>
              <a:rPr lang="ar-DZ" smtClean="0">
                <a:solidFill>
                  <a:srgbClr val="FF0000"/>
                </a:solidFill>
              </a:rPr>
              <a:t>للتوسيع</a:t>
            </a:r>
            <a:r>
              <a:rPr lang="ar-DZ" dirty="0">
                <a:solidFill>
                  <a:srgbClr val="FF0000"/>
                </a:solidFill>
              </a:rPr>
              <a:t>: </a:t>
            </a:r>
            <a:r>
              <a:rPr lang="ar-SA" dirty="0">
                <a:solidFill>
                  <a:srgbClr val="FF0000"/>
                </a:solidFill>
              </a:rPr>
              <a:t>محمد القاسمي، القراءة والتأويل في النقد الأدبي الحديث، مرجع مذكور، ص 64.</a:t>
            </a:r>
            <a:endParaRPr lang="en-US" dirty="0">
              <a:solidFill>
                <a:srgbClr val="FF0000"/>
              </a:solidFill>
            </a:endParaRPr>
          </a:p>
          <a:p>
            <a:pPr algn="r" rtl="1"/>
            <a:r>
              <a:rPr lang="ar-DZ" dirty="0"/>
              <a:t>تحدث </a:t>
            </a:r>
            <a:r>
              <a:rPr lang="ar-DZ" dirty="0" err="1"/>
              <a:t>إيزر</a:t>
            </a:r>
            <a:r>
              <a:rPr lang="ar-DZ" dirty="0"/>
              <a:t> عن مفهوم </a:t>
            </a:r>
            <a:r>
              <a:rPr lang="ar-DZ" dirty="0" smtClean="0"/>
              <a:t>"القارئ الضمني" </a:t>
            </a:r>
            <a:r>
              <a:rPr lang="ar-DZ" dirty="0"/>
              <a:t>باعتباره الأداة الإجرائية المناسبة لوصف التفاعل الحاصل بين النص </a:t>
            </a:r>
            <a:r>
              <a:rPr lang="ar-DZ" dirty="0" smtClean="0"/>
              <a:t>والقارئ...</a:t>
            </a:r>
          </a:p>
          <a:p>
            <a:pPr algn="r" rtl="1"/>
            <a:r>
              <a:rPr lang="en-US" dirty="0" smtClean="0">
                <a:effectLst/>
              </a:rPr>
              <a:t> </a:t>
            </a:r>
            <a:r>
              <a:rPr lang="ar-DZ" dirty="0" smtClean="0">
                <a:effectLst/>
              </a:rPr>
              <a:t>لقد </a:t>
            </a:r>
            <a:r>
              <a:rPr lang="ar-SA" dirty="0" smtClean="0"/>
              <a:t>تعددت </a:t>
            </a:r>
            <a:r>
              <a:rPr lang="ar-SA" dirty="0"/>
              <a:t>الإحالات إلى هذا العنصر، </a:t>
            </a:r>
            <a:r>
              <a:rPr lang="ar-SA" dirty="0" smtClean="0"/>
              <a:t>ف</a:t>
            </a:r>
            <a:r>
              <a:rPr lang="ar-DZ" dirty="0" smtClean="0"/>
              <a:t>ث</a:t>
            </a:r>
            <a:r>
              <a:rPr lang="ar-SA" dirty="0" err="1" smtClean="0"/>
              <a:t>مة</a:t>
            </a:r>
            <a:r>
              <a:rPr lang="ar-SA" dirty="0" smtClean="0"/>
              <a:t> </a:t>
            </a:r>
            <a:r>
              <a:rPr lang="ar-SA" dirty="0"/>
              <a:t>من الباحثين من يسميه أيضا "بالقارئ المفترض" كما هو الشأن مع عبد العزيز </a:t>
            </a:r>
            <a:r>
              <a:rPr lang="ar-SA" dirty="0" err="1"/>
              <a:t>طليمات</a:t>
            </a:r>
            <a:r>
              <a:rPr lang="ar-SA" dirty="0"/>
              <a:t>، ولكن القارئ المفترض لا يحيل إلى الضمني في العادة، لأن القارئ المفترض هو أي قارئ يمكنه أن يلتقي بالنص </a:t>
            </a:r>
            <a:r>
              <a:rPr lang="ar-SA" dirty="0" smtClean="0"/>
              <a:t>ويقر</a:t>
            </a:r>
            <a:r>
              <a:rPr lang="ar-DZ" dirty="0" smtClean="0"/>
              <a:t>أ</a:t>
            </a:r>
            <a:r>
              <a:rPr lang="ar-SA" dirty="0" smtClean="0"/>
              <a:t>ه</a:t>
            </a:r>
            <a:r>
              <a:rPr lang="ar-DZ" dirty="0" smtClean="0"/>
              <a:t>،</a:t>
            </a:r>
            <a:r>
              <a:rPr lang="ar-SA" dirty="0" smtClean="0"/>
              <a:t> </a:t>
            </a:r>
            <a:r>
              <a:rPr lang="ar-SA" dirty="0"/>
              <a:t>وليس أبدا ذلك المتضمن في النص، وتقابله في الفرنسية عبارة </a:t>
            </a:r>
            <a:r>
              <a:rPr lang="en-US" dirty="0"/>
              <a:t>Le </a:t>
            </a:r>
            <a:r>
              <a:rPr lang="en-US" dirty="0" err="1"/>
              <a:t>lecteur</a:t>
            </a:r>
            <a:r>
              <a:rPr lang="en-US" dirty="0"/>
              <a:t> </a:t>
            </a:r>
            <a:r>
              <a:rPr lang="en-US" dirty="0" err="1"/>
              <a:t>supposé</a:t>
            </a:r>
            <a:r>
              <a:rPr lang="en-US" dirty="0"/>
              <a:t>"</a:t>
            </a:r>
            <a:r>
              <a:rPr lang="ar-SA" dirty="0"/>
              <a:t>" أو عبارة.</a:t>
            </a:r>
            <a:r>
              <a:rPr lang="en-US" dirty="0"/>
              <a:t>"Le </a:t>
            </a:r>
            <a:r>
              <a:rPr lang="en-US" dirty="0" err="1"/>
              <a:t>lecteur</a:t>
            </a:r>
            <a:r>
              <a:rPr lang="en-US" dirty="0"/>
              <a:t> </a:t>
            </a:r>
            <a:r>
              <a:rPr lang="en-US" dirty="0" err="1"/>
              <a:t>virtuel</a:t>
            </a:r>
            <a:r>
              <a:rPr lang="en-US" dirty="0" smtClean="0"/>
              <a:t>"</a:t>
            </a:r>
            <a:endParaRPr lang="ar-DZ" dirty="0" smtClean="0"/>
          </a:p>
          <a:p>
            <a:pPr algn="ctr" rtl="1"/>
            <a:r>
              <a:rPr lang="ar-SA" dirty="0" smtClean="0"/>
              <a:t> </a:t>
            </a:r>
            <a:r>
              <a:rPr lang="ar-SA" dirty="0">
                <a:solidFill>
                  <a:srgbClr val="FF0000"/>
                </a:solidFill>
              </a:rPr>
              <a:t>انظر </a:t>
            </a:r>
            <a:r>
              <a:rPr lang="ar-SA" dirty="0" smtClean="0">
                <a:solidFill>
                  <a:srgbClr val="FF0000"/>
                </a:solidFill>
              </a:rPr>
              <a:t>للتوسيع</a:t>
            </a:r>
            <a:r>
              <a:rPr lang="ar-DZ" dirty="0" smtClean="0">
                <a:solidFill>
                  <a:srgbClr val="FF0000"/>
                </a:solidFill>
              </a:rPr>
              <a:t> في إشكاليات مصطلحية</a:t>
            </a:r>
            <a:r>
              <a:rPr lang="ar-SA" dirty="0" smtClean="0">
                <a:solidFill>
                  <a:srgbClr val="FF0000"/>
                </a:solidFill>
              </a:rPr>
              <a:t>: </a:t>
            </a:r>
            <a:r>
              <a:rPr lang="ar-SA" dirty="0">
                <a:solidFill>
                  <a:srgbClr val="FF0000"/>
                </a:solidFill>
              </a:rPr>
              <a:t>فعل القراءة: بناء المعنى وبناء الذات، قراءة في بعض أطروحات فولفغانغ </a:t>
            </a:r>
            <a:r>
              <a:rPr lang="ar-SA" dirty="0" err="1">
                <a:solidFill>
                  <a:srgbClr val="FF0000"/>
                </a:solidFill>
              </a:rPr>
              <a:t>إيزر</a:t>
            </a:r>
            <a:r>
              <a:rPr lang="ar-SA" dirty="0">
                <a:solidFill>
                  <a:srgbClr val="FF0000"/>
                </a:solidFill>
              </a:rPr>
              <a:t>، ص 163</a:t>
            </a:r>
            <a:r>
              <a:rPr lang="ar-SA" dirty="0" smtClean="0">
                <a:solidFill>
                  <a:srgbClr val="FF0000"/>
                </a:solidFill>
              </a:rPr>
              <a:t>.</a:t>
            </a:r>
            <a:endParaRPr lang="fr-FR" dirty="0" smtClean="0">
              <a:solidFill>
                <a:srgbClr val="FF0000"/>
              </a:solidFill>
            </a:endParaRPr>
          </a:p>
          <a:p>
            <a:pPr algn="just" rtl="1"/>
            <a:r>
              <a:rPr lang="ar-DZ" dirty="0"/>
              <a:t>يقترح </a:t>
            </a:r>
            <a:r>
              <a:rPr lang="ar-DZ" dirty="0" err="1"/>
              <a:t>إيزر</a:t>
            </a:r>
            <a:r>
              <a:rPr lang="ar-DZ" dirty="0"/>
              <a:t> </a:t>
            </a:r>
            <a:r>
              <a:rPr lang="ar-DZ" dirty="0" smtClean="0"/>
              <a:t>مفهوم "القارئ الضمني" </a:t>
            </a:r>
            <a:r>
              <a:rPr lang="ar-DZ" dirty="0"/>
              <a:t>لأنه قارئ دائم الإنجاز والتحقق، ولا يمكن تصوره منفصلا عن فعل </a:t>
            </a:r>
            <a:r>
              <a:rPr lang="ar-DZ" dirty="0" smtClean="0"/>
              <a:t>القراءة...</a:t>
            </a:r>
          </a:p>
          <a:p>
            <a:pPr marL="0" indent="0" algn="just" rtl="1">
              <a:buNone/>
            </a:pPr>
            <a:r>
              <a:rPr lang="ar-DZ" dirty="0" smtClean="0"/>
              <a:t> --------«</a:t>
            </a:r>
            <a:r>
              <a:rPr lang="ar-DZ" dirty="0"/>
              <a:t>إن مفهوم القارئ الضمني يقترب من مفهوم القارئ النموذجي عند إيكو من حيث كونهما محفلين نصيين»</a:t>
            </a:r>
            <a:r>
              <a:rPr lang="ar-DZ" baseline="30000" dirty="0"/>
              <a:t> </a:t>
            </a:r>
            <a:r>
              <a:rPr lang="ar-DZ" dirty="0" smtClean="0"/>
              <a:t>وإذا </a:t>
            </a:r>
            <a:r>
              <a:rPr lang="ar-DZ" dirty="0"/>
              <a:t>اعتبر إيكو قارئه النموذجي موسوعيا قادرا على فهم </a:t>
            </a:r>
            <a:r>
              <a:rPr lang="ar-DZ" dirty="0" err="1"/>
              <a:t>الامتلاءات</a:t>
            </a:r>
            <a:r>
              <a:rPr lang="ar-DZ" dirty="0"/>
              <a:t> كما البياضات، مفسرا ومؤولا وبانيا لاستراتيجية الخطاب التي يضعها المؤلف، فإن </a:t>
            </a:r>
            <a:r>
              <a:rPr lang="ar-DZ" dirty="0" err="1"/>
              <a:t>إيزر</a:t>
            </a:r>
            <a:r>
              <a:rPr lang="ar-DZ" dirty="0"/>
              <a:t> أيضا يؤكد على إمكانية فاعلية قارئه، ويقول بهذا الصدد </a:t>
            </a:r>
            <a:r>
              <a:rPr lang="ar-DZ" b="1" dirty="0"/>
              <a:t>«ما دعوته بالقارئ الضمني ليس شخصا خياليا مدرجا داخل </a:t>
            </a:r>
            <a:r>
              <a:rPr lang="ar-DZ" b="1" dirty="0" smtClean="0"/>
              <a:t>النص، </a:t>
            </a:r>
            <a:r>
              <a:rPr lang="ar-DZ" b="1" dirty="0"/>
              <a:t>ولكنه دور مكتوب في كل نص ويستطيع كل قارئ أن يتحمله بصورة انتقائية وجزئية وشرطية»...</a:t>
            </a:r>
            <a:endParaRPr lang="en-US" b="1" dirty="0"/>
          </a:p>
          <a:p>
            <a:pPr algn="r" rtl="1"/>
            <a:endParaRPr lang="en-US" dirty="0"/>
          </a:p>
        </p:txBody>
      </p:sp>
    </p:spTree>
    <p:extLst>
      <p:ext uri="{BB962C8B-B14F-4D97-AF65-F5344CB8AC3E}">
        <p14:creationId xmlns:p14="http://schemas.microsoft.com/office/powerpoint/2010/main" val="26981923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131166"/>
          </a:xfrm>
          <a:solidFill>
            <a:schemeClr val="accent2">
              <a:lumMod val="40000"/>
              <a:lumOff val="60000"/>
            </a:schemeClr>
          </a:solidFill>
        </p:spPr>
        <p:txBody>
          <a:bodyPr>
            <a:normAutofit fontScale="90000"/>
          </a:bodyPr>
          <a:lstStyle/>
          <a:p>
            <a:pPr algn="ctr" rtl="1"/>
            <a:r>
              <a:rPr lang="ar-DZ" b="1" dirty="0"/>
              <a:t>في الأسلوبية البنيوية: </a:t>
            </a:r>
            <a:r>
              <a:rPr lang="ar-DZ" b="1" dirty="0" smtClean="0"/>
              <a:t>الحديث حول القارئ الجمع</a:t>
            </a:r>
            <a:r>
              <a:rPr lang="en-US" b="1" dirty="0" smtClean="0"/>
              <a:t>(</a:t>
            </a:r>
            <a:r>
              <a:rPr lang="fr-FR" b="1" dirty="0"/>
              <a:t>L'</a:t>
            </a:r>
            <a:r>
              <a:rPr lang="fr-FR" b="1" dirty="0" err="1"/>
              <a:t>archilecteur</a:t>
            </a:r>
            <a:r>
              <a:rPr lang="en-US" b="1" dirty="0"/>
              <a:t>) </a:t>
            </a:r>
            <a:r>
              <a:rPr lang="ar-DZ" b="1" dirty="0"/>
              <a:t>لدى ميكائيل </a:t>
            </a:r>
            <a:r>
              <a:rPr lang="ar-DZ" b="1" dirty="0" err="1"/>
              <a:t>ريفاتير</a:t>
            </a:r>
            <a:r>
              <a:rPr lang="ar-DZ" b="1" dirty="0" smtClean="0"/>
              <a:t>.</a:t>
            </a:r>
            <a:endParaRPr lang="en-US" dirty="0"/>
          </a:p>
        </p:txBody>
      </p:sp>
      <p:sp>
        <p:nvSpPr>
          <p:cNvPr id="3" name="Espace réservé du contenu 2"/>
          <p:cNvSpPr>
            <a:spLocks noGrp="1"/>
          </p:cNvSpPr>
          <p:nvPr>
            <p:ph idx="1"/>
          </p:nvPr>
        </p:nvSpPr>
        <p:spPr>
          <a:xfrm>
            <a:off x="540327" y="1676400"/>
            <a:ext cx="10924309" cy="5056909"/>
          </a:xfrm>
          <a:solidFill>
            <a:schemeClr val="accent4">
              <a:lumMod val="20000"/>
              <a:lumOff val="80000"/>
            </a:schemeClr>
          </a:solidFill>
        </p:spPr>
        <p:txBody>
          <a:bodyPr>
            <a:normAutofit fontScale="92500" lnSpcReduction="10000"/>
          </a:bodyPr>
          <a:lstStyle/>
          <a:p>
            <a:pPr algn="just" rtl="1"/>
            <a:r>
              <a:rPr lang="ar-DZ" dirty="0"/>
              <a:t> إن قارئ </a:t>
            </a:r>
            <a:r>
              <a:rPr lang="ar-DZ" dirty="0" err="1" smtClean="0"/>
              <a:t>ريفاتير</a:t>
            </a:r>
            <a:r>
              <a:rPr lang="ar-DZ" dirty="0" smtClean="0"/>
              <a:t>، </a:t>
            </a:r>
            <a:r>
              <a:rPr lang="ar-DZ" dirty="0"/>
              <a:t>تقع مسألة فهمه ضمن سياق قولي أكبر وهو الخلفية الهجينة التي يصوغ </a:t>
            </a:r>
            <a:r>
              <a:rPr lang="ar-DZ" dirty="0" err="1"/>
              <a:t>ريفاتير</a:t>
            </a:r>
            <a:r>
              <a:rPr lang="ar-DZ" dirty="0"/>
              <a:t> ضمنها منظومة أفكاره، مشدودة إلى البنيوية ومتطلعة إلى السياق، يرى </a:t>
            </a:r>
            <a:r>
              <a:rPr lang="ar-DZ" dirty="0" err="1"/>
              <a:t>ريفاتير</a:t>
            </a:r>
            <a:r>
              <a:rPr lang="ar-DZ" dirty="0"/>
              <a:t> أن قارئه </a:t>
            </a:r>
            <a:r>
              <a:rPr lang="ar-DZ" dirty="0" smtClean="0"/>
              <a:t>استكشافي؛ </a:t>
            </a:r>
            <a:r>
              <a:rPr lang="ar-DZ" dirty="0"/>
              <a:t>قارئ متعالي يتذوق </a:t>
            </a:r>
            <a:r>
              <a:rPr lang="ar-DZ" dirty="0" smtClean="0"/>
              <a:t>ويقوم...</a:t>
            </a:r>
          </a:p>
          <a:p>
            <a:pPr algn="just" rtl="1"/>
            <a:endParaRPr lang="ar-DZ" dirty="0"/>
          </a:p>
          <a:p>
            <a:pPr algn="just" rtl="1"/>
            <a:endParaRPr lang="ar-DZ" dirty="0" smtClean="0"/>
          </a:p>
          <a:p>
            <a:pPr marL="0" indent="0" algn="just" rtl="1">
              <a:buNone/>
            </a:pPr>
            <a:endParaRPr lang="ar-DZ" dirty="0" smtClean="0"/>
          </a:p>
          <a:p>
            <a:pPr algn="just" rtl="1"/>
            <a:r>
              <a:rPr lang="ar-DZ" dirty="0" smtClean="0"/>
              <a:t>لم ي</a:t>
            </a:r>
            <a:r>
              <a:rPr lang="ar-LB" dirty="0" smtClean="0"/>
              <a:t>ُ</a:t>
            </a:r>
            <a:r>
              <a:rPr lang="ar-DZ" dirty="0" smtClean="0"/>
              <a:t>رد </a:t>
            </a:r>
            <a:r>
              <a:rPr lang="ar-DZ" dirty="0" err="1" smtClean="0"/>
              <a:t>ريفاتير</a:t>
            </a:r>
            <a:r>
              <a:rPr lang="ar-DZ" dirty="0" smtClean="0"/>
              <a:t> </a:t>
            </a:r>
            <a:r>
              <a:rPr lang="ar-DZ" dirty="0"/>
              <a:t>من قارئه هذا أن يكون بنيويا محضا يتوقف عند بنى النص وتراكيبه، وأراد أن يحرره من عقدة النسق ويعطيه فرصة التأثير ليلقي بقبضته على أحكام حول الأثر الأدبي</a:t>
            </a:r>
            <a:r>
              <a:rPr lang="ar-DZ" dirty="0" smtClean="0"/>
              <a:t>.</a:t>
            </a:r>
            <a:r>
              <a:rPr lang="ar-LB" dirty="0" smtClean="0"/>
              <a:t>..</a:t>
            </a:r>
            <a:endParaRPr lang="en-US" dirty="0"/>
          </a:p>
          <a:p>
            <a:pPr algn="just" rtl="1"/>
            <a:r>
              <a:rPr lang="ar-DZ" dirty="0"/>
              <a:t>  </a:t>
            </a:r>
            <a:r>
              <a:rPr lang="ar-LB" dirty="0" smtClean="0"/>
              <a:t>إن </a:t>
            </a:r>
            <a:r>
              <a:rPr lang="ar-DZ" dirty="0" smtClean="0"/>
              <a:t>قارئ </a:t>
            </a:r>
            <a:r>
              <a:rPr lang="ar-DZ" dirty="0" err="1" smtClean="0"/>
              <a:t>ريفاتير</a:t>
            </a:r>
            <a:r>
              <a:rPr lang="ar-DZ" dirty="0"/>
              <a:t> </a:t>
            </a:r>
            <a:r>
              <a:rPr lang="ar-DZ" dirty="0" smtClean="0"/>
              <a:t>إذن </a:t>
            </a:r>
            <a:r>
              <a:rPr lang="ar-DZ" dirty="0"/>
              <a:t>هو مجموعة </a:t>
            </a:r>
            <a:r>
              <a:rPr lang="ar-DZ" dirty="0" smtClean="0"/>
              <a:t>قراء؛ </a:t>
            </a:r>
            <a:r>
              <a:rPr lang="ar-DZ" dirty="0"/>
              <a:t>قارئ تركيبي بنيوي، وقارئ أسلوبي تفسيري، وقارئ في فضاء </a:t>
            </a:r>
            <a:r>
              <a:rPr lang="ar-DZ" dirty="0" err="1"/>
              <a:t>المابين</a:t>
            </a:r>
            <a:r>
              <a:rPr lang="ar-DZ" dirty="0"/>
              <a:t>، إنه مجموع ردود أفعال هؤلاء </a:t>
            </a:r>
            <a:r>
              <a:rPr lang="ar-DZ" dirty="0" smtClean="0"/>
              <a:t>وحصيلتهم، وهو </a:t>
            </a:r>
            <a:r>
              <a:rPr lang="ar-DZ" dirty="0"/>
              <a:t>ما يكون </a:t>
            </a:r>
            <a:r>
              <a:rPr lang="ar-DZ" dirty="0" smtClean="0"/>
              <a:t>لمفهمة القارئ الجامع</a:t>
            </a:r>
            <a:r>
              <a:rPr lang="ar-LB" dirty="0" smtClean="0"/>
              <a:t>..</a:t>
            </a:r>
            <a:r>
              <a:rPr lang="ar-DZ" dirty="0" smtClean="0"/>
              <a:t>.</a:t>
            </a:r>
            <a:endParaRPr lang="en-US" dirty="0"/>
          </a:p>
          <a:p>
            <a:pPr algn="just" rtl="1"/>
            <a:r>
              <a:rPr lang="ar-SA" dirty="0" smtClean="0"/>
              <a:t>مما </a:t>
            </a:r>
            <a:r>
              <a:rPr lang="ar-SA" dirty="0"/>
              <a:t>يلاحظ كذلك أن </a:t>
            </a:r>
            <a:r>
              <a:rPr lang="ar-SA" dirty="0" err="1"/>
              <a:t>ريفاتير</a:t>
            </a:r>
            <a:r>
              <a:rPr lang="ar-SA" dirty="0"/>
              <a:t> </a:t>
            </a:r>
            <a:r>
              <a:rPr lang="ar-DZ" dirty="0" smtClean="0"/>
              <a:t>في </a:t>
            </a:r>
            <a:r>
              <a:rPr lang="ar-SA" dirty="0" smtClean="0"/>
              <a:t>محاولاته</a:t>
            </a:r>
            <a:r>
              <a:rPr lang="ar-LB" dirty="0" smtClean="0"/>
              <a:t> وضع </a:t>
            </a:r>
            <a:r>
              <a:rPr lang="ar-LB" dirty="0"/>
              <a:t>ح</a:t>
            </a:r>
            <a:r>
              <a:rPr lang="ar-SA" dirty="0" smtClean="0"/>
              <a:t>د </a:t>
            </a:r>
            <a:r>
              <a:rPr lang="ar-LB" dirty="0"/>
              <a:t>ل</a:t>
            </a:r>
            <a:r>
              <a:rPr lang="ar-SA" dirty="0" smtClean="0"/>
              <a:t>لقارئ الجامع</a:t>
            </a:r>
            <a:r>
              <a:rPr lang="ar-DZ" dirty="0" smtClean="0"/>
              <a:t>، </a:t>
            </a:r>
            <a:r>
              <a:rPr lang="ar-LB" dirty="0" smtClean="0"/>
              <a:t>أنها محاولات </a:t>
            </a:r>
            <a:r>
              <a:rPr lang="ar-DZ" dirty="0" smtClean="0"/>
              <a:t>كانت</a:t>
            </a:r>
            <a:r>
              <a:rPr lang="ar-SA" dirty="0" smtClean="0"/>
              <a:t> </a:t>
            </a:r>
            <a:r>
              <a:rPr lang="ar-SA" dirty="0"/>
              <a:t>متذبذبة بين تسميته بقارئ مخبر أو قارئ أعلى أو محلل أسلوبي</a:t>
            </a:r>
            <a:r>
              <a:rPr lang="ar-SA" dirty="0" smtClean="0"/>
              <a:t>...</a:t>
            </a:r>
            <a:r>
              <a:rPr lang="ar-DZ" dirty="0" smtClean="0"/>
              <a:t>وهذا إشكال مفهومي يكون ناتج أحيانا عن الترجمات المتعددة، المشرقية والمغاربية...</a:t>
            </a:r>
            <a:endParaRPr lang="en-US" dirty="0"/>
          </a:p>
        </p:txBody>
      </p:sp>
      <p:pic>
        <p:nvPicPr>
          <p:cNvPr id="4" name="Image 3"/>
          <p:cNvPicPr>
            <a:picLocks noChangeAspect="1"/>
          </p:cNvPicPr>
          <p:nvPr/>
        </p:nvPicPr>
        <p:blipFill>
          <a:blip r:embed="rId2"/>
          <a:stretch>
            <a:fillRect/>
          </a:stretch>
        </p:blipFill>
        <p:spPr>
          <a:xfrm>
            <a:off x="4805362" y="2438398"/>
            <a:ext cx="2581275" cy="1593275"/>
          </a:xfrm>
          <a:prstGeom prst="rect">
            <a:avLst/>
          </a:prstGeom>
        </p:spPr>
      </p:pic>
    </p:spTree>
    <p:extLst>
      <p:ext uri="{BB962C8B-B14F-4D97-AF65-F5344CB8AC3E}">
        <p14:creationId xmlns:p14="http://schemas.microsoft.com/office/powerpoint/2010/main" val="382205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54075"/>
          </a:xfrm>
          <a:solidFill>
            <a:schemeClr val="bg2"/>
          </a:solidFill>
        </p:spPr>
        <p:txBody>
          <a:bodyPr>
            <a:normAutofit/>
          </a:bodyPr>
          <a:lstStyle/>
          <a:p>
            <a:pPr algn="ctr"/>
            <a:r>
              <a:rPr lang="ar-LB" sz="4000" dirty="0" smtClean="0"/>
              <a:t>في </a:t>
            </a:r>
            <a:r>
              <a:rPr lang="ar-DZ" sz="4000" dirty="0" err="1" smtClean="0"/>
              <a:t>سوسيولوجيا</a:t>
            </a:r>
            <a:r>
              <a:rPr lang="ar-DZ" sz="4000" dirty="0" smtClean="0"/>
              <a:t> القراءة؛ القارئ </a:t>
            </a:r>
            <a:r>
              <a:rPr lang="ar-DZ" sz="4000" dirty="0"/>
              <a:t>المفكك لدى جاك </a:t>
            </a:r>
            <a:r>
              <a:rPr lang="ar-DZ" sz="4000" dirty="0" err="1"/>
              <a:t>دريدا</a:t>
            </a:r>
            <a:r>
              <a:rPr lang="ar-DZ" sz="4000" dirty="0"/>
              <a:t>.</a:t>
            </a:r>
            <a:endParaRPr lang="en-US" sz="4000" dirty="0"/>
          </a:p>
        </p:txBody>
      </p:sp>
      <p:sp>
        <p:nvSpPr>
          <p:cNvPr id="3" name="Espace réservé du contenu 2"/>
          <p:cNvSpPr>
            <a:spLocks noGrp="1"/>
          </p:cNvSpPr>
          <p:nvPr>
            <p:ph idx="1"/>
          </p:nvPr>
        </p:nvSpPr>
        <p:spPr>
          <a:xfrm>
            <a:off x="346364" y="1330036"/>
            <a:ext cx="11346872" cy="5527964"/>
          </a:xfrm>
          <a:solidFill>
            <a:schemeClr val="accent1">
              <a:lumMod val="20000"/>
              <a:lumOff val="80000"/>
            </a:schemeClr>
          </a:solidFill>
        </p:spPr>
        <p:txBody>
          <a:bodyPr>
            <a:normAutofit fontScale="77500" lnSpcReduction="20000"/>
          </a:bodyPr>
          <a:lstStyle/>
          <a:p>
            <a:pPr algn="just" rtl="1"/>
            <a:r>
              <a:rPr lang="ar-DZ" dirty="0" smtClean="0"/>
              <a:t>وجب </a:t>
            </a:r>
            <a:r>
              <a:rPr lang="ar-DZ" dirty="0"/>
              <a:t>التمييز بهذا </a:t>
            </a:r>
            <a:r>
              <a:rPr lang="ar-DZ" dirty="0" smtClean="0"/>
              <a:t>الصدد ما </a:t>
            </a:r>
            <a:r>
              <a:rPr lang="ar-DZ" dirty="0"/>
              <a:t>بين "جمالية التلقي" </a:t>
            </a:r>
            <a:r>
              <a:rPr lang="ar-DZ" dirty="0" smtClean="0"/>
              <a:t>و </a:t>
            </a:r>
            <a:r>
              <a:rPr lang="ar-DZ" dirty="0"/>
              <a:t>"علم اجتماع القراءة" من </a:t>
            </a:r>
            <a:r>
              <a:rPr lang="ar-DZ" dirty="0" smtClean="0"/>
              <a:t>حيث كونهما </a:t>
            </a:r>
            <a:r>
              <a:rPr lang="ar-DZ" dirty="0"/>
              <a:t>نظريتان تختلفان فلسفيا واجرائيا عن بعضهما البعض في مقاربتهما لظاهرة القراءة. ولأجل ضرورة هذه الحدود نجد </a:t>
            </a:r>
            <a:r>
              <a:rPr lang="ar-DZ" dirty="0" err="1" smtClean="0"/>
              <a:t>ياوس</a:t>
            </a:r>
            <a:r>
              <a:rPr lang="ar-DZ" dirty="0" smtClean="0"/>
              <a:t> </a:t>
            </a:r>
            <a:r>
              <a:rPr lang="ar-DZ" dirty="0"/>
              <a:t>يؤكد: </a:t>
            </a:r>
            <a:r>
              <a:rPr lang="ar-DZ" b="1" dirty="0"/>
              <a:t>«لا ينبغي الخلط بين جمالية التلقي وبين </a:t>
            </a:r>
            <a:r>
              <a:rPr lang="ar-DZ" b="1" dirty="0" err="1"/>
              <a:t>سوسيولوجيا</a:t>
            </a:r>
            <a:r>
              <a:rPr lang="ar-DZ" b="1" dirty="0"/>
              <a:t> القارئ التاريخية </a:t>
            </a:r>
            <a:r>
              <a:rPr lang="ar-DZ" b="1" dirty="0" smtClean="0"/>
              <a:t>التي  </a:t>
            </a:r>
            <a:r>
              <a:rPr lang="ar-DZ" b="1" dirty="0"/>
              <a:t>لا تهتم سوى بمصالح القارئ الإيديولوجية وتغييرات ذوقه </a:t>
            </a:r>
            <a:r>
              <a:rPr lang="ar-DZ" b="1" dirty="0" smtClean="0"/>
              <a:t>الشخص</a:t>
            </a:r>
            <a:r>
              <a:rPr lang="ar-LB" b="1" dirty="0" smtClean="0"/>
              <a:t>ي..</a:t>
            </a:r>
            <a:r>
              <a:rPr lang="ar-DZ" b="1" dirty="0" smtClean="0"/>
              <a:t>»</a:t>
            </a:r>
            <a:r>
              <a:rPr lang="ar-DZ" b="1" baseline="30000" dirty="0" smtClean="0"/>
              <a:t> </a:t>
            </a:r>
            <a:endParaRPr lang="ar-DZ" b="1" baseline="30000" dirty="0"/>
          </a:p>
          <a:p>
            <a:pPr algn="ctr" rtl="1"/>
            <a:r>
              <a:rPr lang="ar-LB" dirty="0" smtClean="0">
                <a:solidFill>
                  <a:srgbClr val="FF0000"/>
                </a:solidFill>
              </a:rPr>
              <a:t>راجع؛ </a:t>
            </a:r>
            <a:r>
              <a:rPr lang="ar-SA" dirty="0" smtClean="0">
                <a:solidFill>
                  <a:srgbClr val="FF0000"/>
                </a:solidFill>
              </a:rPr>
              <a:t>عبد </a:t>
            </a:r>
            <a:r>
              <a:rPr lang="ar-SA" dirty="0">
                <a:solidFill>
                  <a:srgbClr val="FF0000"/>
                </a:solidFill>
              </a:rPr>
              <a:t>الله بن صفية، </a:t>
            </a:r>
            <a:r>
              <a:rPr lang="ar-SA" dirty="0" err="1">
                <a:solidFill>
                  <a:srgbClr val="FF0000"/>
                </a:solidFill>
              </a:rPr>
              <a:t>السوسيولوجيا</a:t>
            </a:r>
            <a:r>
              <a:rPr lang="ar-SA" dirty="0">
                <a:solidFill>
                  <a:srgbClr val="FF0000"/>
                </a:solidFill>
              </a:rPr>
              <a:t> والمقاربة النقدية للنص الأدبي، مرجع مذكور، ص 7</a:t>
            </a:r>
            <a:r>
              <a:rPr lang="ar-SA" dirty="0" smtClean="0">
                <a:solidFill>
                  <a:srgbClr val="FF0000"/>
                </a:solidFill>
              </a:rPr>
              <a:t>.</a:t>
            </a:r>
            <a:endParaRPr lang="en-US" dirty="0"/>
          </a:p>
          <a:p>
            <a:pPr algn="just" rtl="1"/>
            <a:r>
              <a:rPr lang="ar-DZ" dirty="0"/>
              <a:t>  وجود الكتابة هو وجود للعب، وبالتالي تلقي الكتابة هي تدمير نظام وهمي، هكذا يعول </a:t>
            </a:r>
            <a:r>
              <a:rPr lang="ar-DZ" dirty="0" err="1"/>
              <a:t>دريدا</a:t>
            </a:r>
            <a:r>
              <a:rPr lang="ar-DZ" dirty="0"/>
              <a:t> على قارئه </a:t>
            </a:r>
            <a:r>
              <a:rPr lang="ar-DZ" dirty="0" err="1"/>
              <a:t>التفكيكي</a:t>
            </a:r>
            <a:r>
              <a:rPr lang="ar-DZ" dirty="0"/>
              <a:t>، الذي يعد واحدا من ضمن سيرورة من القراء تشير إليهم </a:t>
            </a:r>
            <a:r>
              <a:rPr lang="ar-DZ" dirty="0" err="1"/>
              <a:t>سوسيولوجيا</a:t>
            </a:r>
            <a:r>
              <a:rPr lang="ar-DZ" dirty="0"/>
              <a:t> القراءة كالقارئ الضمني </a:t>
            </a:r>
            <a:r>
              <a:rPr lang="ar-DZ" dirty="0" err="1"/>
              <a:t>المحايث</a:t>
            </a:r>
            <a:r>
              <a:rPr lang="ar-DZ" dirty="0"/>
              <a:t> عند </a:t>
            </a:r>
            <a:r>
              <a:rPr lang="ar-DZ" dirty="0" err="1"/>
              <a:t>مانفرد</a:t>
            </a:r>
            <a:r>
              <a:rPr lang="ar-DZ" dirty="0"/>
              <a:t> </a:t>
            </a:r>
            <a:r>
              <a:rPr lang="ar-DZ" dirty="0" err="1"/>
              <a:t>ناومان</a:t>
            </a:r>
            <a:r>
              <a:rPr lang="ar-DZ" baseline="30000" dirty="0"/>
              <a:t> </a:t>
            </a:r>
            <a:r>
              <a:rPr lang="fr-FR" dirty="0" smtClean="0"/>
              <a:t>Manfred </a:t>
            </a:r>
            <a:r>
              <a:rPr lang="fr-FR" dirty="0" err="1"/>
              <a:t>naumann</a:t>
            </a:r>
            <a:r>
              <a:rPr lang="ar-DZ" dirty="0"/>
              <a:t> والجمهور الواسع عند </a:t>
            </a:r>
            <a:r>
              <a:rPr lang="ar-DZ" dirty="0" err="1"/>
              <a:t>إسكاربيت</a:t>
            </a:r>
            <a:r>
              <a:rPr lang="ar-DZ" dirty="0" smtClean="0"/>
              <a:t>...</a:t>
            </a:r>
          </a:p>
          <a:p>
            <a:pPr algn="ctr" rtl="1"/>
            <a:r>
              <a:rPr lang="ar-LB" dirty="0" smtClean="0">
                <a:solidFill>
                  <a:srgbClr val="FF0000"/>
                </a:solidFill>
              </a:rPr>
              <a:t>للاستئناس: </a:t>
            </a:r>
            <a:r>
              <a:rPr lang="ar-SA" dirty="0" err="1" smtClean="0">
                <a:solidFill>
                  <a:srgbClr val="FF0000"/>
                </a:solidFill>
              </a:rPr>
              <a:t>مانفريد</a:t>
            </a:r>
            <a:r>
              <a:rPr lang="ar-SA" dirty="0" smtClean="0">
                <a:solidFill>
                  <a:srgbClr val="FF0000"/>
                </a:solidFill>
              </a:rPr>
              <a:t> </a:t>
            </a:r>
            <a:r>
              <a:rPr lang="ar-SA" dirty="0">
                <a:solidFill>
                  <a:srgbClr val="FF0000"/>
                </a:solidFill>
              </a:rPr>
              <a:t>ناومن، المؤلف. المرسل إليه. القارئ، ترجمة عبد القادر </a:t>
            </a:r>
            <a:r>
              <a:rPr lang="ar-SA" dirty="0" err="1">
                <a:solidFill>
                  <a:srgbClr val="FF0000"/>
                </a:solidFill>
              </a:rPr>
              <a:t>بوزيدة</a:t>
            </a:r>
            <a:r>
              <a:rPr lang="ar-SA" dirty="0">
                <a:solidFill>
                  <a:srgbClr val="FF0000"/>
                </a:solidFill>
              </a:rPr>
              <a:t>، مجلة اللغة والأدب، جامعة الجزائر، عدد 2، سنة 1993، ص 167-168</a:t>
            </a:r>
            <a:r>
              <a:rPr lang="ar-SA" dirty="0" smtClean="0">
                <a:solidFill>
                  <a:srgbClr val="FF0000"/>
                </a:solidFill>
              </a:rPr>
              <a:t>.</a:t>
            </a:r>
            <a:endParaRPr lang="en-US" dirty="0"/>
          </a:p>
          <a:p>
            <a:pPr algn="just" rtl="1" fontAlgn="base"/>
            <a:r>
              <a:rPr lang="ar-DZ" dirty="0"/>
              <a:t>  </a:t>
            </a:r>
            <a:r>
              <a:rPr lang="ar-DZ" b="1" dirty="0"/>
              <a:t> </a:t>
            </a:r>
            <a:r>
              <a:rPr lang="ar-LB" b="1" dirty="0" smtClean="0"/>
              <a:t>كخلاصة فإن </a:t>
            </a:r>
            <a:r>
              <a:rPr lang="ar-DZ" b="1" dirty="0" smtClean="0"/>
              <a:t>القارئ </a:t>
            </a:r>
            <a:r>
              <a:rPr lang="ar-DZ" b="1" dirty="0"/>
              <a:t>الذي يراهن عليه </a:t>
            </a:r>
            <a:r>
              <a:rPr lang="ar-DZ" b="1" dirty="0" err="1"/>
              <a:t>دريدا</a:t>
            </a:r>
            <a:r>
              <a:rPr lang="ar-DZ" b="1" dirty="0"/>
              <a:t> يتكئ على ممارسة نقدية تفكك النص لتكشف أن ما يبدو عملا متناسقا وبلا تناقضات هو بناء من الاستراتيجيات والمناورات البلاغية. إنها لعبة من </a:t>
            </a:r>
            <a:r>
              <a:rPr lang="ar-DZ" b="1" dirty="0" err="1"/>
              <a:t>التحايلات</a:t>
            </a:r>
            <a:r>
              <a:rPr lang="ar-DZ" b="1" dirty="0"/>
              <a:t> تروم فضح ذلك البناء وتنسف الافتراض بوجود معنى متماسك غير متناقض، ويؤكد </a:t>
            </a:r>
            <a:r>
              <a:rPr lang="ar-DZ" b="1" dirty="0" err="1"/>
              <a:t>دريدا</a:t>
            </a:r>
            <a:r>
              <a:rPr lang="ar-DZ" b="1" dirty="0"/>
              <a:t> أهمية تحطيم كل الجاهز </a:t>
            </a:r>
            <a:r>
              <a:rPr lang="ar-DZ" b="1" dirty="0" err="1"/>
              <a:t>والمؤطر</a:t>
            </a:r>
            <a:r>
              <a:rPr lang="ar-DZ" b="1" dirty="0"/>
              <a:t> والمشكل والنظامي سواء كان نظريا، أم ثقافيا، </a:t>
            </a:r>
            <a:r>
              <a:rPr lang="ar-DZ" b="1" dirty="0" smtClean="0"/>
              <a:t>أو </a:t>
            </a:r>
            <a:r>
              <a:rPr lang="ar-DZ" b="1" dirty="0"/>
              <a:t>مؤسسيا. ويلاحظ </a:t>
            </a:r>
            <a:r>
              <a:rPr lang="ar-DZ" b="1" dirty="0" err="1"/>
              <a:t>دريدا</a:t>
            </a:r>
            <a:r>
              <a:rPr lang="ar-DZ" b="1" dirty="0"/>
              <a:t> على النصوص أنها ليست متجانسة دائما ويحدد مطلبه من القراءة قائلا: </a:t>
            </a:r>
            <a:r>
              <a:rPr lang="ar-DZ" b="1" dirty="0">
                <a:solidFill>
                  <a:srgbClr val="7030A0"/>
                </a:solidFill>
              </a:rPr>
              <a:t>«ما يهمني في القراءات التي أحاول إقامتها هو ليس النقد في الخارج، وإنما الاستقرار والتموضع في البنية غير المتجانسة للنص، والعثور على توترات، أو تناقضات داخلية، يقرأ النص من خلالها نفسه، ويفكك نفسه </a:t>
            </a:r>
            <a:r>
              <a:rPr lang="ar-DZ" b="1" dirty="0" smtClean="0">
                <a:solidFill>
                  <a:srgbClr val="7030A0"/>
                </a:solidFill>
              </a:rPr>
              <a:t>-  ---- أن </a:t>
            </a:r>
            <a:r>
              <a:rPr lang="ar-DZ" b="1" dirty="0">
                <a:solidFill>
                  <a:srgbClr val="7030A0"/>
                </a:solidFill>
              </a:rPr>
              <a:t>يفكك النص نفسه فهذا يعني أنه يتبع حركة مرجعية ذاتية حركة نص لا يرجع إلا إلى نفسه، ولكن هناك في النص قوى متنافرة تأتي لتقويضه </a:t>
            </a:r>
            <a:r>
              <a:rPr lang="ar-DZ" b="1" dirty="0" smtClean="0">
                <a:solidFill>
                  <a:srgbClr val="7030A0"/>
                </a:solidFill>
              </a:rPr>
              <a:t>وتجزئته...»</a:t>
            </a:r>
          </a:p>
          <a:p>
            <a:pPr algn="ctr" rtl="1" fontAlgn="base"/>
            <a:r>
              <a:rPr lang="ar-DZ" b="1" dirty="0" smtClean="0">
                <a:solidFill>
                  <a:srgbClr val="FF0000"/>
                </a:solidFill>
              </a:rPr>
              <a:t>راجع: </a:t>
            </a:r>
            <a:r>
              <a:rPr lang="ar-SA" b="1" dirty="0" smtClean="0">
                <a:solidFill>
                  <a:srgbClr val="FF0000"/>
                </a:solidFill>
              </a:rPr>
              <a:t>جاك</a:t>
            </a:r>
            <a:r>
              <a:rPr lang="ar-SA" b="1" dirty="0">
                <a:solidFill>
                  <a:srgbClr val="FF0000"/>
                </a:solidFill>
              </a:rPr>
              <a:t>، </a:t>
            </a:r>
            <a:r>
              <a:rPr lang="ar-SA" b="1" dirty="0" err="1">
                <a:solidFill>
                  <a:srgbClr val="FF0000"/>
                </a:solidFill>
              </a:rPr>
              <a:t>دريدا</a:t>
            </a:r>
            <a:r>
              <a:rPr lang="ar-SA" b="1" dirty="0">
                <a:solidFill>
                  <a:srgbClr val="FF0000"/>
                </a:solidFill>
              </a:rPr>
              <a:t>: مقابلة أجراها، كاظم، جهاد: مجلة الكرمل، عدد،17 ،ص:59-،عن عبد الكريم ،درويش: فاعلية القارئ في إنتاج النص، المرايا اللامتناهية، مجلة الكرمل، 2010،ص:209</a:t>
            </a:r>
            <a:r>
              <a:rPr lang="en-US" b="1" dirty="0">
                <a:solidFill>
                  <a:srgbClr val="FF0000"/>
                </a:solidFill>
              </a:rPr>
              <a:t>.</a:t>
            </a:r>
          </a:p>
          <a:p>
            <a:pPr algn="r"/>
            <a:endParaRPr lang="en-US" dirty="0"/>
          </a:p>
        </p:txBody>
      </p:sp>
    </p:spTree>
    <p:extLst>
      <p:ext uri="{BB962C8B-B14F-4D97-AF65-F5344CB8AC3E}">
        <p14:creationId xmlns:p14="http://schemas.microsoft.com/office/powerpoint/2010/main" val="1243371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21671"/>
            <a:ext cx="10515600" cy="1094511"/>
          </a:xfrm>
          <a:solidFill>
            <a:schemeClr val="accent2">
              <a:lumMod val="20000"/>
              <a:lumOff val="80000"/>
            </a:schemeClr>
          </a:solidFill>
        </p:spPr>
        <p:txBody>
          <a:bodyPr>
            <a:normAutofit fontScale="90000"/>
          </a:bodyPr>
          <a:lstStyle/>
          <a:p>
            <a:r>
              <a:rPr lang="ar-DZ" b="1" dirty="0"/>
              <a:t>المرجعية التواصلية: </a:t>
            </a:r>
            <a:r>
              <a:rPr lang="ar-DZ" b="1" dirty="0">
                <a:solidFill>
                  <a:srgbClr val="0070C0"/>
                </a:solidFill>
              </a:rPr>
              <a:t>القارئ الانتشائي لدى رولان بارت.</a:t>
            </a:r>
            <a:r>
              <a:rPr lang="en-US" dirty="0"/>
              <a:t/>
            </a:r>
            <a:br>
              <a:rPr lang="en-US" dirty="0"/>
            </a:br>
            <a:endParaRPr lang="en-US" dirty="0"/>
          </a:p>
        </p:txBody>
      </p:sp>
      <p:sp>
        <p:nvSpPr>
          <p:cNvPr id="3" name="Espace réservé du contenu 2"/>
          <p:cNvSpPr>
            <a:spLocks noGrp="1"/>
          </p:cNvSpPr>
          <p:nvPr>
            <p:ph idx="1"/>
          </p:nvPr>
        </p:nvSpPr>
        <p:spPr>
          <a:xfrm>
            <a:off x="166255" y="1482437"/>
            <a:ext cx="11637818" cy="5389418"/>
          </a:xfrm>
          <a:solidFill>
            <a:schemeClr val="accent6">
              <a:lumMod val="20000"/>
              <a:lumOff val="80000"/>
            </a:schemeClr>
          </a:solidFill>
        </p:spPr>
        <p:txBody>
          <a:bodyPr>
            <a:normAutofit fontScale="92500" lnSpcReduction="20000"/>
          </a:bodyPr>
          <a:lstStyle/>
          <a:p>
            <a:pPr marL="0" indent="0" algn="just" rtl="1">
              <a:buNone/>
            </a:pPr>
            <a:r>
              <a:rPr lang="ar-LB" dirty="0"/>
              <a:t> </a:t>
            </a:r>
            <a:r>
              <a:rPr lang="ar-DZ" dirty="0" smtClean="0"/>
              <a:t>---</a:t>
            </a:r>
            <a:r>
              <a:rPr lang="ar-LB" dirty="0" smtClean="0"/>
              <a:t> </a:t>
            </a:r>
            <a:r>
              <a:rPr lang="ar-DZ" dirty="0" smtClean="0"/>
              <a:t>لقد </a:t>
            </a:r>
            <a:r>
              <a:rPr lang="ar-DZ" dirty="0"/>
              <a:t>سعى رولان بارت إلى خلق قارئ تذوقي انتشائي، يتلذذ ببنيات النص، رغم أنه اهتم بموضوع قراءة النص ومقروئيته أكثر من اهتمامه بالقارئ نفسه، هذا الأخير الذي يحضر في القول التواصلي، إلا أن بارت ركز </a:t>
            </a:r>
            <a:r>
              <a:rPr lang="ar-DZ" dirty="0" smtClean="0"/>
              <a:t>غير ما </a:t>
            </a:r>
            <a:r>
              <a:rPr lang="ar-DZ" dirty="0"/>
              <a:t>مرة على وظيفية قارئه، </a:t>
            </a:r>
            <a:r>
              <a:rPr lang="ar-DZ" dirty="0" smtClean="0"/>
              <a:t>فالنص وهو </a:t>
            </a:r>
            <a:r>
              <a:rPr lang="ar-DZ" dirty="0"/>
              <a:t>ملك للقارئ، يقرأه قراءة إنتاجية مقتربة من الكتابة، يعيد فيها بناء معانٍ جديدة للنص، فيكتب من خلال قراءته نصا جديدا فوق النص. </a:t>
            </a:r>
            <a:endParaRPr lang="ar-DZ" dirty="0" smtClean="0"/>
          </a:p>
          <a:p>
            <a:pPr marL="0" indent="0" algn="just" rtl="1">
              <a:buNone/>
            </a:pPr>
            <a:endParaRPr lang="ar-DZ" dirty="0"/>
          </a:p>
          <a:p>
            <a:pPr marL="0" indent="0" algn="just" rtl="1">
              <a:buNone/>
            </a:pPr>
            <a:endParaRPr lang="en-US" dirty="0"/>
          </a:p>
          <a:p>
            <a:pPr algn="just" rtl="1"/>
            <a:r>
              <a:rPr lang="ar-DZ" dirty="0"/>
              <a:t>  يعمل بارت في لذة النص</a:t>
            </a:r>
            <a:r>
              <a:rPr lang="ar-DZ" baseline="30000" dirty="0"/>
              <a:t> </a:t>
            </a:r>
            <a:r>
              <a:rPr lang="ar-DZ" dirty="0" smtClean="0"/>
              <a:t>على </a:t>
            </a:r>
            <a:r>
              <a:rPr lang="ar-DZ" dirty="0"/>
              <a:t>التأسيس لقارئ يخوض اللعبة النصية التي تجعله يتفلت ويتحرر من طغيان المعنى الشمولي ويقرأ النص دون استثمار إيديولوجي، بل يصبح القارئ منشغلا ومنهمكا في البحث عن أثر</a:t>
            </a:r>
            <a:r>
              <a:rPr lang="en-US" dirty="0"/>
              <a:t> (Trace) </a:t>
            </a:r>
            <a:r>
              <a:rPr lang="ar-DZ" dirty="0"/>
              <a:t>النصوص في هذا النص</a:t>
            </a:r>
            <a:r>
              <a:rPr lang="ar-DZ" dirty="0" smtClean="0"/>
              <a:t>.</a:t>
            </a:r>
          </a:p>
          <a:p>
            <a:pPr algn="ctr" rtl="1"/>
            <a:r>
              <a:rPr lang="ar-DZ" dirty="0" smtClean="0">
                <a:solidFill>
                  <a:srgbClr val="FF0000"/>
                </a:solidFill>
              </a:rPr>
              <a:t>لكل غاية مفيدة: </a:t>
            </a:r>
            <a:r>
              <a:rPr lang="ar-SA" dirty="0" smtClean="0">
                <a:solidFill>
                  <a:srgbClr val="FF0000"/>
                </a:solidFill>
              </a:rPr>
              <a:t>رولان </a:t>
            </a:r>
            <a:r>
              <a:rPr lang="ar-SA" dirty="0">
                <a:solidFill>
                  <a:srgbClr val="FF0000"/>
                </a:solidFill>
              </a:rPr>
              <a:t>بارت: لذة النص ،تر جمة فؤاد صفا و الحسين سحبان، ط2، دار توبقال للنشر، المغرب،2001، ص 37</a:t>
            </a:r>
            <a:r>
              <a:rPr lang="en-US" dirty="0">
                <a:solidFill>
                  <a:srgbClr val="FF0000"/>
                </a:solidFill>
              </a:rPr>
              <a:t> </a:t>
            </a:r>
            <a:r>
              <a:rPr lang="en-US" dirty="0" smtClean="0">
                <a:solidFill>
                  <a:srgbClr val="FF0000"/>
                </a:solidFill>
              </a:rPr>
              <a:t>.</a:t>
            </a:r>
            <a:endParaRPr lang="en-US" dirty="0"/>
          </a:p>
          <a:p>
            <a:pPr algn="just" rtl="1"/>
            <a:r>
              <a:rPr lang="ar-DZ" dirty="0" smtClean="0"/>
              <a:t>يصبح </a:t>
            </a:r>
            <a:r>
              <a:rPr lang="ar-DZ" dirty="0"/>
              <a:t>مفهوم اللذة مقلقا للإيديولوجيا؛ حين يتحول قارئ اللذة إلى محب ومنتشي للنص، وسابح في بواطن النص، فيعيد خلقه واسترجاع الضائع إلى الحياة، وإعادة خلق </a:t>
            </a:r>
            <a:r>
              <a:rPr lang="ar-DZ" dirty="0" smtClean="0"/>
              <a:t>النص؛ </a:t>
            </a:r>
            <a:r>
              <a:rPr lang="ar-DZ" dirty="0"/>
              <a:t>إنه قارئ يبحث في الوجه الآخر الرائع للكتابة أي وجه المتعة</a:t>
            </a:r>
            <a:r>
              <a:rPr lang="en-US" dirty="0"/>
              <a:t> </a:t>
            </a:r>
            <a:r>
              <a:rPr lang="ar-DZ" dirty="0"/>
              <a:t>فالمتعة تنشأ في ملاحقة آثار النص، أي محاولة بلورة ممارسة نصية قوامها النقد والتحليل وليس الوصول إلى حقيقة ثابتة</a:t>
            </a:r>
            <a:r>
              <a:rPr lang="ar-DZ" dirty="0" smtClean="0"/>
              <a:t>..</a:t>
            </a:r>
          </a:p>
          <a:p>
            <a:pPr algn="just" rtl="1"/>
            <a:endParaRPr lang="en-US" dirty="0"/>
          </a:p>
        </p:txBody>
      </p:sp>
      <p:pic>
        <p:nvPicPr>
          <p:cNvPr id="5" name="Image 4"/>
          <p:cNvPicPr>
            <a:picLocks noChangeAspect="1"/>
          </p:cNvPicPr>
          <p:nvPr/>
        </p:nvPicPr>
        <p:blipFill>
          <a:blip r:embed="rId2"/>
          <a:stretch>
            <a:fillRect/>
          </a:stretch>
        </p:blipFill>
        <p:spPr>
          <a:xfrm>
            <a:off x="1648691" y="2327564"/>
            <a:ext cx="2219325" cy="1094509"/>
          </a:xfrm>
          <a:prstGeom prst="rect">
            <a:avLst/>
          </a:prstGeom>
        </p:spPr>
      </p:pic>
    </p:spTree>
    <p:extLst>
      <p:ext uri="{BB962C8B-B14F-4D97-AF65-F5344CB8AC3E}">
        <p14:creationId xmlns:p14="http://schemas.microsoft.com/office/powerpoint/2010/main" val="3103498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11276"/>
          </a:xfrm>
          <a:solidFill>
            <a:schemeClr val="accent1">
              <a:lumMod val="20000"/>
              <a:lumOff val="80000"/>
            </a:schemeClr>
          </a:solidFill>
        </p:spPr>
        <p:txBody>
          <a:bodyPr>
            <a:normAutofit/>
          </a:bodyPr>
          <a:lstStyle/>
          <a:p>
            <a:pPr algn="ctr" rtl="1"/>
            <a:r>
              <a:rPr lang="ar-DZ" sz="4000" b="1" dirty="0"/>
              <a:t>المرجعية البلاغية: </a:t>
            </a:r>
            <a:r>
              <a:rPr lang="ar-DZ" sz="4000" b="1" dirty="0" smtClean="0"/>
              <a:t>القارئ </a:t>
            </a:r>
            <a:r>
              <a:rPr lang="ar-DZ" sz="4000" b="1" dirty="0" err="1" smtClean="0"/>
              <a:t>التخييلي</a:t>
            </a:r>
            <a:r>
              <a:rPr lang="ar-DZ" sz="4000" b="1" dirty="0" smtClean="0"/>
              <a:t> </a:t>
            </a:r>
            <a:r>
              <a:rPr lang="en-US" sz="4000" b="1" dirty="0"/>
              <a:t>(</a:t>
            </a:r>
            <a:r>
              <a:rPr lang="fr-FR" sz="4000" b="1" dirty="0"/>
              <a:t>Fictionnel</a:t>
            </a:r>
            <a:r>
              <a:rPr lang="en-US" sz="4000" b="1" dirty="0"/>
              <a:t>) </a:t>
            </a:r>
            <a:r>
              <a:rPr lang="ar-DZ" sz="4000" b="1" dirty="0"/>
              <a:t> لدى </a:t>
            </a:r>
            <a:r>
              <a:rPr lang="ar-LB" sz="4000" b="1" dirty="0"/>
              <a:t>ميشال شارل.</a:t>
            </a:r>
            <a:endParaRPr lang="en-US" sz="4000" dirty="0"/>
          </a:p>
        </p:txBody>
      </p:sp>
      <p:sp>
        <p:nvSpPr>
          <p:cNvPr id="3" name="Espace réservé du contenu 2"/>
          <p:cNvSpPr>
            <a:spLocks noGrp="1"/>
          </p:cNvSpPr>
          <p:nvPr>
            <p:ph idx="1"/>
          </p:nvPr>
        </p:nvSpPr>
        <p:spPr>
          <a:xfrm>
            <a:off x="838200" y="1828799"/>
            <a:ext cx="10515600" cy="4516583"/>
          </a:xfrm>
          <a:solidFill>
            <a:schemeClr val="accent2">
              <a:lumMod val="20000"/>
              <a:lumOff val="80000"/>
            </a:schemeClr>
          </a:solidFill>
        </p:spPr>
        <p:txBody>
          <a:bodyPr>
            <a:normAutofit fontScale="85000" lnSpcReduction="20000"/>
          </a:bodyPr>
          <a:lstStyle/>
          <a:p>
            <a:pPr algn="just" rtl="1"/>
            <a:r>
              <a:rPr lang="ar-DZ" dirty="0" smtClean="0"/>
              <a:t>دافع ميشال </a:t>
            </a:r>
            <a:r>
              <a:rPr lang="ar-DZ" dirty="0"/>
              <a:t>شارل عن القراءة الهجينة التي تأخذ من القراءة البنيوية </a:t>
            </a:r>
            <a:r>
              <a:rPr lang="ar-DZ" dirty="0" err="1" smtClean="0"/>
              <a:t>والسيميائية</a:t>
            </a:r>
            <a:r>
              <a:rPr lang="ar-DZ" dirty="0" smtClean="0"/>
              <a:t> </a:t>
            </a:r>
            <a:r>
              <a:rPr lang="ar-DZ" dirty="0"/>
              <a:t>ما تفك به شفرة النصوص، إن القارئ عنده هو القادر على رصد البنيات البلاغية الشكلية وأثرها على مستوى التلقي. ومن هنا، يكون شارل قد تأثر بالبنيوية اللسانية </a:t>
            </a:r>
            <a:r>
              <a:rPr lang="ar-DZ" dirty="0" err="1"/>
              <a:t>والسيميائيات</a:t>
            </a:r>
            <a:r>
              <a:rPr lang="ar-DZ" dirty="0"/>
              <a:t> في خلق </a:t>
            </a:r>
            <a:r>
              <a:rPr lang="ar-DZ" dirty="0" err="1"/>
              <a:t>أنموذجه</a:t>
            </a:r>
            <a:r>
              <a:rPr lang="ar-DZ" dirty="0"/>
              <a:t> </a:t>
            </a:r>
            <a:r>
              <a:rPr lang="ar-DZ" dirty="0" smtClean="0"/>
              <a:t>البلاغي...</a:t>
            </a:r>
          </a:p>
          <a:p>
            <a:pPr algn="just" rtl="1"/>
            <a:endParaRPr lang="ar-DZ" dirty="0" smtClean="0"/>
          </a:p>
          <a:p>
            <a:pPr algn="just" rtl="1"/>
            <a:endParaRPr lang="ar-DZ" dirty="0" smtClean="0"/>
          </a:p>
          <a:p>
            <a:pPr algn="just" rtl="1"/>
            <a:endParaRPr lang="ar-DZ" dirty="0"/>
          </a:p>
          <a:p>
            <a:pPr algn="just" rtl="1"/>
            <a:endParaRPr lang="ar-DZ" dirty="0" smtClean="0"/>
          </a:p>
          <a:p>
            <a:pPr algn="just" rtl="1"/>
            <a:endParaRPr lang="ar-DZ" dirty="0" smtClean="0"/>
          </a:p>
          <a:p>
            <a:pPr algn="just" rtl="1"/>
            <a:r>
              <a:rPr lang="ar-DZ" dirty="0" smtClean="0"/>
              <a:t> إن القراءة </a:t>
            </a:r>
            <a:r>
              <a:rPr lang="ar-DZ" dirty="0"/>
              <a:t>عند ميشيل شارل </a:t>
            </a:r>
            <a:r>
              <a:rPr lang="ar-DZ" dirty="0" smtClean="0"/>
              <a:t>هي قراءة </a:t>
            </a:r>
            <a:r>
              <a:rPr lang="ar-DZ" dirty="0"/>
              <a:t>انحرافية عن المعنى الجاهز للنص، ولن يقوم بها إلا قارئ يتخيل المعنى ويقبض عليه، وقادر عن البحث في المعنى الأسمى للنص وإطلاق العنان للتخييل دون التوقف عند حد معين، وقادر على ملء البياضات والثغرات والفجوات التي تزخر بها النصوص والخطابات الأدبية</a:t>
            </a:r>
            <a:r>
              <a:rPr lang="ar-DZ" dirty="0" smtClean="0"/>
              <a:t>.</a:t>
            </a:r>
          </a:p>
          <a:p>
            <a:pPr algn="just" rtl="1"/>
            <a:r>
              <a:rPr lang="ar-DZ" dirty="0" smtClean="0"/>
              <a:t>كانت </a:t>
            </a:r>
            <a:r>
              <a:rPr lang="ar-DZ" dirty="0"/>
              <a:t>مؤاخذات بحثية حول ما يسعى شارل ميشيل تأسيسه </a:t>
            </a:r>
            <a:r>
              <a:rPr lang="ar-DZ" dirty="0" smtClean="0"/>
              <a:t>لأنه يتحدث بالتجريد دونما تسويغ تطبيقات لنموذج القارئ الذي يتحدث عنه...</a:t>
            </a:r>
          </a:p>
          <a:p>
            <a:pPr algn="just" rtl="1"/>
            <a:endParaRPr lang="ar-DZ" dirty="0"/>
          </a:p>
          <a:p>
            <a:pPr algn="just" rtl="1"/>
            <a:endParaRPr lang="en-US" dirty="0"/>
          </a:p>
        </p:txBody>
      </p:sp>
      <p:pic>
        <p:nvPicPr>
          <p:cNvPr id="4" name="Image 3"/>
          <p:cNvPicPr>
            <a:picLocks noChangeAspect="1"/>
          </p:cNvPicPr>
          <p:nvPr/>
        </p:nvPicPr>
        <p:blipFill>
          <a:blip r:embed="rId2"/>
          <a:stretch>
            <a:fillRect/>
          </a:stretch>
        </p:blipFill>
        <p:spPr>
          <a:xfrm>
            <a:off x="3238500" y="2679204"/>
            <a:ext cx="5715000" cy="1911927"/>
          </a:xfrm>
          <a:prstGeom prst="rect">
            <a:avLst/>
          </a:prstGeom>
        </p:spPr>
      </p:pic>
    </p:spTree>
    <p:extLst>
      <p:ext uri="{BB962C8B-B14F-4D97-AF65-F5344CB8AC3E}">
        <p14:creationId xmlns:p14="http://schemas.microsoft.com/office/powerpoint/2010/main" val="4281363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979" y="240435"/>
            <a:ext cx="10903527" cy="1086304"/>
          </a:xfrm>
          <a:solidFill>
            <a:schemeClr val="accent2">
              <a:lumMod val="20000"/>
              <a:lumOff val="80000"/>
            </a:schemeClr>
          </a:solidFill>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a:normAutofit/>
          </a:bodyPr>
          <a:lstStyle/>
          <a:p>
            <a:pPr algn="ctr" rtl="1"/>
            <a:r>
              <a:rPr lang="ar-DZ" sz="4000" b="1" dirty="0">
                <a:solidFill>
                  <a:srgbClr val="0070C0"/>
                </a:solidFill>
              </a:rPr>
              <a:t>في الأدب الرقمي: القارئ التفاعلي. (</a:t>
            </a:r>
            <a:r>
              <a:rPr lang="en-US" sz="4000" b="1" dirty="0">
                <a:solidFill>
                  <a:srgbClr val="0070C0"/>
                </a:solidFill>
              </a:rPr>
              <a:t>(</a:t>
            </a:r>
            <a:r>
              <a:rPr lang="fr-FR" sz="4000" b="1" dirty="0">
                <a:solidFill>
                  <a:srgbClr val="0070C0"/>
                </a:solidFill>
              </a:rPr>
              <a:t>Le lecteur </a:t>
            </a:r>
            <a:r>
              <a:rPr lang="fr-FR" sz="4000" b="1" dirty="0" smtClean="0">
                <a:solidFill>
                  <a:srgbClr val="0070C0"/>
                </a:solidFill>
              </a:rPr>
              <a:t>interactif</a:t>
            </a:r>
            <a:endParaRPr lang="en-US" sz="4000" dirty="0">
              <a:solidFill>
                <a:srgbClr val="0070C0"/>
              </a:solidFill>
            </a:endParaRPr>
          </a:p>
        </p:txBody>
      </p:sp>
      <p:sp>
        <p:nvSpPr>
          <p:cNvPr id="3" name="Espace réservé du contenu 2"/>
          <p:cNvSpPr>
            <a:spLocks noGrp="1"/>
          </p:cNvSpPr>
          <p:nvPr>
            <p:ph idx="1"/>
          </p:nvPr>
        </p:nvSpPr>
        <p:spPr>
          <a:xfrm>
            <a:off x="449942" y="1517405"/>
            <a:ext cx="11277600" cy="5323443"/>
          </a:xfrm>
          <a:solidFill>
            <a:schemeClr val="bg1">
              <a:lumMod val="95000"/>
            </a:schemeClr>
          </a:solidFill>
        </p:spPr>
        <p:txBody>
          <a:bodyPr>
            <a:normAutofit fontScale="92500" lnSpcReduction="20000"/>
          </a:bodyPr>
          <a:lstStyle/>
          <a:p>
            <a:pPr algn="just" rtl="1"/>
            <a:r>
              <a:rPr lang="ar-DZ" dirty="0"/>
              <a:t>ظهور الأدب الرقمي صاحبه سؤال من نوع </a:t>
            </a:r>
            <a:r>
              <a:rPr lang="ar-DZ" dirty="0" smtClean="0"/>
              <a:t>آخر؛ </a:t>
            </a:r>
            <a:r>
              <a:rPr lang="ar-DZ" dirty="0"/>
              <a:t>أي قارئ للنص المترابط؟ إن هذا النوع من الأدب يراهن على القارئ بوصفه شريكا فاعلا يتدخل في تشييد بنيات النص، ويظل «فهم النص الرقمي من لدن القارئ رهينا بمدى تمكنه من أبجديات اللغة الرقمية بكل </a:t>
            </a:r>
            <a:r>
              <a:rPr lang="ar-DZ" dirty="0" err="1"/>
              <a:t>محمولاتها</a:t>
            </a:r>
            <a:r>
              <a:rPr lang="ar-DZ" dirty="0"/>
              <a:t>» ...</a:t>
            </a:r>
          </a:p>
          <a:p>
            <a:pPr marL="0" indent="0" algn="ctr" rtl="1">
              <a:buNone/>
            </a:pPr>
            <a:r>
              <a:rPr lang="ar-DZ" dirty="0" smtClean="0">
                <a:solidFill>
                  <a:srgbClr val="FF0000"/>
                </a:solidFill>
              </a:rPr>
              <a:t>    أنظر: </a:t>
            </a:r>
            <a:r>
              <a:rPr lang="ar-SA" dirty="0" smtClean="0">
                <a:solidFill>
                  <a:srgbClr val="FF0000"/>
                </a:solidFill>
              </a:rPr>
              <a:t>سعيدة </a:t>
            </a:r>
            <a:r>
              <a:rPr lang="ar-SA" dirty="0">
                <a:solidFill>
                  <a:srgbClr val="FF0000"/>
                </a:solidFill>
              </a:rPr>
              <a:t>حمداوي، القارئ التفاعلي في النص الأدبي الرقمي، جسور المعرفة، المجلد 05، العدد 03، سبتمبر 2019. ص 72.</a:t>
            </a:r>
            <a:endParaRPr lang="en-US" dirty="0">
              <a:solidFill>
                <a:srgbClr val="FF0000"/>
              </a:solidFill>
            </a:endParaRPr>
          </a:p>
          <a:p>
            <a:pPr algn="just" rtl="1"/>
            <a:r>
              <a:rPr lang="ar-DZ" dirty="0"/>
              <a:t>الحاجة إلى ميلاد قارئ </a:t>
            </a:r>
            <a:r>
              <a:rPr lang="ar-DZ" dirty="0" smtClean="0"/>
              <a:t>تفاعلي: </a:t>
            </a:r>
            <a:r>
              <a:rPr lang="ar-DZ" dirty="0"/>
              <a:t>أضحى </a:t>
            </a:r>
            <a:r>
              <a:rPr lang="ar-DZ" dirty="0" smtClean="0"/>
              <a:t>الأمر حاجة </a:t>
            </a:r>
            <a:r>
              <a:rPr lang="ar-DZ" dirty="0"/>
              <a:t>ملحة لترضية "التكنو-أدب" لأنها «تخلق بؤرة جمالية يلتحم فيها الواقعي </a:t>
            </a:r>
            <a:r>
              <a:rPr lang="ar-DZ" dirty="0" smtClean="0"/>
              <a:t>بالافتراضي..»</a:t>
            </a:r>
            <a:endParaRPr lang="en-US" dirty="0"/>
          </a:p>
          <a:p>
            <a:pPr algn="ctr" rtl="1"/>
            <a:r>
              <a:rPr lang="ar-DZ" dirty="0"/>
              <a:t>يقول </a:t>
            </a:r>
            <a:r>
              <a:rPr lang="ar-DZ" dirty="0" smtClean="0"/>
              <a:t>الأستاذ الدكتور </a:t>
            </a:r>
            <a:r>
              <a:rPr lang="ar-DZ" dirty="0"/>
              <a:t>سعيد يقطين بهذا الصدد </a:t>
            </a:r>
            <a:r>
              <a:rPr lang="ar-DZ" b="1" dirty="0"/>
              <a:t>«القارئ بات مع الوسيط قارئا ومشاهدا وسامعا، وهو يتفاعل مع النص الأدبي الرقمي، هذا القارئ لا يكتفي بمعرفة القراءة، ولكنه يتوسل بمعرفته بتقنيات الحاسوب الأساسية لحل المشاكل التي تعترضه في عملية التفاعل من النص </a:t>
            </a:r>
            <a:r>
              <a:rPr lang="ar-DZ" b="1" dirty="0" smtClean="0"/>
              <a:t>الرقمي..»               </a:t>
            </a:r>
            <a:r>
              <a:rPr lang="ar-DZ" b="1" baseline="30000" dirty="0" smtClean="0"/>
              <a:t> </a:t>
            </a:r>
            <a:r>
              <a:rPr lang="ar-DZ" b="1" dirty="0" smtClean="0"/>
              <a:t> </a:t>
            </a:r>
            <a:r>
              <a:rPr lang="ar-DZ" b="1" dirty="0">
                <a:solidFill>
                  <a:srgbClr val="FF0000"/>
                </a:solidFill>
              </a:rPr>
              <a:t>أنظر لأستاذنا </a:t>
            </a:r>
            <a:r>
              <a:rPr lang="ar-SA" b="1" dirty="0">
                <a:solidFill>
                  <a:srgbClr val="FF0000"/>
                </a:solidFill>
              </a:rPr>
              <a:t>سعيد </a:t>
            </a:r>
            <a:r>
              <a:rPr lang="ar-SA" b="1" dirty="0" smtClean="0">
                <a:solidFill>
                  <a:srgbClr val="FF0000"/>
                </a:solidFill>
              </a:rPr>
              <a:t>يقطين</a:t>
            </a:r>
            <a:r>
              <a:rPr lang="ar-DZ" b="1" dirty="0" smtClean="0">
                <a:solidFill>
                  <a:srgbClr val="FF0000"/>
                </a:solidFill>
              </a:rPr>
              <a:t>؛</a:t>
            </a:r>
            <a:r>
              <a:rPr lang="ar-SA" b="1" dirty="0" smtClean="0">
                <a:solidFill>
                  <a:srgbClr val="FF0000"/>
                </a:solidFill>
              </a:rPr>
              <a:t> </a:t>
            </a:r>
            <a:r>
              <a:rPr lang="ar-SA" b="1" dirty="0">
                <a:solidFill>
                  <a:srgbClr val="FF0000"/>
                </a:solidFill>
              </a:rPr>
              <a:t>من النص إلى النص المترابط، مدخل إلى جماليات الأدب التفاعلي، الدار البيضاء، المركز الثقافي العربي، 2005، ص 200</a:t>
            </a:r>
            <a:r>
              <a:rPr lang="ar-DZ" b="1" dirty="0" smtClean="0">
                <a:solidFill>
                  <a:srgbClr val="FF0000"/>
                </a:solidFill>
              </a:rPr>
              <a:t>.</a:t>
            </a:r>
          </a:p>
          <a:p>
            <a:pPr algn="just" rtl="1"/>
            <a:r>
              <a:rPr lang="ar-DZ" dirty="0"/>
              <a:t> </a:t>
            </a:r>
            <a:r>
              <a:rPr lang="ar-DZ" dirty="0" smtClean="0"/>
              <a:t>إن القارئ </a:t>
            </a:r>
            <a:r>
              <a:rPr lang="ar-DZ" dirty="0"/>
              <a:t>التفاعلي هو جنس جديد يؤسس لنفسه وفق ما فرض على المتلقين من متغيرات، ولأنه يكون أمام كم هائل من النصوص، فإن تلك القراءة تتخذ من </a:t>
            </a:r>
            <a:r>
              <a:rPr lang="ar-DZ" b="1" dirty="0" err="1"/>
              <a:t>النهمية</a:t>
            </a:r>
            <a:r>
              <a:rPr lang="ar-DZ" b="1" dirty="0"/>
              <a:t> </a:t>
            </a:r>
            <a:r>
              <a:rPr lang="ar-DZ" b="1" dirty="0" err="1"/>
              <a:t>والشذرية</a:t>
            </a:r>
            <a:r>
              <a:rPr lang="ar-DZ" b="1" dirty="0"/>
              <a:t> </a:t>
            </a:r>
            <a:r>
              <a:rPr lang="ar-DZ" dirty="0"/>
              <a:t>تقنيات لها، إن رهان القارئ التفاعلي بالإضافة إلى حاجته للمعرفة بأساليب المواجهة والتقنيات الحاسوبية الأساسية، فإنه منذور بالفشل في بعض جوانب من اعتماده. ما لم يتم تدمير تلك المسافة المتوترة بين زمن الكتاب وزمن الشاشة، وكذلك بين تاريخ التلقي الفيزيائي وراهن الأدب في </a:t>
            </a:r>
            <a:r>
              <a:rPr lang="ar-DZ" dirty="0" err="1"/>
              <a:t>السوشيال</a:t>
            </a:r>
            <a:r>
              <a:rPr lang="ar-DZ" dirty="0"/>
              <a:t> ميديا</a:t>
            </a:r>
            <a:r>
              <a:rPr lang="ar-DZ" dirty="0" smtClean="0"/>
              <a:t>...</a:t>
            </a:r>
            <a:endParaRPr lang="ar-DZ" b="1" dirty="0" smtClean="0">
              <a:solidFill>
                <a:srgbClr val="FF0000"/>
              </a:solidFill>
            </a:endParaRPr>
          </a:p>
          <a:p>
            <a:pPr algn="ctr" rtl="1"/>
            <a:endParaRPr lang="en-US" b="1" dirty="0">
              <a:solidFill>
                <a:srgbClr val="FF0000"/>
              </a:solidFill>
            </a:endParaRPr>
          </a:p>
          <a:p>
            <a:pPr algn="r" rtl="1"/>
            <a:endParaRPr lang="en-US" dirty="0"/>
          </a:p>
        </p:txBody>
      </p:sp>
    </p:spTree>
    <p:extLst>
      <p:ext uri="{BB962C8B-B14F-4D97-AF65-F5344CB8AC3E}">
        <p14:creationId xmlns:p14="http://schemas.microsoft.com/office/powerpoint/2010/main" val="27676203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a:stretch>
            <a:fillRect/>
          </a:stretch>
        </p:blipFill>
        <p:spPr>
          <a:xfrm>
            <a:off x="9379857" y="1200717"/>
            <a:ext cx="2286000" cy="3133725"/>
          </a:xfrm>
          <a:prstGeom prst="rect">
            <a:avLst/>
          </a:prstGeom>
        </p:spPr>
      </p:pic>
      <p:pic>
        <p:nvPicPr>
          <p:cNvPr id="5" name="Image 4"/>
          <p:cNvPicPr>
            <a:picLocks noChangeAspect="1"/>
          </p:cNvPicPr>
          <p:nvPr/>
        </p:nvPicPr>
        <p:blipFill>
          <a:blip r:embed="rId4"/>
          <a:stretch>
            <a:fillRect/>
          </a:stretch>
        </p:blipFill>
        <p:spPr>
          <a:xfrm>
            <a:off x="6598558" y="1828800"/>
            <a:ext cx="2206172" cy="3178630"/>
          </a:xfrm>
          <a:prstGeom prst="rect">
            <a:avLst/>
          </a:prstGeom>
        </p:spPr>
      </p:pic>
      <p:pic>
        <p:nvPicPr>
          <p:cNvPr id="6" name="Image 5"/>
          <p:cNvPicPr>
            <a:picLocks noChangeAspect="1"/>
          </p:cNvPicPr>
          <p:nvPr/>
        </p:nvPicPr>
        <p:blipFill>
          <a:blip r:embed="rId5"/>
          <a:stretch>
            <a:fillRect/>
          </a:stretch>
        </p:blipFill>
        <p:spPr>
          <a:xfrm>
            <a:off x="3592966" y="1447461"/>
            <a:ext cx="2357892" cy="3022940"/>
          </a:xfrm>
          <a:prstGeom prst="rect">
            <a:avLst/>
          </a:prstGeom>
        </p:spPr>
      </p:pic>
      <p:sp>
        <p:nvSpPr>
          <p:cNvPr id="7" name="ZoneTexte 6"/>
          <p:cNvSpPr txBox="1"/>
          <p:nvPr/>
        </p:nvSpPr>
        <p:spPr>
          <a:xfrm>
            <a:off x="1919513" y="394729"/>
            <a:ext cx="7300687" cy="646331"/>
          </a:xfrm>
          <a:prstGeom prst="rect">
            <a:avLst/>
          </a:prstGeom>
          <a:solidFill>
            <a:schemeClr val="accent4">
              <a:lumMod val="20000"/>
              <a:lumOff val="80000"/>
            </a:schemeClr>
          </a:solidFill>
        </p:spPr>
        <p:txBody>
          <a:bodyPr wrap="square" rtlCol="0">
            <a:spAutoFit/>
          </a:bodyPr>
          <a:lstStyle/>
          <a:p>
            <a:pPr algn="ctr"/>
            <a:r>
              <a:rPr lang="ar-DZ" sz="3600" dirty="0" smtClean="0">
                <a:latin typeface="Arial Unicode MS" panose="020B0604020202020204" pitchFamily="34" charset="-128"/>
                <a:ea typeface="Arial Unicode MS" panose="020B0604020202020204" pitchFamily="34" charset="-128"/>
                <a:cs typeface="Arial Unicode MS" panose="020B0604020202020204" pitchFamily="34" charset="-128"/>
              </a:rPr>
              <a:t>المقام والكلام، والمناسبة حديث....</a:t>
            </a:r>
            <a:endParaRPr lang="en-US" sz="3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ZoneTexte 8"/>
          <p:cNvSpPr txBox="1"/>
          <p:nvPr/>
        </p:nvSpPr>
        <p:spPr>
          <a:xfrm>
            <a:off x="9220201" y="4470401"/>
            <a:ext cx="2318656" cy="646331"/>
          </a:xfrm>
          <a:prstGeom prst="rect">
            <a:avLst/>
          </a:prstGeom>
          <a:solidFill>
            <a:schemeClr val="accent6">
              <a:lumMod val="60000"/>
              <a:lumOff val="40000"/>
            </a:schemeClr>
          </a:solidFill>
        </p:spPr>
        <p:txBody>
          <a:bodyPr wrap="square" rtlCol="0">
            <a:spAutoFit/>
          </a:bodyPr>
          <a:lstStyle/>
          <a:p>
            <a:r>
              <a:rPr lang="ar-DZ" sz="3600" dirty="0" smtClean="0">
                <a:latin typeface="Aldhabi" panose="01000000000000000000" pitchFamily="2" charset="-78"/>
                <a:cs typeface="Aldhabi" panose="01000000000000000000" pitchFamily="2" charset="-78"/>
              </a:rPr>
              <a:t>الدكتور سعيد يقطين</a:t>
            </a:r>
            <a:endParaRPr lang="en-US" sz="3600" dirty="0">
              <a:latin typeface="Aldhabi" panose="01000000000000000000" pitchFamily="2" charset="-78"/>
              <a:cs typeface="Aldhabi" panose="01000000000000000000" pitchFamily="2" charset="-78"/>
            </a:endParaRPr>
          </a:p>
        </p:txBody>
      </p:sp>
      <p:pic>
        <p:nvPicPr>
          <p:cNvPr id="10" name="Image 9"/>
          <p:cNvPicPr>
            <a:picLocks noChangeAspect="1"/>
          </p:cNvPicPr>
          <p:nvPr/>
        </p:nvPicPr>
        <p:blipFill>
          <a:blip r:embed="rId6"/>
          <a:stretch>
            <a:fillRect/>
          </a:stretch>
        </p:blipFill>
        <p:spPr>
          <a:xfrm>
            <a:off x="738528" y="1433108"/>
            <a:ext cx="2352447" cy="3683624"/>
          </a:xfrm>
          <a:prstGeom prst="rect">
            <a:avLst/>
          </a:prstGeom>
        </p:spPr>
      </p:pic>
      <p:sp>
        <p:nvSpPr>
          <p:cNvPr id="11" name="ZoneTexte 10"/>
          <p:cNvSpPr txBox="1"/>
          <p:nvPr/>
        </p:nvSpPr>
        <p:spPr>
          <a:xfrm>
            <a:off x="6598558" y="5195005"/>
            <a:ext cx="2090059" cy="1200329"/>
          </a:xfrm>
          <a:prstGeom prst="rect">
            <a:avLst/>
          </a:prstGeom>
          <a:solidFill>
            <a:schemeClr val="accent6">
              <a:lumMod val="60000"/>
              <a:lumOff val="40000"/>
            </a:schemeClr>
          </a:solidFill>
        </p:spPr>
        <p:txBody>
          <a:bodyPr wrap="square" rtlCol="0">
            <a:spAutoFit/>
          </a:bodyPr>
          <a:lstStyle/>
          <a:p>
            <a:pPr algn="ctr"/>
            <a:r>
              <a:rPr lang="ar-DZ" sz="3600" b="1" dirty="0" smtClean="0">
                <a:latin typeface="Aldhabi" panose="01000000000000000000" pitchFamily="2" charset="-78"/>
                <a:cs typeface="Aldhabi" panose="01000000000000000000" pitchFamily="2" charset="-78"/>
              </a:rPr>
              <a:t>الدكتورة زهور كرام   </a:t>
            </a:r>
            <a:endParaRPr lang="en-US" sz="3600" b="1" dirty="0">
              <a:latin typeface="Aldhabi" panose="01000000000000000000" pitchFamily="2" charset="-78"/>
              <a:cs typeface="Aldhabi" panose="01000000000000000000" pitchFamily="2" charset="-78"/>
            </a:endParaRPr>
          </a:p>
        </p:txBody>
      </p:sp>
      <p:sp>
        <p:nvSpPr>
          <p:cNvPr id="12" name="ZoneTexte 11"/>
          <p:cNvSpPr txBox="1"/>
          <p:nvPr/>
        </p:nvSpPr>
        <p:spPr>
          <a:xfrm>
            <a:off x="3680052" y="4578594"/>
            <a:ext cx="2183719" cy="707886"/>
          </a:xfrm>
          <a:prstGeom prst="rect">
            <a:avLst/>
          </a:prstGeom>
          <a:solidFill>
            <a:schemeClr val="accent6">
              <a:lumMod val="60000"/>
              <a:lumOff val="40000"/>
            </a:schemeClr>
          </a:solidFill>
        </p:spPr>
        <p:txBody>
          <a:bodyPr wrap="square" rtlCol="0">
            <a:spAutoFit/>
          </a:bodyPr>
          <a:lstStyle/>
          <a:p>
            <a:pPr algn="ctr"/>
            <a:r>
              <a:rPr lang="ar-DZ" sz="4000" dirty="0" smtClean="0">
                <a:latin typeface="Aldhabi" panose="01000000000000000000" pitchFamily="2" charset="-78"/>
                <a:cs typeface="Aldhabi" panose="01000000000000000000" pitchFamily="2" charset="-78"/>
              </a:rPr>
              <a:t>الدكتور محمد أسليم</a:t>
            </a:r>
            <a:endParaRPr lang="en-US" sz="4000" dirty="0">
              <a:latin typeface="Aldhabi" panose="01000000000000000000" pitchFamily="2" charset="-78"/>
              <a:cs typeface="Aldhabi" panose="01000000000000000000" pitchFamily="2" charset="-78"/>
            </a:endParaRPr>
          </a:p>
        </p:txBody>
      </p:sp>
      <p:sp>
        <p:nvSpPr>
          <p:cNvPr id="13" name="ZoneTexte 12"/>
          <p:cNvSpPr txBox="1"/>
          <p:nvPr/>
        </p:nvSpPr>
        <p:spPr>
          <a:xfrm>
            <a:off x="738528" y="5116732"/>
            <a:ext cx="2202258" cy="1077218"/>
          </a:xfrm>
          <a:prstGeom prst="rect">
            <a:avLst/>
          </a:prstGeom>
          <a:solidFill>
            <a:schemeClr val="accent6">
              <a:lumMod val="60000"/>
              <a:lumOff val="40000"/>
            </a:schemeClr>
          </a:solidFill>
        </p:spPr>
        <p:txBody>
          <a:bodyPr wrap="square" rtlCol="0">
            <a:spAutoFit/>
          </a:bodyPr>
          <a:lstStyle/>
          <a:p>
            <a:pPr algn="ctr"/>
            <a:r>
              <a:rPr lang="ar-DZ" sz="3200" dirty="0" smtClean="0">
                <a:latin typeface="Aldhabi" panose="01000000000000000000" pitchFamily="2" charset="-78"/>
                <a:cs typeface="Aldhabi" panose="01000000000000000000" pitchFamily="2" charset="-78"/>
              </a:rPr>
              <a:t>المبدع الأردني محمد </a:t>
            </a:r>
            <a:r>
              <a:rPr lang="ar-DZ" sz="3200" dirty="0" err="1" smtClean="0">
                <a:latin typeface="Aldhabi" panose="01000000000000000000" pitchFamily="2" charset="-78"/>
                <a:cs typeface="Aldhabi" panose="01000000000000000000" pitchFamily="2" charset="-78"/>
              </a:rPr>
              <a:t>سناجلة</a:t>
            </a:r>
            <a:endParaRPr lang="en-US" sz="3200" dirty="0">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750272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0571" y="116115"/>
            <a:ext cx="11030857" cy="2072903"/>
          </a:xfrm>
          <a:solidFill>
            <a:schemeClr val="accent2">
              <a:lumMod val="20000"/>
              <a:lumOff val="80000"/>
            </a:schemeClr>
          </a:solidFill>
        </p:spPr>
        <p:txBody>
          <a:bodyPr>
            <a:normAutofit fontScale="90000"/>
          </a:bodyPr>
          <a:lstStyle/>
          <a:p>
            <a:pPr algn="ctr" rtl="1"/>
            <a:r>
              <a:rPr lang="ar-DZ" sz="2800" b="1" dirty="0"/>
              <a:t>مغايرات </a:t>
            </a:r>
            <a:r>
              <a:rPr lang="ar-DZ" sz="2800" b="1" dirty="0" err="1"/>
              <a:t>مفاهمية</a:t>
            </a:r>
            <a:r>
              <a:rPr lang="ar-DZ" sz="2800" b="1" dirty="0"/>
              <a:t> </a:t>
            </a:r>
            <a:r>
              <a:rPr lang="ar-DZ" sz="2800" b="1" dirty="0" smtClean="0"/>
              <a:t>أخرى: </a:t>
            </a:r>
            <a:br>
              <a:rPr lang="ar-DZ" sz="2800" b="1" dirty="0" smtClean="0"/>
            </a:br>
            <a:r>
              <a:rPr lang="ar-DZ" sz="2800" b="1" dirty="0" smtClean="0"/>
              <a:t>- </a:t>
            </a:r>
            <a:r>
              <a:rPr lang="ar-DZ" sz="2800" b="1" dirty="0"/>
              <a:t>القارئ المخبر (</a:t>
            </a:r>
            <a:r>
              <a:rPr lang="fr-FR" sz="2800" b="1" dirty="0"/>
              <a:t>Le lecteur informé</a:t>
            </a:r>
            <a:r>
              <a:rPr lang="ar-DZ" sz="2800" b="1" dirty="0"/>
              <a:t>) والقارئ المقصود (</a:t>
            </a:r>
            <a:r>
              <a:rPr lang="fr-FR" sz="2800" b="1" dirty="0"/>
              <a:t>Le lecteur visé</a:t>
            </a:r>
            <a:r>
              <a:rPr lang="ar-DZ" sz="2800" b="1" dirty="0"/>
              <a:t>) لدى ستانلي فيش</a:t>
            </a:r>
            <a:r>
              <a:rPr lang="ar-DZ" sz="2800" b="1" dirty="0" smtClean="0"/>
              <a:t>.</a:t>
            </a:r>
            <a:br>
              <a:rPr lang="ar-DZ" sz="2800" b="1" dirty="0" smtClean="0"/>
            </a:br>
            <a:r>
              <a:rPr lang="ar-DZ" sz="2800" b="1" dirty="0" smtClean="0"/>
              <a:t>- </a:t>
            </a:r>
            <a:r>
              <a:rPr lang="ar-DZ" sz="2800" b="1" dirty="0"/>
              <a:t> القارئ «اللاعب» لدى ميشال </a:t>
            </a:r>
            <a:r>
              <a:rPr lang="ar-DZ" sz="2800" b="1" dirty="0" err="1"/>
              <a:t>بيكارد</a:t>
            </a:r>
            <a:r>
              <a:rPr lang="ar-LB" sz="2800" b="1" dirty="0"/>
              <a:t> </a:t>
            </a:r>
            <a:r>
              <a:rPr lang="fr-FR" sz="2800" b="1" dirty="0"/>
              <a:t>Michel Picard</a:t>
            </a:r>
            <a:r>
              <a:rPr lang="en-US" dirty="0"/>
              <a:t/>
            </a:r>
            <a:br>
              <a:rPr lang="en-US" dirty="0"/>
            </a:br>
            <a:endParaRPr lang="en-US" dirty="0"/>
          </a:p>
        </p:txBody>
      </p:sp>
      <p:sp>
        <p:nvSpPr>
          <p:cNvPr id="3" name="Espace réservé du contenu 2"/>
          <p:cNvSpPr>
            <a:spLocks noGrp="1"/>
          </p:cNvSpPr>
          <p:nvPr>
            <p:ph idx="1"/>
          </p:nvPr>
        </p:nvSpPr>
        <p:spPr>
          <a:xfrm>
            <a:off x="174171" y="2380343"/>
            <a:ext cx="11437257" cy="4267200"/>
          </a:xfrm>
          <a:solidFill>
            <a:schemeClr val="accent4">
              <a:lumMod val="20000"/>
              <a:lumOff val="80000"/>
            </a:schemeClr>
          </a:solidFill>
        </p:spPr>
        <p:txBody>
          <a:bodyPr>
            <a:normAutofit/>
          </a:bodyPr>
          <a:lstStyle/>
          <a:p>
            <a:pPr algn="just" rtl="1"/>
            <a:r>
              <a:rPr lang="ar-DZ" b="1" dirty="0" smtClean="0"/>
              <a:t>القارئ المخبر </a:t>
            </a:r>
            <a:r>
              <a:rPr lang="ar-DZ" dirty="0" smtClean="0"/>
              <a:t>عند ستانلي فيش، </a:t>
            </a:r>
            <a:r>
              <a:rPr lang="ar-LB" dirty="0" smtClean="0"/>
              <a:t>إنه </a:t>
            </a:r>
            <a:r>
              <a:rPr lang="ar-LB" dirty="0"/>
              <a:t>القارئ العارف باللغة وذو كفاءة لغوية، وقد رأى الدارسون أن ه</a:t>
            </a:r>
            <a:r>
              <a:rPr lang="ar-DZ" dirty="0"/>
              <a:t>ذا القارئ وجد استنادا إلى النحو التوليدي للتحويلات، ذلك أن «البنية السطحية تنتج لدى القارئ حدثا ينبغي أن يعاش إلى النهاية قبل أن تصل به إلى البنية العميقة</a:t>
            </a:r>
            <a:r>
              <a:rPr lang="ar-DZ" dirty="0" smtClean="0"/>
              <a:t>»...</a:t>
            </a:r>
          </a:p>
          <a:p>
            <a:pPr algn="just" rtl="1"/>
            <a:r>
              <a:rPr lang="ar-DZ" dirty="0" smtClean="0"/>
              <a:t> </a:t>
            </a:r>
            <a:r>
              <a:rPr lang="ar-LB" dirty="0" smtClean="0"/>
              <a:t>بالنسبة </a:t>
            </a:r>
            <a:r>
              <a:rPr lang="ar-LB" dirty="0"/>
              <a:t>إلى فيش، أي قارئ مطلع أو كل قارئ </a:t>
            </a:r>
            <a:r>
              <a:rPr lang="ar-LB" dirty="0" smtClean="0"/>
              <a:t>مطلع</a:t>
            </a:r>
            <a:r>
              <a:rPr lang="ar-DZ" dirty="0" smtClean="0"/>
              <a:t>، هو قارئ مخبر؛</a:t>
            </a:r>
            <a:r>
              <a:rPr lang="ar-LB" dirty="0" smtClean="0"/>
              <a:t> </a:t>
            </a:r>
            <a:r>
              <a:rPr lang="ar-LB" dirty="0"/>
              <a:t>«إنه ليس تجريدا، وليس قارئا حقيقيا، بل هو كائن هجين، إنه قارئ حقيقي(أنا) يفعل كل ما في وسعه لكي يصبح </a:t>
            </a:r>
            <a:r>
              <a:rPr lang="ar-LB" dirty="0" smtClean="0"/>
              <a:t>مطلعا»</a:t>
            </a:r>
            <a:r>
              <a:rPr lang="ar-DZ" b="1" baseline="30000" dirty="0" smtClean="0"/>
              <a:t>...</a:t>
            </a:r>
          </a:p>
          <a:p>
            <a:pPr algn="just" rtl="1"/>
            <a:r>
              <a:rPr lang="ar-LB" dirty="0" smtClean="0"/>
              <a:t>أما </a:t>
            </a:r>
            <a:r>
              <a:rPr lang="ar-LB" dirty="0"/>
              <a:t>عن </a:t>
            </a:r>
            <a:r>
              <a:rPr lang="ar-LB" b="1" dirty="0"/>
              <a:t>القارئ المقصود </a:t>
            </a:r>
            <a:r>
              <a:rPr lang="ar-LB" dirty="0"/>
              <a:t>فيقصد به ستانلي فيش تلك الفكرة المرسومة في </a:t>
            </a:r>
            <a:r>
              <a:rPr lang="ar-DZ" dirty="0"/>
              <a:t>ذهن المؤلف حول مستقبل نصه، وهي فكرة غير ثابتة تتغير من مؤلف لآخر، إن القارئ المقصود </a:t>
            </a:r>
            <a:r>
              <a:rPr lang="ar-DZ" dirty="0" smtClean="0"/>
              <a:t>يمكن عده مجرد </a:t>
            </a:r>
            <a:r>
              <a:rPr lang="ar-DZ" dirty="0"/>
              <a:t>بنية </a:t>
            </a:r>
            <a:r>
              <a:rPr lang="ar-DZ" dirty="0" err="1"/>
              <a:t>تخييلية</a:t>
            </a:r>
            <a:r>
              <a:rPr lang="ar-DZ" dirty="0"/>
              <a:t> </a:t>
            </a:r>
            <a:r>
              <a:rPr lang="ar-DZ" dirty="0" smtClean="0"/>
              <a:t>تسيح </a:t>
            </a:r>
            <a:r>
              <a:rPr lang="ar-DZ" dirty="0"/>
              <a:t>في النص، وتمثل مفهوم إعادة </a:t>
            </a:r>
            <a:r>
              <a:rPr lang="ar-DZ" dirty="0" smtClean="0"/>
              <a:t>البناء</a:t>
            </a:r>
            <a:r>
              <a:rPr lang="ar-DZ" baseline="30000" dirty="0" smtClean="0"/>
              <a:t>،</a:t>
            </a:r>
            <a:r>
              <a:rPr lang="ar-DZ" dirty="0" smtClean="0"/>
              <a:t> ذلك </a:t>
            </a:r>
            <a:r>
              <a:rPr lang="ar-DZ" dirty="0"/>
              <a:t>أنه الصورة المسبقة الموضوعة للذهن المستقبل والذي يتخيله المؤلف في العادة ويرسمه وفق ما يتراءى لعوالمه النصية</a:t>
            </a:r>
            <a:r>
              <a:rPr lang="ar-DZ" dirty="0" smtClean="0"/>
              <a:t>....</a:t>
            </a:r>
            <a:endParaRPr lang="en-US" dirty="0"/>
          </a:p>
        </p:txBody>
      </p:sp>
    </p:spTree>
    <p:extLst>
      <p:ext uri="{BB962C8B-B14F-4D97-AF65-F5344CB8AC3E}">
        <p14:creationId xmlns:p14="http://schemas.microsoft.com/office/powerpoint/2010/main" val="36642492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88999" y="335150"/>
            <a:ext cx="10515600" cy="1246909"/>
          </a:xfrm>
          <a:solidFill>
            <a:schemeClr val="accent4">
              <a:lumMod val="20000"/>
              <a:lumOff val="80000"/>
            </a:schemeClr>
          </a:solidFill>
          <a:ln w="34925">
            <a:solidFill>
              <a:srgbClr val="FFFFFF"/>
            </a:solidFill>
          </a:ln>
          <a:effectLst>
            <a:outerShdw blurRad="317500" dir="2700000" algn="ctr">
              <a:srgbClr val="000000">
                <a:alpha val="43000"/>
              </a:srgbClr>
            </a:outerShdw>
          </a:effectLst>
          <a:scene3d>
            <a:camera prst="orthographicFront"/>
            <a:lightRig rig="threePt" dir="t"/>
          </a:scene3d>
          <a:sp3d>
            <a:bevelT w="152400" h="50800" prst="softRound"/>
          </a:sp3d>
        </p:spPr>
        <p:txBody>
          <a:bodyPr>
            <a:normAutofit fontScale="90000"/>
          </a:bodyPr>
          <a:lstStyle/>
          <a:p>
            <a:pPr algn="ctr" rtl="1"/>
            <a:r>
              <a:rPr lang="ar-DZ" b="1" dirty="0">
                <a:solidFill>
                  <a:srgbClr val="0070C0"/>
                </a:solidFill>
              </a:rPr>
              <a:t>القارئ «اللاعب» لدى ميشال </a:t>
            </a:r>
            <a:r>
              <a:rPr lang="ar-DZ" b="1" dirty="0" err="1">
                <a:solidFill>
                  <a:srgbClr val="0070C0"/>
                </a:solidFill>
              </a:rPr>
              <a:t>بيكارد</a:t>
            </a:r>
            <a:r>
              <a:rPr lang="ar-LB" b="1" dirty="0">
                <a:solidFill>
                  <a:srgbClr val="0070C0"/>
                </a:solidFill>
              </a:rPr>
              <a:t> </a:t>
            </a:r>
            <a:r>
              <a:rPr lang="fr-FR" b="1" dirty="0">
                <a:solidFill>
                  <a:srgbClr val="0070C0"/>
                </a:solidFill>
              </a:rPr>
              <a:t>Michel Picard</a:t>
            </a:r>
            <a:r>
              <a:rPr lang="en-US" dirty="0">
                <a:solidFill>
                  <a:srgbClr val="0070C0"/>
                </a:solidFill>
              </a:rPr>
              <a:t/>
            </a:r>
            <a:br>
              <a:rPr lang="en-US" dirty="0">
                <a:solidFill>
                  <a:srgbClr val="0070C0"/>
                </a:solidFill>
              </a:rPr>
            </a:br>
            <a:endParaRPr lang="en-US" dirty="0">
              <a:solidFill>
                <a:srgbClr val="0070C0"/>
              </a:solidFill>
            </a:endParaRPr>
          </a:p>
        </p:txBody>
      </p:sp>
      <p:sp>
        <p:nvSpPr>
          <p:cNvPr id="3" name="Espace réservé du contenu 2"/>
          <p:cNvSpPr>
            <a:spLocks noGrp="1"/>
          </p:cNvSpPr>
          <p:nvPr>
            <p:ph idx="1"/>
          </p:nvPr>
        </p:nvSpPr>
        <p:spPr>
          <a:xfrm>
            <a:off x="449942" y="1692895"/>
            <a:ext cx="11393713" cy="4630056"/>
          </a:xfrm>
          <a:solidFill>
            <a:schemeClr val="accent3">
              <a:lumMod val="20000"/>
              <a:lumOff val="80000"/>
            </a:schemeClr>
          </a:solidFill>
        </p:spPr>
        <p:txBody>
          <a:bodyPr>
            <a:normAutofit/>
          </a:bodyPr>
          <a:lstStyle/>
          <a:p>
            <a:pPr algn="just" rtl="1" fontAlgn="base"/>
            <a:r>
              <a:rPr lang="ar-DZ" dirty="0"/>
              <a:t> </a:t>
            </a:r>
            <a:r>
              <a:rPr lang="ar-DZ" sz="2400" dirty="0"/>
              <a:t>في مقال له بعنوان القراءة كلعب</a:t>
            </a:r>
            <a:r>
              <a:rPr lang="ar-DZ" sz="2400" b="1" baseline="30000" dirty="0"/>
              <a:t> </a:t>
            </a:r>
            <a:r>
              <a:rPr lang="ar-DZ" sz="2400" dirty="0" smtClean="0"/>
              <a:t>يؤسس </a:t>
            </a:r>
            <a:r>
              <a:rPr lang="ar-DZ" sz="2400" dirty="0"/>
              <a:t>ميشال </a:t>
            </a:r>
            <a:r>
              <a:rPr lang="ar-DZ" sz="2400" dirty="0" err="1"/>
              <a:t>بيكارد</a:t>
            </a:r>
            <a:r>
              <a:rPr lang="ar-DZ" sz="2400" dirty="0"/>
              <a:t> لجنس آخر من القراء، قارئ مهادن يأخذ فعل القراءة بما هي لعب، </a:t>
            </a:r>
            <a:r>
              <a:rPr lang="ar-DZ" sz="2400" b="1" dirty="0"/>
              <a:t>لعب مفارق بما هو بناء للمعنى</a:t>
            </a:r>
            <a:r>
              <a:rPr lang="ar-DZ" sz="2400" dirty="0"/>
              <a:t>، تلعب استراتيجية اللعب القارئ دورا فعالا عند </a:t>
            </a:r>
            <a:r>
              <a:rPr lang="ar-DZ" sz="2400" dirty="0" err="1" smtClean="0"/>
              <a:t>بيكارد</a:t>
            </a:r>
            <a:r>
              <a:rPr lang="ar-DZ" sz="2400" dirty="0" smtClean="0"/>
              <a:t> </a:t>
            </a:r>
            <a:r>
              <a:rPr lang="ar-DZ" sz="2400" dirty="0"/>
              <a:t>لإعادة تصميم المعنى، ذلك أن لعبة الانتقائية التي ينهجها المؤلف في بناء نص دال لن تفتحها إلى مواجهة في إطار اللعب القرائي، ومن هذا المنطلق يدعو</a:t>
            </a:r>
            <a:r>
              <a:rPr lang="ar-DZ" sz="2400" b="1" dirty="0"/>
              <a:t> </a:t>
            </a:r>
            <a:r>
              <a:rPr lang="ar-DZ" sz="2400" dirty="0"/>
              <a:t>لتجديد درس الأدب ولاستراتيجيات قراءاته،</a:t>
            </a:r>
            <a:r>
              <a:rPr lang="ar-DZ" sz="2400" b="1" dirty="0"/>
              <a:t> </a:t>
            </a:r>
            <a:r>
              <a:rPr lang="ar-DZ" sz="2400" dirty="0"/>
              <a:t>خاصة في مؤلفه الأدب </a:t>
            </a:r>
            <a:r>
              <a:rPr lang="ar-DZ" sz="2400" dirty="0" smtClean="0"/>
              <a:t>والموت</a:t>
            </a:r>
            <a:r>
              <a:rPr lang="ar-DZ" sz="2400" b="1" baseline="30000" dirty="0" smtClean="0"/>
              <a:t>.</a:t>
            </a:r>
          </a:p>
          <a:p>
            <a:pPr algn="just" rtl="1" fontAlgn="base"/>
            <a:r>
              <a:rPr lang="ar-DZ" dirty="0">
                <a:solidFill>
                  <a:srgbClr val="FF0000"/>
                </a:solidFill>
              </a:rPr>
              <a:t>راجع لميشال </a:t>
            </a:r>
            <a:r>
              <a:rPr lang="ar-DZ" dirty="0" err="1">
                <a:solidFill>
                  <a:srgbClr val="FF0000"/>
                </a:solidFill>
              </a:rPr>
              <a:t>بيكارد</a:t>
            </a:r>
            <a:r>
              <a:rPr lang="ar-DZ" dirty="0">
                <a:solidFill>
                  <a:srgbClr val="FF0000"/>
                </a:solidFill>
              </a:rPr>
              <a:t> ما يلي</a:t>
            </a:r>
            <a:r>
              <a:rPr lang="ar-DZ" dirty="0" smtClean="0">
                <a:solidFill>
                  <a:srgbClr val="FF0000"/>
                </a:solidFill>
              </a:rPr>
              <a:t>:</a:t>
            </a:r>
            <a:endParaRPr lang="ar-DZ" sz="2200" dirty="0">
              <a:solidFill>
                <a:srgbClr val="FF0000"/>
              </a:solidFill>
            </a:endParaRPr>
          </a:p>
          <a:p>
            <a:pPr algn="ctr" rtl="1" fontAlgn="base"/>
            <a:r>
              <a:rPr lang="fr-FR" sz="4000" b="1" baseline="30000" dirty="0" err="1">
                <a:solidFill>
                  <a:srgbClr val="7030A0"/>
                </a:solidFill>
              </a:rPr>
              <a:t>Refer</a:t>
            </a:r>
            <a:r>
              <a:rPr lang="fr-FR" sz="4000" b="1" baseline="30000" dirty="0">
                <a:solidFill>
                  <a:srgbClr val="7030A0"/>
                </a:solidFill>
              </a:rPr>
              <a:t> : </a:t>
            </a:r>
            <a:r>
              <a:rPr lang="fr-FR" sz="4000" b="1" u="sng" baseline="30000" dirty="0">
                <a:solidFill>
                  <a:srgbClr val="7030A0"/>
                </a:solidFill>
              </a:rPr>
              <a:t>Michel Picard, La lecture comme jeu</a:t>
            </a:r>
            <a:r>
              <a:rPr lang="fr-FR" sz="4000" b="1" baseline="30000" dirty="0">
                <a:solidFill>
                  <a:srgbClr val="7030A0"/>
                </a:solidFill>
              </a:rPr>
              <a:t>, (causerie introductive au congrès de l'ABF, "qui lit quoi !, mai 1984"), bulletin d'informations de l'association des bibliothécaires française-n 167, 2eme trimestre 1995.    </a:t>
            </a:r>
            <a:endParaRPr lang="ar-DZ" sz="4000" b="1" baseline="30000" dirty="0">
              <a:solidFill>
                <a:srgbClr val="7030A0"/>
              </a:solidFill>
            </a:endParaRPr>
          </a:p>
          <a:p>
            <a:pPr algn="ctr" fontAlgn="base"/>
            <a:r>
              <a:rPr lang="fr-FR" sz="4000" b="1" u="sng" baseline="30000" dirty="0">
                <a:solidFill>
                  <a:srgbClr val="7030A0"/>
                </a:solidFill>
              </a:rPr>
              <a:t>Michel Picard, La Littérature et la Mort</a:t>
            </a:r>
            <a:r>
              <a:rPr lang="fr-FR" sz="4000" b="1" baseline="30000" dirty="0">
                <a:solidFill>
                  <a:srgbClr val="7030A0"/>
                </a:solidFill>
              </a:rPr>
              <a:t>, </a:t>
            </a:r>
            <a:r>
              <a:rPr lang="fr-FR" sz="4000" b="1" baseline="30000" dirty="0">
                <a:solidFill>
                  <a:srgbClr val="7030A0"/>
                </a:solidFill>
                <a:hlinkClick r:id="rId2"/>
              </a:rPr>
              <a:t>Presses Universitaires de France</a:t>
            </a:r>
            <a:r>
              <a:rPr lang="fr-FR" sz="4000" b="1" baseline="30000" dirty="0">
                <a:solidFill>
                  <a:srgbClr val="7030A0"/>
                </a:solidFill>
              </a:rPr>
              <a:t>, 1995. </a:t>
            </a:r>
            <a:endParaRPr lang="en-US" sz="4000" b="1" baseline="30000" dirty="0">
              <a:solidFill>
                <a:srgbClr val="7030A0"/>
              </a:solidFill>
            </a:endParaRPr>
          </a:p>
          <a:p>
            <a:pPr marL="0" indent="0" algn="ctr" rtl="1" fontAlgn="base">
              <a:buNone/>
            </a:pPr>
            <a:endParaRPr lang="ar-DZ" sz="4200" b="1" dirty="0" smtClean="0">
              <a:solidFill>
                <a:srgbClr val="FF0000"/>
              </a:solidFill>
            </a:endParaRPr>
          </a:p>
          <a:p>
            <a:pPr algn="ctr" rtl="1" fontAlgn="base"/>
            <a:endParaRPr lang="en-US" sz="4200" b="1" dirty="0">
              <a:solidFill>
                <a:srgbClr val="FF0000"/>
              </a:solidFill>
            </a:endParaRPr>
          </a:p>
          <a:p>
            <a:pPr algn="just" rtl="1" fontAlgn="base"/>
            <a:endParaRPr lang="ar-DZ" b="1" baseline="30000" dirty="0" smtClean="0"/>
          </a:p>
        </p:txBody>
      </p:sp>
    </p:spTree>
    <p:extLst>
      <p:ext uri="{BB962C8B-B14F-4D97-AF65-F5344CB8AC3E}">
        <p14:creationId xmlns:p14="http://schemas.microsoft.com/office/powerpoint/2010/main" val="27366088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3485" y="420914"/>
            <a:ext cx="11422743" cy="6241143"/>
          </a:xfrm>
          <a:solidFill>
            <a:schemeClr val="accent6">
              <a:lumMod val="40000"/>
              <a:lumOff val="60000"/>
            </a:schemeClr>
          </a:solidFill>
        </p:spPr>
        <p:txBody>
          <a:bodyPr>
            <a:normAutofit/>
          </a:bodyPr>
          <a:lstStyle/>
          <a:p>
            <a:pPr algn="just" rtl="1" fontAlgn="base"/>
            <a:r>
              <a:rPr lang="ar-DZ" dirty="0"/>
              <a:t>إن اقتراح </a:t>
            </a:r>
            <a:r>
              <a:rPr lang="ar-DZ" dirty="0" err="1"/>
              <a:t>بيكارد</a:t>
            </a:r>
            <a:r>
              <a:rPr lang="ar-DZ" dirty="0"/>
              <a:t> للقارئ اللاعب، يعول عليه كقارئ قادر على كشف خدع النص الوهمية التي تقوم على صيغة انتقائية في التأليف، واستقبال المنتقى بمنطق التلاعب اللفظي يفضي إلى اكتشاف أساس الكتابة وبالتالي إلى سبر أغوار بنى النص موضوع التلقي. ويتحقق ذلك من خلال تباعد وتجاذب قطبين أساسيين هما عالم النص وعالم </a:t>
            </a:r>
            <a:r>
              <a:rPr lang="ar-DZ" dirty="0" smtClean="0"/>
              <a:t>القارئ...</a:t>
            </a:r>
          </a:p>
          <a:p>
            <a:pPr algn="ctr" fontAlgn="base"/>
            <a:r>
              <a:rPr lang="fr-FR" sz="3600" b="1" baseline="30000" dirty="0" smtClean="0">
                <a:solidFill>
                  <a:srgbClr val="FF0000"/>
                </a:solidFill>
              </a:rPr>
              <a:t>Paul </a:t>
            </a:r>
            <a:r>
              <a:rPr lang="fr-FR" sz="3600" b="1" baseline="30000" dirty="0">
                <a:solidFill>
                  <a:srgbClr val="FF0000"/>
                </a:solidFill>
              </a:rPr>
              <a:t>Ricœur, du Texte a location Essai, de herméneutique, Edition Seuil, paris, </a:t>
            </a:r>
            <a:r>
              <a:rPr lang="fr-FR" sz="3600" b="1" baseline="30000" dirty="0" smtClean="0">
                <a:solidFill>
                  <a:srgbClr val="FF0000"/>
                </a:solidFill>
              </a:rPr>
              <a:t>P112</a:t>
            </a:r>
            <a:r>
              <a:rPr lang="fr-FR" sz="3600" b="1" baseline="30000" dirty="0">
                <a:solidFill>
                  <a:srgbClr val="FF0000"/>
                </a:solidFill>
              </a:rPr>
              <a:t>, P126</a:t>
            </a:r>
            <a:r>
              <a:rPr lang="fr-FR" sz="3600" b="1" baseline="30000" dirty="0" smtClean="0">
                <a:solidFill>
                  <a:srgbClr val="FF0000"/>
                </a:solidFill>
              </a:rPr>
              <a:t>.</a:t>
            </a:r>
            <a:endParaRPr lang="en-US" sz="3600" b="1" dirty="0">
              <a:solidFill>
                <a:srgbClr val="FF0000"/>
              </a:solidFill>
            </a:endParaRPr>
          </a:p>
          <a:p>
            <a:pPr algn="r"/>
            <a:endParaRPr lang="en-US" dirty="0"/>
          </a:p>
        </p:txBody>
      </p:sp>
      <p:pic>
        <p:nvPicPr>
          <p:cNvPr id="4" name="Image 3"/>
          <p:cNvPicPr>
            <a:picLocks noChangeAspect="1"/>
          </p:cNvPicPr>
          <p:nvPr/>
        </p:nvPicPr>
        <p:blipFill>
          <a:blip r:embed="rId2"/>
          <a:stretch>
            <a:fillRect/>
          </a:stretch>
        </p:blipFill>
        <p:spPr>
          <a:xfrm>
            <a:off x="4607565" y="2790012"/>
            <a:ext cx="3194581" cy="3872045"/>
          </a:xfrm>
          <a:prstGeom prst="rect">
            <a:avLst/>
          </a:prstGeom>
        </p:spPr>
      </p:pic>
    </p:spTree>
    <p:extLst>
      <p:ext uri="{BB962C8B-B14F-4D97-AF65-F5344CB8AC3E}">
        <p14:creationId xmlns:p14="http://schemas.microsoft.com/office/powerpoint/2010/main" val="773010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7728" y="537028"/>
            <a:ext cx="10076543" cy="1001486"/>
          </a:xfrm>
          <a:solidFill>
            <a:schemeClr val="accent1">
              <a:lumMod val="20000"/>
              <a:lumOff val="80000"/>
            </a:schemeClr>
          </a:solidFill>
        </p:spPr>
        <p:txBody>
          <a:bodyPr>
            <a:normAutofit/>
          </a:bodyPr>
          <a:lstStyle/>
          <a:p>
            <a:pPr algn="ctr"/>
            <a:r>
              <a:rPr lang="ar-DZ" sz="4000" dirty="0" smtClean="0"/>
              <a:t>إشارات مفهومية أخرى...</a:t>
            </a:r>
            <a:endParaRPr lang="en-US" sz="4000" dirty="0"/>
          </a:p>
        </p:txBody>
      </p:sp>
      <p:sp>
        <p:nvSpPr>
          <p:cNvPr id="3" name="Espace réservé du contenu 2"/>
          <p:cNvSpPr>
            <a:spLocks noGrp="1"/>
          </p:cNvSpPr>
          <p:nvPr>
            <p:ph idx="1"/>
          </p:nvPr>
        </p:nvSpPr>
        <p:spPr>
          <a:xfrm>
            <a:off x="838199" y="1724025"/>
            <a:ext cx="10515600" cy="4241346"/>
          </a:xfrm>
          <a:solidFill>
            <a:schemeClr val="accent3">
              <a:lumMod val="20000"/>
              <a:lumOff val="80000"/>
            </a:schemeClr>
          </a:solidFill>
        </p:spPr>
        <p:txBody>
          <a:bodyPr/>
          <a:lstStyle/>
          <a:p>
            <a:pPr algn="just" rtl="1"/>
            <a:r>
              <a:rPr lang="ar-DZ" dirty="0" smtClean="0"/>
              <a:t>القارئ </a:t>
            </a:r>
            <a:r>
              <a:rPr lang="ar-DZ" dirty="0"/>
              <a:t>المثالي لدى كوست </a:t>
            </a:r>
            <a:r>
              <a:rPr lang="ar-DZ" dirty="0" err="1"/>
              <a:t>واينغاردن</a:t>
            </a:r>
            <a:r>
              <a:rPr lang="ar-DZ" dirty="0"/>
              <a:t> </a:t>
            </a:r>
            <a:r>
              <a:rPr lang="en-US" dirty="0"/>
              <a:t>Roman </a:t>
            </a:r>
            <a:r>
              <a:rPr lang="en-US" dirty="0" err="1"/>
              <a:t>Ingarden</a:t>
            </a:r>
            <a:r>
              <a:rPr lang="ar-DZ" dirty="0"/>
              <a:t> و</a:t>
            </a:r>
            <a:r>
              <a:rPr lang="en-US" dirty="0"/>
              <a:t>Didier </a:t>
            </a:r>
            <a:r>
              <a:rPr lang="en-US" dirty="0" err="1"/>
              <a:t>Coste</a:t>
            </a:r>
            <a:r>
              <a:rPr lang="en-US" dirty="0"/>
              <a:t> </a:t>
            </a:r>
            <a:r>
              <a:rPr lang="ar-DZ" dirty="0" smtClean="0"/>
              <a:t>مثلا، </a:t>
            </a:r>
            <a:r>
              <a:rPr lang="ar-DZ" dirty="0"/>
              <a:t>والقارئ المجرد لدى </a:t>
            </a:r>
            <a:r>
              <a:rPr lang="ar-DZ" dirty="0" err="1"/>
              <a:t>شميت</a:t>
            </a:r>
            <a:r>
              <a:rPr lang="ar-DZ" dirty="0"/>
              <a:t> </a:t>
            </a:r>
            <a:r>
              <a:rPr lang="ar-DZ" dirty="0" err="1" smtClean="0"/>
              <a:t>ولينتفلت</a:t>
            </a:r>
            <a:r>
              <a:rPr lang="en-US" dirty="0" smtClean="0"/>
              <a:t>Jap </a:t>
            </a:r>
            <a:r>
              <a:rPr lang="en-US" dirty="0" err="1"/>
              <a:t>Lintvelt</a:t>
            </a:r>
            <a:r>
              <a:rPr lang="en-US" dirty="0"/>
              <a:t> </a:t>
            </a:r>
            <a:r>
              <a:rPr lang="ar-DZ" dirty="0" smtClean="0"/>
              <a:t>و </a:t>
            </a:r>
            <a:r>
              <a:rPr lang="fr-FR" dirty="0" smtClean="0"/>
              <a:t>                     </a:t>
            </a:r>
            <a:r>
              <a:rPr lang="en-US" dirty="0" smtClean="0"/>
              <a:t>S.J</a:t>
            </a:r>
            <a:r>
              <a:rPr lang="en-US" dirty="0"/>
              <a:t>. </a:t>
            </a:r>
            <a:r>
              <a:rPr lang="en-US" dirty="0" smtClean="0"/>
              <a:t>Schmidt </a:t>
            </a:r>
            <a:r>
              <a:rPr lang="ar-SA" b="1" dirty="0" smtClean="0">
                <a:solidFill>
                  <a:srgbClr val="FF0000"/>
                </a:solidFill>
              </a:rPr>
              <a:t>للمزيد </a:t>
            </a:r>
            <a:r>
              <a:rPr lang="ar-SA" b="1" dirty="0">
                <a:solidFill>
                  <a:srgbClr val="FF0000"/>
                </a:solidFill>
              </a:rPr>
              <a:t>عن القارئ المثالي عند رومان </a:t>
            </a:r>
            <a:r>
              <a:rPr lang="ar-SA" b="1" dirty="0" err="1">
                <a:solidFill>
                  <a:srgbClr val="FF0000"/>
                </a:solidFill>
              </a:rPr>
              <a:t>اينغاردن</a:t>
            </a:r>
            <a:r>
              <a:rPr lang="ar-SA" b="1" dirty="0">
                <a:solidFill>
                  <a:srgbClr val="FF0000"/>
                </a:solidFill>
              </a:rPr>
              <a:t>، راجع مقال:</a:t>
            </a:r>
            <a:endParaRPr lang="en-US" b="1" dirty="0">
              <a:solidFill>
                <a:srgbClr val="FF0000"/>
              </a:solidFill>
            </a:endParaRPr>
          </a:p>
          <a:p>
            <a:pPr algn="ctr" rtl="1"/>
            <a:r>
              <a:rPr lang="fr-FR" sz="3600" b="1" u="sng" baseline="30000" dirty="0">
                <a:solidFill>
                  <a:srgbClr val="FF0000"/>
                </a:solidFill>
              </a:rPr>
              <a:t>Anna </a:t>
            </a:r>
            <a:r>
              <a:rPr lang="fr-FR" sz="3600" b="1" u="sng" baseline="30000" dirty="0" err="1">
                <a:solidFill>
                  <a:srgbClr val="FF0000"/>
                </a:solidFill>
              </a:rPr>
              <a:t>Biolik</a:t>
            </a:r>
            <a:r>
              <a:rPr lang="fr-FR" sz="3600" b="1" u="sng" baseline="30000" dirty="0">
                <a:solidFill>
                  <a:srgbClr val="FF0000"/>
                </a:solidFill>
              </a:rPr>
              <a:t>, Roman </a:t>
            </a:r>
            <a:r>
              <a:rPr lang="fr-FR" sz="3600" b="1" u="sng" baseline="30000" dirty="0" err="1">
                <a:solidFill>
                  <a:srgbClr val="FF0000"/>
                </a:solidFill>
              </a:rPr>
              <a:t>Ingarden</a:t>
            </a:r>
            <a:r>
              <a:rPr lang="fr-FR" sz="3600" b="1" u="sng" baseline="30000" dirty="0">
                <a:solidFill>
                  <a:srgbClr val="FF0000"/>
                </a:solidFill>
              </a:rPr>
              <a:t>—l'idée de l'œuvre littéraire et sa </a:t>
            </a:r>
            <a:r>
              <a:rPr lang="fr-FR" sz="3600" b="1" u="sng" baseline="30000" dirty="0" err="1">
                <a:solidFill>
                  <a:srgbClr val="FF0000"/>
                </a:solidFill>
              </a:rPr>
              <a:t>concretisation</a:t>
            </a:r>
            <a:r>
              <a:rPr lang="fr-FR" sz="3600" b="1" baseline="30000" dirty="0">
                <a:solidFill>
                  <a:srgbClr val="FF0000"/>
                </a:solidFill>
              </a:rPr>
              <a:t>, Canadian </a:t>
            </a:r>
            <a:r>
              <a:rPr lang="fr-FR" sz="3600" b="1" baseline="30000" dirty="0" err="1">
                <a:solidFill>
                  <a:srgbClr val="FF0000"/>
                </a:solidFill>
              </a:rPr>
              <a:t>Slavonic</a:t>
            </a:r>
            <a:r>
              <a:rPr lang="fr-FR" sz="3600" b="1" baseline="30000" dirty="0">
                <a:solidFill>
                  <a:srgbClr val="FF0000"/>
                </a:solidFill>
              </a:rPr>
              <a:t> </a:t>
            </a:r>
            <a:r>
              <a:rPr lang="fr-FR" sz="3600" b="1" baseline="30000" dirty="0" err="1">
                <a:solidFill>
                  <a:srgbClr val="FF0000"/>
                </a:solidFill>
              </a:rPr>
              <a:t>Papers</a:t>
            </a:r>
            <a:r>
              <a:rPr lang="fr-FR" sz="3600" b="1" baseline="30000" dirty="0">
                <a:solidFill>
                  <a:srgbClr val="FF0000"/>
                </a:solidFill>
              </a:rPr>
              <a:t> / Revue Canadienne des Slavistes, </a:t>
            </a:r>
            <a:r>
              <a:rPr lang="fr-FR" sz="3600" b="1" baseline="30000" dirty="0" err="1">
                <a:solidFill>
                  <a:srgbClr val="FF0000"/>
                </a:solidFill>
              </a:rPr>
              <a:t>Published</a:t>
            </a:r>
            <a:r>
              <a:rPr lang="fr-FR" sz="3600" b="1" baseline="30000" dirty="0">
                <a:solidFill>
                  <a:srgbClr val="FF0000"/>
                </a:solidFill>
              </a:rPr>
              <a:t> By : Taylor &amp; Francis, Ltd. </a:t>
            </a:r>
            <a:r>
              <a:rPr lang="fr-FR" sz="3600" b="1" baseline="30000" dirty="0">
                <a:solidFill>
                  <a:srgbClr val="FF0000"/>
                </a:solidFill>
                <a:hlinkClick r:id="rId2"/>
              </a:rPr>
              <a:t>Vol. 25, No. 2 (</a:t>
            </a:r>
            <a:r>
              <a:rPr lang="fr-FR" sz="3600" b="1" baseline="30000" dirty="0" err="1">
                <a:solidFill>
                  <a:srgbClr val="FF0000"/>
                </a:solidFill>
                <a:hlinkClick r:id="rId2"/>
              </a:rPr>
              <a:t>June</a:t>
            </a:r>
            <a:r>
              <a:rPr lang="fr-FR" sz="3600" b="1" baseline="30000" dirty="0">
                <a:solidFill>
                  <a:srgbClr val="FF0000"/>
                </a:solidFill>
                <a:hlinkClick r:id="rId2"/>
              </a:rPr>
              <a:t> 1983)</a:t>
            </a:r>
            <a:r>
              <a:rPr lang="fr-FR" sz="3600" b="1" baseline="30000" dirty="0">
                <a:solidFill>
                  <a:srgbClr val="FF0000"/>
                </a:solidFill>
              </a:rPr>
              <a:t>, pp. 225-234.</a:t>
            </a:r>
            <a:endParaRPr lang="en-US" sz="3600" b="1" dirty="0">
              <a:solidFill>
                <a:srgbClr val="FF0000"/>
              </a:solidFill>
            </a:endParaRPr>
          </a:p>
          <a:p>
            <a:pPr algn="just" rtl="1"/>
            <a:r>
              <a:rPr lang="ar-SA" dirty="0" smtClean="0">
                <a:solidFill>
                  <a:srgbClr val="FF0000"/>
                </a:solidFill>
              </a:rPr>
              <a:t>للمزيد </a:t>
            </a:r>
            <a:r>
              <a:rPr lang="ar-SA" dirty="0">
                <a:solidFill>
                  <a:srgbClr val="FF0000"/>
                </a:solidFill>
              </a:rPr>
              <a:t>عن القارئ المجرد لدى جاب </a:t>
            </a:r>
            <a:r>
              <a:rPr lang="ar-SA" dirty="0" err="1">
                <a:solidFill>
                  <a:srgbClr val="FF0000"/>
                </a:solidFill>
              </a:rPr>
              <a:t>لينتفلت</a:t>
            </a:r>
            <a:r>
              <a:rPr lang="ar-SA" dirty="0">
                <a:solidFill>
                  <a:srgbClr val="FF0000"/>
                </a:solidFill>
              </a:rPr>
              <a:t>: راجع: جاب </a:t>
            </a:r>
            <a:r>
              <a:rPr lang="ar-SA" dirty="0" err="1">
                <a:solidFill>
                  <a:srgbClr val="FF0000"/>
                </a:solidFill>
              </a:rPr>
              <a:t>لينتفلت</a:t>
            </a:r>
            <a:r>
              <a:rPr lang="ar-SA" dirty="0">
                <a:solidFill>
                  <a:srgbClr val="FF0000"/>
                </a:solidFill>
              </a:rPr>
              <a:t>: مستويات النص السردي الأدبي: ترجمة رشيد بن حدو، آفاق، عدد 9-8، ص(81-88</a:t>
            </a:r>
            <a:r>
              <a:rPr lang="ar-SA"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3913121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27680"/>
            <a:ext cx="10515600" cy="1100818"/>
          </a:xfrm>
          <a:solidFill>
            <a:srgbClr val="FFFF00"/>
          </a:solidFill>
        </p:spPr>
        <p:txBody>
          <a:bodyPr/>
          <a:lstStyle/>
          <a:p>
            <a:pPr algn="ctr"/>
            <a:r>
              <a:rPr lang="ar-DZ" dirty="0" smtClean="0">
                <a:latin typeface="Arial Unicode MS" panose="020B0604020202020204" pitchFamily="34" charset="-128"/>
                <a:ea typeface="Arial Unicode MS" panose="020B0604020202020204" pitchFamily="34" charset="-128"/>
                <a:cs typeface="Arial Unicode MS" panose="020B0604020202020204" pitchFamily="34" charset="-128"/>
              </a:rPr>
              <a:t>خاتمة وآفاق...</a:t>
            </a:r>
            <a:endParaRPr lang="en-US"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Espace réservé du contenu 2"/>
          <p:cNvSpPr>
            <a:spLocks noGrp="1"/>
          </p:cNvSpPr>
          <p:nvPr>
            <p:ph idx="1"/>
          </p:nvPr>
        </p:nvSpPr>
        <p:spPr>
          <a:xfrm>
            <a:off x="261257" y="1411968"/>
            <a:ext cx="11350172" cy="5317558"/>
          </a:xfrm>
          <a:solidFill>
            <a:schemeClr val="accent6">
              <a:lumMod val="20000"/>
              <a:lumOff val="80000"/>
            </a:schemeClr>
          </a:solidFill>
        </p:spPr>
        <p:txBody>
          <a:bodyPr/>
          <a:lstStyle/>
          <a:p>
            <a:pPr algn="just" rtl="1"/>
            <a:r>
              <a:rPr lang="ar-DZ" dirty="0" smtClean="0"/>
              <a:t>يقول الدكتور محمد مفتاح في كتابه المفاهيم معالم: </a:t>
            </a:r>
            <a:r>
              <a:rPr lang="ar-DZ" b="1" dirty="0" smtClean="0">
                <a:solidFill>
                  <a:srgbClr val="0070C0"/>
                </a:solidFill>
              </a:rPr>
              <a:t>«لا </a:t>
            </a:r>
            <a:r>
              <a:rPr lang="ar-DZ" b="1" dirty="0">
                <a:solidFill>
                  <a:srgbClr val="0070C0"/>
                </a:solidFill>
              </a:rPr>
              <a:t>ريب في أن أي تواصل لغوي لا يتحقق بين الناس إلا بالمفاهيم، إذ هي جوهر اللغة الطبيعية العادية، ولب اللغة العلمية الاصطناعية، المفاهيم هي ما يجعل الإنسان يفرق بين شيء وشيء وكائن </a:t>
            </a:r>
            <a:r>
              <a:rPr lang="ar-DZ" b="1" dirty="0" err="1">
                <a:solidFill>
                  <a:srgbClr val="0070C0"/>
                </a:solidFill>
              </a:rPr>
              <a:t>وكائن</a:t>
            </a:r>
            <a:r>
              <a:rPr lang="ar-DZ" b="1" dirty="0">
                <a:solidFill>
                  <a:srgbClr val="0070C0"/>
                </a:solidFill>
              </a:rPr>
              <a:t> وكيان </a:t>
            </a:r>
            <a:r>
              <a:rPr lang="ar-DZ" b="1" dirty="0" err="1">
                <a:solidFill>
                  <a:srgbClr val="0070C0"/>
                </a:solidFill>
              </a:rPr>
              <a:t>وكيان</a:t>
            </a:r>
            <a:r>
              <a:rPr lang="ar-DZ" b="1" dirty="0">
                <a:solidFill>
                  <a:srgbClr val="0070C0"/>
                </a:solidFill>
              </a:rPr>
              <a:t>.»</a:t>
            </a:r>
            <a:r>
              <a:rPr lang="ar-DZ" b="1" baseline="30000" dirty="0">
                <a:solidFill>
                  <a:srgbClr val="0070C0"/>
                </a:solidFill>
              </a:rPr>
              <a:t> </a:t>
            </a:r>
            <a:endParaRPr lang="en-US" dirty="0">
              <a:solidFill>
                <a:srgbClr val="0070C0"/>
              </a:solidFill>
            </a:endParaRPr>
          </a:p>
          <a:p>
            <a:pPr algn="ctr" rtl="1"/>
            <a:r>
              <a:rPr lang="ar-SA" b="1" dirty="0" smtClean="0">
                <a:solidFill>
                  <a:srgbClr val="FF0000"/>
                </a:solidFill>
              </a:rPr>
              <a:t>محمد </a:t>
            </a:r>
            <a:r>
              <a:rPr lang="ar-SA" b="1" dirty="0">
                <a:solidFill>
                  <a:srgbClr val="FF0000"/>
                </a:solidFill>
              </a:rPr>
              <a:t>مفتاح، المفاهيم معالم، المركز الثقافي العربي، ط1 ،بيروت، 1999، ص 6</a:t>
            </a:r>
            <a:r>
              <a:rPr lang="ar-SA" b="1" dirty="0" smtClean="0">
                <a:solidFill>
                  <a:srgbClr val="FF0000"/>
                </a:solidFill>
              </a:rPr>
              <a:t>.</a:t>
            </a:r>
            <a:endParaRPr lang="ar-DZ" b="1" dirty="0" smtClean="0">
              <a:solidFill>
                <a:srgbClr val="FF0000"/>
              </a:solidFill>
            </a:endParaRPr>
          </a:p>
          <a:p>
            <a:pPr algn="just" rtl="1"/>
            <a:r>
              <a:rPr lang="ar-DZ" sz="2000" dirty="0"/>
              <a:t> يعتبر مفهوم القارئ من بين أكثر المفاهيم المشرعة على قراءات مختلفة، وتتحدد هويته من حيث كونه محط تجاذبات </a:t>
            </a:r>
            <a:r>
              <a:rPr lang="ar-DZ" sz="2000" dirty="0" err="1"/>
              <a:t>ابستيمولوجية</a:t>
            </a:r>
            <a:r>
              <a:rPr lang="ar-DZ" sz="2000" dirty="0"/>
              <a:t>...</a:t>
            </a:r>
          </a:p>
          <a:p>
            <a:pPr algn="just" rtl="1"/>
            <a:r>
              <a:rPr lang="ar-DZ" sz="2000" dirty="0"/>
              <a:t>المفهوم يحضر في كل النظريات التي تناولت القراءة، كما يتجذر في مختلف الاتجاهات النقدية الأدبية. وهو ما </a:t>
            </a:r>
            <a:r>
              <a:rPr lang="ar-DZ" sz="2000" dirty="0" smtClean="0"/>
              <a:t>يسهم من حدة  اختراق </a:t>
            </a:r>
            <a:r>
              <a:rPr lang="ar-DZ" sz="2000" dirty="0"/>
              <a:t>بنيته الدلالية، وبالتالي لا تتأتى سياسات إدراكه </a:t>
            </a:r>
            <a:r>
              <a:rPr lang="ar-DZ" sz="2000" dirty="0" smtClean="0"/>
              <a:t>كمفهوم مركزي في الدرس النقدي والأدبي دونما </a:t>
            </a:r>
            <a:r>
              <a:rPr lang="ar-DZ" sz="2000" dirty="0"/>
              <a:t>استحضار كل تلك الاتجاهات النقدية والنظريات التي وضعته ضمن شبكتها </a:t>
            </a:r>
            <a:r>
              <a:rPr lang="ar-DZ" sz="2000" dirty="0" err="1"/>
              <a:t>المفاهيمية</a:t>
            </a:r>
            <a:r>
              <a:rPr lang="ar-DZ" sz="2000" dirty="0" smtClean="0"/>
              <a:t>...</a:t>
            </a:r>
            <a:endParaRPr lang="ar-DZ" sz="2000" dirty="0"/>
          </a:p>
          <a:p>
            <a:pPr algn="ctr" rtl="1"/>
            <a:endParaRPr lang="en-US" b="1" dirty="0">
              <a:solidFill>
                <a:srgbClr val="FF0000"/>
              </a:solidFill>
            </a:endParaRPr>
          </a:p>
          <a:p>
            <a:endParaRPr lang="en-US" dirty="0"/>
          </a:p>
        </p:txBody>
      </p:sp>
      <p:pic>
        <p:nvPicPr>
          <p:cNvPr id="4" name="Image 3"/>
          <p:cNvPicPr>
            <a:picLocks noChangeAspect="1"/>
          </p:cNvPicPr>
          <p:nvPr/>
        </p:nvPicPr>
        <p:blipFill>
          <a:blip r:embed="rId2"/>
          <a:stretch>
            <a:fillRect/>
          </a:stretch>
        </p:blipFill>
        <p:spPr>
          <a:xfrm>
            <a:off x="5965372" y="4746169"/>
            <a:ext cx="3394302" cy="1840763"/>
          </a:xfrm>
          <a:prstGeom prst="rect">
            <a:avLst/>
          </a:prstGeom>
        </p:spPr>
      </p:pic>
      <p:pic>
        <p:nvPicPr>
          <p:cNvPr id="5" name="Image 4"/>
          <p:cNvPicPr>
            <a:picLocks noChangeAspect="1"/>
          </p:cNvPicPr>
          <p:nvPr/>
        </p:nvPicPr>
        <p:blipFill>
          <a:blip r:embed="rId3"/>
          <a:stretch>
            <a:fillRect/>
          </a:stretch>
        </p:blipFill>
        <p:spPr>
          <a:xfrm>
            <a:off x="1698172" y="4746170"/>
            <a:ext cx="2743200" cy="1840763"/>
          </a:xfrm>
          <a:prstGeom prst="rect">
            <a:avLst/>
          </a:prstGeom>
        </p:spPr>
      </p:pic>
    </p:spTree>
    <p:extLst>
      <p:ext uri="{BB962C8B-B14F-4D97-AF65-F5344CB8AC3E}">
        <p14:creationId xmlns:p14="http://schemas.microsoft.com/office/powerpoint/2010/main" val="3536916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672" y="365125"/>
            <a:ext cx="11335657" cy="1325563"/>
          </a:xfrm>
          <a:solidFill>
            <a:srgbClr val="FFFF00"/>
          </a:solidFill>
          <a:scene3d>
            <a:camera prst="orthographicFront"/>
            <a:lightRig rig="threePt" dir="t"/>
          </a:scene3d>
          <a:sp3d>
            <a:bevelT w="139700" h="139700" prst="divot"/>
          </a:sp3d>
        </p:spPr>
        <p:txBody>
          <a:bodyPr/>
          <a:lstStyle/>
          <a:p>
            <a:pPr algn="ctr"/>
            <a:r>
              <a:rPr lang="ar-DZ" b="1" dirty="0" err="1" smtClean="0"/>
              <a:t>بيبليوغرافيا</a:t>
            </a:r>
            <a:r>
              <a:rPr lang="ar-DZ" b="1" dirty="0" smtClean="0"/>
              <a:t> الموضوع شاملة ولكل غاية مفيدة...</a:t>
            </a:r>
            <a:endParaRPr lang="en-US" b="1" dirty="0"/>
          </a:p>
        </p:txBody>
      </p:sp>
      <p:sp>
        <p:nvSpPr>
          <p:cNvPr id="3" name="Espace réservé du contenu 2"/>
          <p:cNvSpPr>
            <a:spLocks noGrp="1"/>
          </p:cNvSpPr>
          <p:nvPr>
            <p:ph idx="1"/>
          </p:nvPr>
        </p:nvSpPr>
        <p:spPr>
          <a:xfrm>
            <a:off x="203201" y="1825625"/>
            <a:ext cx="11150600" cy="4792890"/>
          </a:xfrm>
          <a:solidFill>
            <a:schemeClr val="accent1">
              <a:lumMod val="20000"/>
              <a:lumOff val="80000"/>
            </a:schemeClr>
          </a:solidFill>
        </p:spPr>
        <p:txBody>
          <a:bodyPr>
            <a:normAutofit fontScale="55000" lnSpcReduction="20000"/>
          </a:bodyPr>
          <a:lstStyle/>
          <a:p>
            <a:pPr rtl="1"/>
            <a:endParaRPr lang="ar-DZ" dirty="0" smtClean="0"/>
          </a:p>
          <a:p>
            <a:pPr lvl="0" algn="just" rtl="1" fontAlgn="base"/>
            <a:r>
              <a:rPr lang="ar-DZ" sz="5800" b="1" u="sng" dirty="0">
                <a:solidFill>
                  <a:srgbClr val="FF0000"/>
                </a:solidFill>
              </a:rPr>
              <a:t>الكتب </a:t>
            </a:r>
            <a:endParaRPr lang="en-US" sz="5800" b="1" u="sng" dirty="0">
              <a:solidFill>
                <a:srgbClr val="FF0000"/>
              </a:solidFill>
            </a:endParaRPr>
          </a:p>
          <a:p>
            <a:pPr lvl="0" algn="just" rtl="1" fontAlgn="base"/>
            <a:r>
              <a:rPr lang="ar-SA" sz="2900" b="1" dirty="0">
                <a:solidFill>
                  <a:srgbClr val="FF0000"/>
                </a:solidFill>
              </a:rPr>
              <a:t>أحمد </a:t>
            </a:r>
            <a:r>
              <a:rPr lang="ar-SA" sz="2900" b="1" dirty="0" err="1">
                <a:solidFill>
                  <a:srgbClr val="FF0000"/>
                </a:solidFill>
              </a:rPr>
              <a:t>بوحسن</a:t>
            </a:r>
            <a:r>
              <a:rPr lang="ar-SA" sz="2900" b="1" dirty="0">
                <a:solidFill>
                  <a:srgbClr val="FF0000"/>
                </a:solidFill>
              </a:rPr>
              <a:t>، نظرية التلقي والنقد الأدبي الغربي الحديث، ضمن نظرية التلقي إشكالات وتطبيقات، منشورات كلية الآداب والعلوم الإنسانية بالرباط، سلسلة ندوات ومناظرات، رقم 24، الدار البيضاء، سنة 1993.</a:t>
            </a:r>
            <a:endParaRPr lang="en-US" sz="2900" b="1" dirty="0">
              <a:solidFill>
                <a:srgbClr val="FF0000"/>
              </a:solidFill>
            </a:endParaRPr>
          </a:p>
          <a:p>
            <a:pPr lvl="0" algn="just" rtl="1" fontAlgn="base"/>
            <a:r>
              <a:rPr lang="ar-SA" sz="2900" b="1" dirty="0">
                <a:solidFill>
                  <a:srgbClr val="FF0000"/>
                </a:solidFill>
              </a:rPr>
              <a:t>ميشال </a:t>
            </a:r>
            <a:r>
              <a:rPr lang="ar-SA" sz="2900" b="1" dirty="0" err="1">
                <a:solidFill>
                  <a:srgbClr val="FF0000"/>
                </a:solidFill>
              </a:rPr>
              <a:t>ريفاتير</a:t>
            </a:r>
            <a:r>
              <a:rPr lang="ar-SA" sz="2900" b="1" dirty="0">
                <a:solidFill>
                  <a:srgbClr val="FF0000"/>
                </a:solidFill>
              </a:rPr>
              <a:t>، معايير تحليل الأسلوب، ترجمة حميد </a:t>
            </a:r>
            <a:r>
              <a:rPr lang="ar-SA" sz="2900" b="1" dirty="0" err="1">
                <a:solidFill>
                  <a:srgbClr val="FF0000"/>
                </a:solidFill>
              </a:rPr>
              <a:t>الحميداني</a:t>
            </a:r>
            <a:r>
              <a:rPr lang="ar-SA" sz="2900" b="1" dirty="0">
                <a:solidFill>
                  <a:srgbClr val="FF0000"/>
                </a:solidFill>
              </a:rPr>
              <a:t>، منشورات دار سال ط 1، المغرب، 1993.</a:t>
            </a:r>
            <a:endParaRPr lang="en-US" sz="2900" b="1" dirty="0">
              <a:solidFill>
                <a:srgbClr val="FF0000"/>
              </a:solidFill>
            </a:endParaRPr>
          </a:p>
          <a:p>
            <a:pPr lvl="0" algn="just" rtl="1" fontAlgn="base"/>
            <a:r>
              <a:rPr lang="ar-SA" sz="2900" b="1" dirty="0">
                <a:solidFill>
                  <a:srgbClr val="FF0000"/>
                </a:solidFill>
              </a:rPr>
              <a:t>عبد الناصر حسن محمد: نظرية التوصيل وقراءة النص، المكتب المصري، القاهرة، ط1، 1999.</a:t>
            </a:r>
            <a:endParaRPr lang="en-US" sz="2900" b="1" dirty="0">
              <a:solidFill>
                <a:srgbClr val="FF0000"/>
              </a:solidFill>
            </a:endParaRPr>
          </a:p>
          <a:p>
            <a:pPr lvl="0" algn="just" rtl="1" fontAlgn="base"/>
            <a:r>
              <a:rPr lang="ar-SA" sz="2900" b="1" dirty="0">
                <a:solidFill>
                  <a:srgbClr val="FF0000"/>
                </a:solidFill>
              </a:rPr>
              <a:t>محمد مفتاح، المفاهيم معالم، المركز الثقافي العربي، ط1، بيروت، الدار البيضاء.</a:t>
            </a:r>
            <a:endParaRPr lang="en-US" sz="2900" b="1" dirty="0">
              <a:solidFill>
                <a:srgbClr val="FF0000"/>
              </a:solidFill>
            </a:endParaRPr>
          </a:p>
          <a:p>
            <a:pPr lvl="0" algn="just" rtl="1" fontAlgn="base"/>
            <a:r>
              <a:rPr lang="ar-SA" sz="2900" b="1" dirty="0">
                <a:solidFill>
                  <a:srgbClr val="FF0000"/>
                </a:solidFill>
              </a:rPr>
              <a:t>رولان بارت، النقد والحقيقة، مركز النماء الحضاري للنشر، ط</a:t>
            </a:r>
            <a:r>
              <a:rPr lang="en-US" sz="2900" b="1" dirty="0">
                <a:solidFill>
                  <a:srgbClr val="FF0000"/>
                </a:solidFill>
              </a:rPr>
              <a:t>1</a:t>
            </a:r>
            <a:r>
              <a:rPr lang="ar-SA" sz="2900" b="1" dirty="0">
                <a:solidFill>
                  <a:srgbClr val="FF0000"/>
                </a:solidFill>
              </a:rPr>
              <a:t>، 1994،                    </a:t>
            </a:r>
            <a:endParaRPr lang="en-US" sz="2900" b="1" dirty="0">
              <a:solidFill>
                <a:srgbClr val="FF0000"/>
              </a:solidFill>
            </a:endParaRPr>
          </a:p>
          <a:p>
            <a:pPr lvl="0" algn="just" rtl="1" fontAlgn="base"/>
            <a:r>
              <a:rPr lang="ar-SA" sz="2900" b="1" dirty="0">
                <a:solidFill>
                  <a:srgbClr val="FF0000"/>
                </a:solidFill>
              </a:rPr>
              <a:t>رولان بارت: لذة النص، تر فؤاد صفا والحسين سحبان، ط2، دار توبقال للنشر، المغرب،2001.</a:t>
            </a:r>
            <a:endParaRPr lang="en-US" sz="2900" b="1" dirty="0">
              <a:solidFill>
                <a:srgbClr val="FF0000"/>
              </a:solidFill>
            </a:endParaRPr>
          </a:p>
          <a:p>
            <a:pPr lvl="0" algn="just" rtl="1" fontAlgn="base"/>
            <a:r>
              <a:rPr lang="ar-SA" sz="2900" b="1" dirty="0">
                <a:solidFill>
                  <a:srgbClr val="FF0000"/>
                </a:solidFill>
              </a:rPr>
              <a:t>ريكاردو </a:t>
            </a:r>
            <a:r>
              <a:rPr lang="ar-SA" sz="2900" b="1" dirty="0" err="1">
                <a:solidFill>
                  <a:srgbClr val="FF0000"/>
                </a:solidFill>
              </a:rPr>
              <a:t>بيجليا</a:t>
            </a:r>
            <a:r>
              <a:rPr lang="ar-SA" sz="2900" b="1" dirty="0">
                <a:solidFill>
                  <a:srgbClr val="FF0000"/>
                </a:solidFill>
              </a:rPr>
              <a:t>، القارئ الأخير، ترجمة أحمد عبد اللطيف، منشورات المتوسط، ط</a:t>
            </a:r>
            <a:r>
              <a:rPr lang="en-US" sz="2900" b="1" dirty="0">
                <a:solidFill>
                  <a:srgbClr val="FF0000"/>
                </a:solidFill>
              </a:rPr>
              <a:t>1</a:t>
            </a:r>
            <a:r>
              <a:rPr lang="ar-SA" sz="2900" b="1" dirty="0">
                <a:solidFill>
                  <a:srgbClr val="FF0000"/>
                </a:solidFill>
              </a:rPr>
              <a:t>، 2020.</a:t>
            </a:r>
            <a:endParaRPr lang="en-US" sz="2900" b="1" dirty="0">
              <a:solidFill>
                <a:srgbClr val="FF0000"/>
              </a:solidFill>
            </a:endParaRPr>
          </a:p>
          <a:p>
            <a:pPr lvl="0" algn="just" rtl="1"/>
            <a:r>
              <a:rPr lang="ar-SA" sz="2900" b="1" dirty="0">
                <a:solidFill>
                  <a:srgbClr val="FF0000"/>
                </a:solidFill>
              </a:rPr>
              <a:t>روبرت </a:t>
            </a:r>
            <a:r>
              <a:rPr lang="ar-SA" sz="2900" b="1" dirty="0" err="1">
                <a:solidFill>
                  <a:srgbClr val="FF0000"/>
                </a:solidFill>
              </a:rPr>
              <a:t>هوليب</a:t>
            </a:r>
            <a:r>
              <a:rPr lang="ar-SA" sz="2900" b="1" dirty="0">
                <a:solidFill>
                  <a:srgbClr val="FF0000"/>
                </a:solidFill>
              </a:rPr>
              <a:t>، نظرية التلقي (مقدمة نقدية)، ترجمة عز الدين إسماعيل، كتاب النادي الأدبي الثقافي بجدة، رقم السلسلة 97، ط</a:t>
            </a:r>
            <a:r>
              <a:rPr lang="en-US" sz="2900" b="1" dirty="0">
                <a:solidFill>
                  <a:srgbClr val="FF0000"/>
                </a:solidFill>
              </a:rPr>
              <a:t>1</a:t>
            </a:r>
            <a:r>
              <a:rPr lang="ar-SA" sz="2900" b="1" dirty="0">
                <a:solidFill>
                  <a:srgbClr val="FF0000"/>
                </a:solidFill>
              </a:rPr>
              <a:t>، سنة 1994.</a:t>
            </a:r>
            <a:endParaRPr lang="en-US" sz="2900" b="1" dirty="0">
              <a:solidFill>
                <a:srgbClr val="FF0000"/>
              </a:solidFill>
            </a:endParaRPr>
          </a:p>
          <a:p>
            <a:pPr lvl="0" algn="just" rtl="1" fontAlgn="base"/>
            <a:r>
              <a:rPr lang="ar-SA" sz="2900" b="1" dirty="0">
                <a:solidFill>
                  <a:srgbClr val="FF0000"/>
                </a:solidFill>
              </a:rPr>
              <a:t>سعيد يقطين، من النص إلى النص المترابط، مدخل إلى جماليات الأدب التفاعلي، الدار البيضاء، المركز الثقافي العربي، 2005.</a:t>
            </a:r>
            <a:endParaRPr lang="en-US" sz="2900" b="1" dirty="0">
              <a:solidFill>
                <a:srgbClr val="FF0000"/>
              </a:solidFill>
            </a:endParaRPr>
          </a:p>
          <a:p>
            <a:pPr lvl="0" algn="just" rtl="1" fontAlgn="base"/>
            <a:r>
              <a:rPr lang="ar-SA" sz="2900" b="1" dirty="0">
                <a:solidFill>
                  <a:srgbClr val="FF0000"/>
                </a:solidFill>
              </a:rPr>
              <a:t>عبد الكريم شرفي، من فلسفات التأويل إلى نظريات القراءة، الدار العربية للعلوم ناشرون، بيروت، ط1.  </a:t>
            </a:r>
            <a:endParaRPr lang="en-US" sz="2900" b="1" dirty="0">
              <a:solidFill>
                <a:srgbClr val="FF0000"/>
              </a:solidFill>
            </a:endParaRPr>
          </a:p>
          <a:p>
            <a:pPr lvl="0" algn="just" rtl="1"/>
            <a:r>
              <a:rPr lang="ar-SA" sz="2900" b="1" dirty="0">
                <a:solidFill>
                  <a:srgbClr val="FF0000"/>
                </a:solidFill>
              </a:rPr>
              <a:t>عبد العزيز </a:t>
            </a:r>
            <a:r>
              <a:rPr lang="ar-SA" sz="2900" b="1" dirty="0" err="1">
                <a:solidFill>
                  <a:srgbClr val="FF0000"/>
                </a:solidFill>
              </a:rPr>
              <a:t>طليمات</a:t>
            </a:r>
            <a:r>
              <a:rPr lang="ar-SA" sz="2900" b="1" dirty="0">
                <a:solidFill>
                  <a:srgbClr val="FF0000"/>
                </a:solidFill>
              </a:rPr>
              <a:t>، فعل القراءة، بناء المعنى وبناء الذات، قراءة في بعض أطروحات فولفغانغ </a:t>
            </a:r>
            <a:r>
              <a:rPr lang="ar-SA" sz="2900" b="1" dirty="0" err="1">
                <a:solidFill>
                  <a:srgbClr val="FF0000"/>
                </a:solidFill>
              </a:rPr>
              <a:t>إيزر</a:t>
            </a:r>
            <a:r>
              <a:rPr lang="ar-SA" sz="2900" b="1" dirty="0">
                <a:solidFill>
                  <a:srgbClr val="FF0000"/>
                </a:solidFill>
              </a:rPr>
              <a:t>، ضمن نظرية التلقي إشكالات وتطبيقات، منشورات كلية الآداب والعلوم الإنسانية بالرباط، سلسلة ندوات ومناظرات، رقم 24، الدار البيضاء، سنة 1993.</a:t>
            </a:r>
            <a:endParaRPr lang="en-US" sz="2900" b="1" dirty="0">
              <a:solidFill>
                <a:srgbClr val="FF0000"/>
              </a:solidFill>
            </a:endParaRPr>
          </a:p>
          <a:p>
            <a:pPr lvl="0" algn="just" rtl="1"/>
            <a:r>
              <a:rPr lang="ar-SA" sz="2900" b="1" dirty="0" err="1">
                <a:solidFill>
                  <a:srgbClr val="FF0000"/>
                </a:solidFill>
              </a:rPr>
              <a:t>فولفكانك</a:t>
            </a:r>
            <a:r>
              <a:rPr lang="ar-SA" sz="2900" b="1" dirty="0">
                <a:solidFill>
                  <a:srgbClr val="FF0000"/>
                </a:solidFill>
              </a:rPr>
              <a:t> </a:t>
            </a:r>
            <a:r>
              <a:rPr lang="ar-SA" sz="2900" b="1" dirty="0" err="1">
                <a:solidFill>
                  <a:srgbClr val="FF0000"/>
                </a:solidFill>
              </a:rPr>
              <a:t>إيزر</a:t>
            </a:r>
            <a:r>
              <a:rPr lang="ar-SA" sz="2900" b="1" dirty="0">
                <a:solidFill>
                  <a:srgbClr val="FF0000"/>
                </a:solidFill>
              </a:rPr>
              <a:t>، آفاق نقد استجابة القارئ، ترجمة أحمد </a:t>
            </a:r>
            <a:r>
              <a:rPr lang="ar-SA" sz="2900" b="1" dirty="0" err="1">
                <a:solidFill>
                  <a:srgbClr val="FF0000"/>
                </a:solidFill>
              </a:rPr>
              <a:t>بوحسن</a:t>
            </a:r>
            <a:r>
              <a:rPr lang="ar-SA" sz="2900" b="1" dirty="0">
                <a:solidFill>
                  <a:srgbClr val="FF0000"/>
                </a:solidFill>
              </a:rPr>
              <a:t>، ضمن كتاب، من قضايا التلقي والتأويل، منشورات كلية الآداب الرباط، ط </a:t>
            </a:r>
            <a:r>
              <a:rPr lang="en-US" sz="2900" b="1" dirty="0">
                <a:solidFill>
                  <a:srgbClr val="FF0000"/>
                </a:solidFill>
              </a:rPr>
              <a:t>1</a:t>
            </a:r>
            <a:r>
              <a:rPr lang="ar-SA" sz="2900" b="1" dirty="0">
                <a:solidFill>
                  <a:srgbClr val="FF0000"/>
                </a:solidFill>
              </a:rPr>
              <a:t>. 1994. </a:t>
            </a:r>
            <a:endParaRPr lang="en-US" sz="2900" b="1" dirty="0">
              <a:solidFill>
                <a:srgbClr val="FF0000"/>
              </a:solidFill>
            </a:endParaRPr>
          </a:p>
          <a:p>
            <a:pPr algn="just"/>
            <a:endParaRPr lang="en-US" dirty="0"/>
          </a:p>
        </p:txBody>
      </p:sp>
    </p:spTree>
    <p:extLst>
      <p:ext uri="{BB962C8B-B14F-4D97-AF65-F5344CB8AC3E}">
        <p14:creationId xmlns:p14="http://schemas.microsoft.com/office/powerpoint/2010/main" val="4184094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686" y="348343"/>
            <a:ext cx="11713028" cy="6357257"/>
          </a:xfrm>
          <a:solidFill>
            <a:schemeClr val="accent1">
              <a:lumMod val="20000"/>
              <a:lumOff val="80000"/>
            </a:schemeClr>
          </a:solidFill>
        </p:spPr>
        <p:txBody>
          <a:bodyPr>
            <a:normAutofit fontScale="62500" lnSpcReduction="20000"/>
          </a:bodyPr>
          <a:lstStyle/>
          <a:p>
            <a:pPr lvl="0" algn="just" rtl="1" fontAlgn="base"/>
            <a:r>
              <a:rPr lang="ar-DZ" sz="5100" b="1" dirty="0">
                <a:solidFill>
                  <a:srgbClr val="FF0000"/>
                </a:solidFill>
              </a:rPr>
              <a:t>المجلات والدوريات.</a:t>
            </a:r>
            <a:endParaRPr lang="en-US" sz="5100" b="1" dirty="0">
              <a:solidFill>
                <a:srgbClr val="FF0000"/>
              </a:solidFill>
            </a:endParaRPr>
          </a:p>
          <a:p>
            <a:pPr lvl="0" algn="just" rtl="1" fontAlgn="base"/>
            <a:r>
              <a:rPr lang="ar-SA" sz="3400" dirty="0">
                <a:solidFill>
                  <a:srgbClr val="FF0000"/>
                </a:solidFill>
              </a:rPr>
              <a:t>المصطفى العمراني، القراءة والتأويل بين </a:t>
            </a:r>
            <a:r>
              <a:rPr lang="ar-SA" sz="3400" dirty="0" err="1">
                <a:solidFill>
                  <a:srgbClr val="FF0000"/>
                </a:solidFill>
              </a:rPr>
              <a:t>أمبرتو</a:t>
            </a:r>
            <a:r>
              <a:rPr lang="ar-SA" sz="3400" dirty="0">
                <a:solidFill>
                  <a:srgbClr val="FF0000"/>
                </a:solidFill>
              </a:rPr>
              <a:t> إيكو وفولفغانغ </a:t>
            </a:r>
            <a:r>
              <a:rPr lang="ar-SA" sz="3400" dirty="0" err="1">
                <a:solidFill>
                  <a:srgbClr val="FF0000"/>
                </a:solidFill>
              </a:rPr>
              <a:t>إيزر</a:t>
            </a:r>
            <a:r>
              <a:rPr lang="ar-SA" sz="3400" dirty="0">
                <a:solidFill>
                  <a:srgbClr val="FF0000"/>
                </a:solidFill>
              </a:rPr>
              <a:t>، فكر ونقد عدد 67، مارس 2005. </a:t>
            </a:r>
            <a:endParaRPr lang="en-US" sz="3400" dirty="0">
              <a:solidFill>
                <a:srgbClr val="FF0000"/>
              </a:solidFill>
            </a:endParaRPr>
          </a:p>
          <a:p>
            <a:pPr lvl="0" algn="just" rtl="1" fontAlgn="base"/>
            <a:r>
              <a:rPr lang="ar-SA" sz="3400" dirty="0">
                <a:solidFill>
                  <a:srgbClr val="FF0000"/>
                </a:solidFill>
              </a:rPr>
              <a:t>المصطفى العمراني: من سلطة الكاتب إلى حرية القارئ، فكر ونقد، العدد 88، أبريل 2007.     </a:t>
            </a:r>
            <a:endParaRPr lang="en-US" sz="3400" dirty="0">
              <a:solidFill>
                <a:srgbClr val="FF0000"/>
              </a:solidFill>
            </a:endParaRPr>
          </a:p>
          <a:p>
            <a:pPr lvl="0" algn="just" rtl="1" fontAlgn="base"/>
            <a:r>
              <a:rPr lang="ar-SA" sz="3400" dirty="0">
                <a:solidFill>
                  <a:srgbClr val="FF0000"/>
                </a:solidFill>
              </a:rPr>
              <a:t>  إيكو، جدلية النص وجدلية تأويله، ترجمة سامي محمد، جريدة القادسية، في 06-10-1988، نقلا عن حسب الله     يحيى: إيكو، من الدرس </a:t>
            </a:r>
            <a:r>
              <a:rPr lang="ar-SA" sz="3400" dirty="0" err="1">
                <a:solidFill>
                  <a:srgbClr val="FF0000"/>
                </a:solidFill>
              </a:rPr>
              <a:t>السميولوجي</a:t>
            </a:r>
            <a:r>
              <a:rPr lang="ar-SA" sz="3400" dirty="0">
                <a:solidFill>
                  <a:srgbClr val="FF0000"/>
                </a:solidFill>
              </a:rPr>
              <a:t> إلى اسم الوردة، مجلة البحرين الثقافية، المجلد 8، ع 27، س 2001.      </a:t>
            </a:r>
            <a:endParaRPr lang="en-US" sz="3400" dirty="0">
              <a:solidFill>
                <a:srgbClr val="FF0000"/>
              </a:solidFill>
            </a:endParaRPr>
          </a:p>
          <a:p>
            <a:pPr lvl="0" algn="just" rtl="1" fontAlgn="base"/>
            <a:r>
              <a:rPr lang="ar-SA" sz="3400" dirty="0">
                <a:solidFill>
                  <a:srgbClr val="FF0000"/>
                </a:solidFill>
              </a:rPr>
              <a:t>  بوساحة فريدة، القارئ وبنية النص: مجلة العلوم الإنسانية، العدد 10، نوفمبر 2006.   </a:t>
            </a:r>
            <a:endParaRPr lang="en-US" sz="3400" dirty="0">
              <a:solidFill>
                <a:srgbClr val="FF0000"/>
              </a:solidFill>
            </a:endParaRPr>
          </a:p>
          <a:p>
            <a:pPr lvl="0" algn="just" rtl="1" fontAlgn="base"/>
            <a:r>
              <a:rPr lang="ar-SA" sz="3400" dirty="0">
                <a:solidFill>
                  <a:srgbClr val="FF0000"/>
                </a:solidFill>
              </a:rPr>
              <a:t>جاب </a:t>
            </a:r>
            <a:r>
              <a:rPr lang="ar-SA" sz="3400" dirty="0" err="1">
                <a:solidFill>
                  <a:srgbClr val="FF0000"/>
                </a:solidFill>
              </a:rPr>
              <a:t>لينتفلت</a:t>
            </a:r>
            <a:r>
              <a:rPr lang="ar-SA" sz="3400" dirty="0">
                <a:solidFill>
                  <a:srgbClr val="FF0000"/>
                </a:solidFill>
              </a:rPr>
              <a:t>: مستويات النص السردي الأدبي: ترجمة رشيد بن حدو، آفاق، عدد 9-8،          </a:t>
            </a:r>
            <a:endParaRPr lang="en-US" sz="3400" dirty="0">
              <a:solidFill>
                <a:srgbClr val="FF0000"/>
              </a:solidFill>
            </a:endParaRPr>
          </a:p>
          <a:p>
            <a:pPr lvl="0" algn="just" rtl="1" fontAlgn="base"/>
            <a:r>
              <a:rPr lang="ar-SA" sz="3400" dirty="0">
                <a:solidFill>
                  <a:srgbClr val="FF0000"/>
                </a:solidFill>
              </a:rPr>
              <a:t>  جاك </a:t>
            </a:r>
            <a:r>
              <a:rPr lang="ar-SA" sz="3400" dirty="0" err="1">
                <a:solidFill>
                  <a:srgbClr val="FF0000"/>
                </a:solidFill>
              </a:rPr>
              <a:t>لينهارت</a:t>
            </a:r>
            <a:r>
              <a:rPr lang="ar-SA" sz="3400" dirty="0">
                <a:solidFill>
                  <a:srgbClr val="FF0000"/>
                </a:solidFill>
              </a:rPr>
              <a:t>، مدخل </a:t>
            </a:r>
            <a:r>
              <a:rPr lang="ar-SA" sz="3400" dirty="0" err="1">
                <a:solidFill>
                  <a:srgbClr val="FF0000"/>
                </a:solidFill>
              </a:rPr>
              <a:t>لسوسيولوجيا</a:t>
            </a:r>
            <a:r>
              <a:rPr lang="ar-SA" sz="3400" dirty="0">
                <a:solidFill>
                  <a:srgbClr val="FF0000"/>
                </a:solidFill>
              </a:rPr>
              <a:t> القراءة، ترجمة أحمد المديني، مجلة الفكر العربي المعاصر، عدد 13، سنة 1981،      </a:t>
            </a:r>
            <a:endParaRPr lang="en-US" sz="3400" dirty="0">
              <a:solidFill>
                <a:srgbClr val="FF0000"/>
              </a:solidFill>
            </a:endParaRPr>
          </a:p>
          <a:p>
            <a:pPr lvl="0" algn="just" rtl="1" fontAlgn="base"/>
            <a:r>
              <a:rPr lang="ar-SA" sz="3400" dirty="0">
                <a:solidFill>
                  <a:srgbClr val="FF0000"/>
                </a:solidFill>
              </a:rPr>
              <a:t>  </a:t>
            </a:r>
            <a:r>
              <a:rPr lang="ar-SA" sz="3400" dirty="0" err="1">
                <a:solidFill>
                  <a:srgbClr val="FF0000"/>
                </a:solidFill>
              </a:rPr>
              <a:t>مالكولم</a:t>
            </a:r>
            <a:r>
              <a:rPr lang="ar-SA" sz="3400" dirty="0">
                <a:solidFill>
                  <a:srgbClr val="FF0000"/>
                </a:solidFill>
              </a:rPr>
              <a:t> </a:t>
            </a:r>
            <a:r>
              <a:rPr lang="ar-SA" sz="3400" dirty="0" err="1">
                <a:solidFill>
                  <a:srgbClr val="FF0000"/>
                </a:solidFill>
              </a:rPr>
              <a:t>برادبري</a:t>
            </a:r>
            <a:r>
              <a:rPr lang="ar-SA" sz="3400" dirty="0">
                <a:solidFill>
                  <a:srgbClr val="FF0000"/>
                </a:solidFill>
              </a:rPr>
              <a:t> وجيمس </a:t>
            </a:r>
            <a:r>
              <a:rPr lang="ar-SA" sz="3400" dirty="0" err="1">
                <a:solidFill>
                  <a:srgbClr val="FF0000"/>
                </a:solidFill>
              </a:rPr>
              <a:t>ماكفلرن</a:t>
            </a:r>
            <a:r>
              <a:rPr lang="ar-SA" sz="3400" dirty="0">
                <a:solidFill>
                  <a:srgbClr val="FF0000"/>
                </a:solidFill>
              </a:rPr>
              <a:t>، الحداثة </a:t>
            </a:r>
            <a:r>
              <a:rPr lang="en-US" sz="3400" dirty="0">
                <a:solidFill>
                  <a:srgbClr val="FF0000"/>
                </a:solidFill>
              </a:rPr>
              <a:t>1860-1930</a:t>
            </a:r>
            <a:r>
              <a:rPr lang="ar-SA" sz="3400" dirty="0">
                <a:solidFill>
                  <a:srgbClr val="FF0000"/>
                </a:solidFill>
              </a:rPr>
              <a:t>، ترجمة مؤيد حسن فوزي (بغداد: دار المأمون للترجمة والنشر، 1987)   </a:t>
            </a:r>
            <a:endParaRPr lang="en-US" sz="3400" dirty="0">
              <a:solidFill>
                <a:srgbClr val="FF0000"/>
              </a:solidFill>
            </a:endParaRPr>
          </a:p>
          <a:p>
            <a:pPr lvl="0" algn="just" rtl="1" fontAlgn="base"/>
            <a:r>
              <a:rPr lang="ar-SA" sz="3400" dirty="0">
                <a:solidFill>
                  <a:srgbClr val="FF0000"/>
                </a:solidFill>
              </a:rPr>
              <a:t> </a:t>
            </a:r>
            <a:r>
              <a:rPr lang="ar-SA" sz="3400" dirty="0" err="1">
                <a:solidFill>
                  <a:srgbClr val="FF0000"/>
                </a:solidFill>
              </a:rPr>
              <a:t>مانفريد</a:t>
            </a:r>
            <a:r>
              <a:rPr lang="ar-SA" sz="3400" dirty="0">
                <a:solidFill>
                  <a:srgbClr val="FF0000"/>
                </a:solidFill>
              </a:rPr>
              <a:t> ناومن، المؤلف. المرسل إليه. القارئ، ترجمة عبد القادر </a:t>
            </a:r>
            <a:r>
              <a:rPr lang="ar-SA" sz="3400" dirty="0" err="1">
                <a:solidFill>
                  <a:srgbClr val="FF0000"/>
                </a:solidFill>
              </a:rPr>
              <a:t>بوزيدة</a:t>
            </a:r>
            <a:r>
              <a:rPr lang="ar-SA" sz="3400" dirty="0">
                <a:solidFill>
                  <a:srgbClr val="FF0000"/>
                </a:solidFill>
              </a:rPr>
              <a:t>، مجلة اللغة والأدب، جامعة الجزائر، عدد 2، سنة 1993.</a:t>
            </a:r>
            <a:endParaRPr lang="en-US" sz="3400" dirty="0">
              <a:solidFill>
                <a:srgbClr val="FF0000"/>
              </a:solidFill>
            </a:endParaRPr>
          </a:p>
          <a:p>
            <a:pPr lvl="0" algn="just" rtl="1" fontAlgn="base"/>
            <a:r>
              <a:rPr lang="ar-SA" sz="3400" dirty="0">
                <a:solidFill>
                  <a:srgbClr val="FF0000"/>
                </a:solidFill>
              </a:rPr>
              <a:t>   مديحة دبابي، لذة القراءة وتفكيك الإيديولوجيا عند رولان بارت، مجلة مقاليد، عدد 8، يونيو 2015.              </a:t>
            </a:r>
            <a:endParaRPr lang="en-US" sz="3400" dirty="0">
              <a:solidFill>
                <a:srgbClr val="FF0000"/>
              </a:solidFill>
            </a:endParaRPr>
          </a:p>
          <a:p>
            <a:pPr lvl="0" algn="just" rtl="1" fontAlgn="base"/>
            <a:r>
              <a:rPr lang="ar-SA" sz="3400" dirty="0" err="1">
                <a:solidFill>
                  <a:srgbClr val="FF0000"/>
                </a:solidFill>
              </a:rPr>
              <a:t>فانسون</a:t>
            </a:r>
            <a:r>
              <a:rPr lang="ar-SA" sz="3400" dirty="0">
                <a:solidFill>
                  <a:srgbClr val="FF0000"/>
                </a:solidFill>
              </a:rPr>
              <a:t> جوف، القراءة تواصل مؤجل، ترجمة محمد ايت لعميم، فكر ونقد، العدد 88، أبريل 2007    </a:t>
            </a:r>
            <a:endParaRPr lang="en-US" sz="3400" dirty="0">
              <a:solidFill>
                <a:srgbClr val="FF0000"/>
              </a:solidFill>
            </a:endParaRPr>
          </a:p>
          <a:p>
            <a:pPr lvl="0" algn="just" rtl="1" fontAlgn="base"/>
            <a:r>
              <a:rPr lang="ar-SA" sz="3400" dirty="0">
                <a:solidFill>
                  <a:srgbClr val="FF0000"/>
                </a:solidFill>
              </a:rPr>
              <a:t>  حنان جابر الحارثي، القراءة الفاعلة وإنتاج النص، تأصيل نظري: مجلة جامعة بابل للعلوم الإنسانية، المجلد 28، ال عدد2، 2019.        </a:t>
            </a:r>
            <a:endParaRPr lang="en-US" sz="3400" dirty="0">
              <a:solidFill>
                <a:srgbClr val="FF0000"/>
              </a:solidFill>
            </a:endParaRPr>
          </a:p>
          <a:p>
            <a:pPr lvl="0" algn="just" rtl="1" fontAlgn="base"/>
            <a:r>
              <a:rPr lang="ar-SA" sz="3400" dirty="0">
                <a:solidFill>
                  <a:srgbClr val="FF0000"/>
                </a:solidFill>
              </a:rPr>
              <a:t>عبود سيدي عمر، أنواع القارئ: نحو </a:t>
            </a:r>
            <a:r>
              <a:rPr lang="ar-SA" sz="3400" dirty="0" err="1">
                <a:solidFill>
                  <a:srgbClr val="FF0000"/>
                </a:solidFill>
              </a:rPr>
              <a:t>نمذجة</a:t>
            </a:r>
            <a:r>
              <a:rPr lang="ar-SA" sz="3400" dirty="0">
                <a:solidFill>
                  <a:srgbClr val="FF0000"/>
                </a:solidFill>
              </a:rPr>
              <a:t> لقارئ الرواية المغربية، مجلة فكر ونقد، 1997   </a:t>
            </a:r>
            <a:endParaRPr lang="en-US" sz="3400" dirty="0">
              <a:solidFill>
                <a:srgbClr val="FF0000"/>
              </a:solidFill>
            </a:endParaRPr>
          </a:p>
          <a:p>
            <a:pPr lvl="0" algn="just" rtl="1" fontAlgn="base"/>
            <a:r>
              <a:rPr lang="ar-SA" sz="3400" dirty="0">
                <a:solidFill>
                  <a:srgbClr val="FF0000"/>
                </a:solidFill>
              </a:rPr>
              <a:t>عمر زرقاوي، الكتابة الزرقاء: مدخل إلى الأدب التفاعلي، كتاب الرافد، العدد 56، الشارقة، 2013     </a:t>
            </a:r>
            <a:endParaRPr lang="en-US" sz="3400" dirty="0">
              <a:solidFill>
                <a:srgbClr val="FF0000"/>
              </a:solidFill>
            </a:endParaRPr>
          </a:p>
          <a:p>
            <a:pPr lvl="0" algn="just" rtl="1" fontAlgn="base"/>
            <a:r>
              <a:rPr lang="ar-SA" sz="3400" dirty="0">
                <a:solidFill>
                  <a:srgbClr val="FF0000"/>
                </a:solidFill>
              </a:rPr>
              <a:t>عبد الكريم درويش: فاعلية القارئ في إنتاج النص، المرايا اللامتناهية، مجلة الكرمل، 2010</a:t>
            </a:r>
            <a:endParaRPr lang="en-US" sz="3400" dirty="0">
              <a:solidFill>
                <a:srgbClr val="FF0000"/>
              </a:solidFill>
            </a:endParaRPr>
          </a:p>
          <a:p>
            <a:pPr lvl="0" algn="just" rtl="1" fontAlgn="base"/>
            <a:r>
              <a:rPr lang="ar-SA" sz="3400" dirty="0">
                <a:solidFill>
                  <a:srgbClr val="FF0000"/>
                </a:solidFill>
              </a:rPr>
              <a:t>سعيدة حمداوي، القارئ التفاعلي في النص الأدبي الرقمي، جسور المعرفة، المجلد 05، العدد 03، سبتمبر 2019</a:t>
            </a:r>
            <a:r>
              <a:rPr lang="ar-SA" sz="3400" dirty="0"/>
              <a:t>.</a:t>
            </a:r>
            <a:endParaRPr lang="en-US" sz="3400" dirty="0"/>
          </a:p>
          <a:p>
            <a:pPr algn="r" rtl="1"/>
            <a:endParaRPr lang="en-US" dirty="0"/>
          </a:p>
        </p:txBody>
      </p:sp>
    </p:spTree>
    <p:extLst>
      <p:ext uri="{BB962C8B-B14F-4D97-AF65-F5344CB8AC3E}">
        <p14:creationId xmlns:p14="http://schemas.microsoft.com/office/powerpoint/2010/main" val="1252058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61257" y="174171"/>
            <a:ext cx="11742057" cy="6560458"/>
          </a:xfrm>
          <a:solidFill>
            <a:schemeClr val="accent2">
              <a:lumMod val="20000"/>
              <a:lumOff val="80000"/>
            </a:schemeClr>
          </a:solidFill>
        </p:spPr>
        <p:txBody>
          <a:bodyPr>
            <a:normAutofit lnSpcReduction="10000"/>
          </a:bodyPr>
          <a:lstStyle/>
          <a:p>
            <a:pPr algn="ctr" rtl="1"/>
            <a:r>
              <a:rPr lang="ar-DZ" b="1" dirty="0">
                <a:solidFill>
                  <a:srgbClr val="FF0000"/>
                </a:solidFill>
              </a:rPr>
              <a:t>مراجع بالأجنبية:</a:t>
            </a:r>
            <a:endParaRPr lang="en-US" dirty="0">
              <a:solidFill>
                <a:srgbClr val="FF0000"/>
              </a:solidFill>
            </a:endParaRPr>
          </a:p>
          <a:p>
            <a:pPr lvl="0" fontAlgn="base"/>
            <a:r>
              <a:rPr lang="fr-FR" b="1" baseline="30000" dirty="0">
                <a:solidFill>
                  <a:srgbClr val="0070C0"/>
                </a:solidFill>
              </a:rPr>
              <a:t>Anna </a:t>
            </a:r>
            <a:r>
              <a:rPr lang="fr-FR" b="1" baseline="30000" dirty="0" err="1">
                <a:solidFill>
                  <a:srgbClr val="0070C0"/>
                </a:solidFill>
              </a:rPr>
              <a:t>Biolik</a:t>
            </a:r>
            <a:r>
              <a:rPr lang="fr-FR" b="1" baseline="30000" dirty="0">
                <a:solidFill>
                  <a:srgbClr val="0070C0"/>
                </a:solidFill>
              </a:rPr>
              <a:t>, Roman </a:t>
            </a:r>
            <a:r>
              <a:rPr lang="fr-FR" b="1" baseline="30000" dirty="0" err="1">
                <a:solidFill>
                  <a:srgbClr val="0070C0"/>
                </a:solidFill>
              </a:rPr>
              <a:t>Ingarden</a:t>
            </a:r>
            <a:r>
              <a:rPr lang="fr-FR" b="1" baseline="30000" dirty="0">
                <a:solidFill>
                  <a:srgbClr val="0070C0"/>
                </a:solidFill>
              </a:rPr>
              <a:t>—l'idée de l'œuvre littéraire et sa </a:t>
            </a:r>
            <a:r>
              <a:rPr lang="fr-FR" b="1" baseline="30000" dirty="0" err="1">
                <a:solidFill>
                  <a:srgbClr val="0070C0"/>
                </a:solidFill>
              </a:rPr>
              <a:t>concretisation</a:t>
            </a:r>
            <a:r>
              <a:rPr lang="fr-FR" b="1" baseline="30000" dirty="0">
                <a:solidFill>
                  <a:srgbClr val="0070C0"/>
                </a:solidFill>
              </a:rPr>
              <a:t>, Canadian </a:t>
            </a:r>
            <a:r>
              <a:rPr lang="fr-FR" b="1" baseline="30000" dirty="0" err="1">
                <a:solidFill>
                  <a:srgbClr val="0070C0"/>
                </a:solidFill>
              </a:rPr>
              <a:t>Slavonic</a:t>
            </a:r>
            <a:r>
              <a:rPr lang="fr-FR" b="1" baseline="30000" dirty="0">
                <a:solidFill>
                  <a:srgbClr val="0070C0"/>
                </a:solidFill>
              </a:rPr>
              <a:t> </a:t>
            </a:r>
            <a:r>
              <a:rPr lang="fr-FR" b="1" baseline="30000" dirty="0" err="1">
                <a:solidFill>
                  <a:srgbClr val="0070C0"/>
                </a:solidFill>
              </a:rPr>
              <a:t>Papers</a:t>
            </a:r>
            <a:r>
              <a:rPr lang="fr-FR" b="1" baseline="30000" dirty="0">
                <a:solidFill>
                  <a:srgbClr val="0070C0"/>
                </a:solidFill>
              </a:rPr>
              <a:t>/ Revue Canadienne des Slavistes, </a:t>
            </a:r>
            <a:r>
              <a:rPr lang="fr-FR" b="1" baseline="30000" dirty="0" err="1">
                <a:solidFill>
                  <a:srgbClr val="0070C0"/>
                </a:solidFill>
              </a:rPr>
              <a:t>Published</a:t>
            </a:r>
            <a:r>
              <a:rPr lang="fr-FR" b="1" baseline="30000" dirty="0">
                <a:solidFill>
                  <a:srgbClr val="0070C0"/>
                </a:solidFill>
              </a:rPr>
              <a:t> By : Taylor &amp; Francis, Ltd. </a:t>
            </a:r>
            <a:r>
              <a:rPr lang="fr-FR" b="1" baseline="30000" dirty="0">
                <a:solidFill>
                  <a:srgbClr val="0070C0"/>
                </a:solidFill>
                <a:hlinkClick r:id="rId2"/>
              </a:rPr>
              <a:t>Vol. 25, No. 2 (Juin 1983)</a:t>
            </a:r>
            <a:endParaRPr lang="en-US" b="1" dirty="0">
              <a:solidFill>
                <a:srgbClr val="0070C0"/>
              </a:solidFill>
            </a:endParaRPr>
          </a:p>
          <a:p>
            <a:pPr lvl="0"/>
            <a:r>
              <a:rPr lang="fr-FR" b="1" baseline="30000" dirty="0">
                <a:solidFill>
                  <a:srgbClr val="0070C0"/>
                </a:solidFill>
              </a:rPr>
              <a:t>Charles S.  Peirce, Ecrits sur le signe, Trad. G. </a:t>
            </a:r>
            <a:r>
              <a:rPr lang="fr-FR" b="1" baseline="30000" dirty="0" err="1">
                <a:solidFill>
                  <a:srgbClr val="0070C0"/>
                </a:solidFill>
              </a:rPr>
              <a:t>Deledalle</a:t>
            </a:r>
            <a:r>
              <a:rPr lang="fr-FR" b="1" baseline="30000" dirty="0">
                <a:solidFill>
                  <a:srgbClr val="0070C0"/>
                </a:solidFill>
              </a:rPr>
              <a:t>, Seuil, 1978.</a:t>
            </a:r>
            <a:endParaRPr lang="en-US" b="1" dirty="0">
              <a:solidFill>
                <a:srgbClr val="0070C0"/>
              </a:solidFill>
            </a:endParaRPr>
          </a:p>
          <a:p>
            <a:pPr lvl="0" fontAlgn="base"/>
            <a:r>
              <a:rPr lang="fr-FR" b="1" baseline="30000" dirty="0">
                <a:solidFill>
                  <a:srgbClr val="0070C0"/>
                </a:solidFill>
              </a:rPr>
              <a:t>H.R. </a:t>
            </a:r>
            <a:r>
              <a:rPr lang="fr-FR" b="1" baseline="30000" dirty="0" err="1">
                <a:solidFill>
                  <a:srgbClr val="0070C0"/>
                </a:solidFill>
              </a:rPr>
              <a:t>Jauss</a:t>
            </a:r>
            <a:r>
              <a:rPr lang="fr-FR" b="1" baseline="30000" dirty="0">
                <a:solidFill>
                  <a:srgbClr val="0070C0"/>
                </a:solidFill>
              </a:rPr>
              <a:t>, pour u Wolfgang </a:t>
            </a:r>
            <a:r>
              <a:rPr lang="fr-FR" b="1" baseline="30000" dirty="0" err="1">
                <a:solidFill>
                  <a:srgbClr val="0070C0"/>
                </a:solidFill>
              </a:rPr>
              <a:t>Iser</a:t>
            </a:r>
            <a:r>
              <a:rPr lang="fr-FR" b="1" baseline="30000" dirty="0">
                <a:solidFill>
                  <a:srgbClr val="0070C0"/>
                </a:solidFill>
              </a:rPr>
              <a:t>, The </a:t>
            </a:r>
            <a:r>
              <a:rPr lang="fr-FR" b="1" baseline="30000" dirty="0" err="1">
                <a:solidFill>
                  <a:srgbClr val="0070C0"/>
                </a:solidFill>
              </a:rPr>
              <a:t>implied</a:t>
            </a:r>
            <a:r>
              <a:rPr lang="fr-FR" b="1" baseline="30000" dirty="0">
                <a:solidFill>
                  <a:srgbClr val="0070C0"/>
                </a:solidFill>
              </a:rPr>
              <a:t> </a:t>
            </a:r>
            <a:r>
              <a:rPr lang="fr-FR" b="1" baseline="30000" dirty="0" err="1">
                <a:solidFill>
                  <a:srgbClr val="0070C0"/>
                </a:solidFill>
              </a:rPr>
              <a:t>reader</a:t>
            </a:r>
            <a:r>
              <a:rPr lang="fr-FR" b="1" baseline="30000" dirty="0">
                <a:solidFill>
                  <a:srgbClr val="0070C0"/>
                </a:solidFill>
              </a:rPr>
              <a:t>, Patterns of communication </a:t>
            </a:r>
            <a:r>
              <a:rPr lang="fr-FR" b="1" baseline="30000" dirty="0" err="1">
                <a:solidFill>
                  <a:srgbClr val="0070C0"/>
                </a:solidFill>
              </a:rPr>
              <a:t>from</a:t>
            </a:r>
            <a:r>
              <a:rPr lang="fr-FR" b="1" baseline="30000" dirty="0">
                <a:solidFill>
                  <a:srgbClr val="0070C0"/>
                </a:solidFill>
              </a:rPr>
              <a:t> Bunyan to </a:t>
            </a:r>
            <a:r>
              <a:rPr lang="fr-FR" b="1" baseline="30000" dirty="0" err="1">
                <a:solidFill>
                  <a:srgbClr val="0070C0"/>
                </a:solidFill>
              </a:rPr>
              <a:t>Bekett</a:t>
            </a:r>
            <a:r>
              <a:rPr lang="fr-FR" b="1" baseline="30000" dirty="0">
                <a:solidFill>
                  <a:srgbClr val="0070C0"/>
                </a:solidFill>
              </a:rPr>
              <a:t>, Baltimore, 1987ne esthétique de la </a:t>
            </a:r>
            <a:r>
              <a:rPr lang="fr-FR" b="1" baseline="30000" dirty="0" err="1">
                <a:solidFill>
                  <a:srgbClr val="0070C0"/>
                </a:solidFill>
              </a:rPr>
              <a:t>reception</a:t>
            </a:r>
            <a:r>
              <a:rPr lang="fr-FR" b="1" baseline="30000" dirty="0">
                <a:solidFill>
                  <a:srgbClr val="0070C0"/>
                </a:solidFill>
              </a:rPr>
              <a:t>, trad. </a:t>
            </a:r>
            <a:r>
              <a:rPr lang="en-US" b="1" baseline="30000" dirty="0">
                <a:solidFill>
                  <a:srgbClr val="0070C0"/>
                </a:solidFill>
              </a:rPr>
              <a:t>Par Claude </a:t>
            </a:r>
            <a:r>
              <a:rPr lang="en-US" b="1" baseline="30000" dirty="0" err="1">
                <a:solidFill>
                  <a:srgbClr val="0070C0"/>
                </a:solidFill>
              </a:rPr>
              <a:t>Maillard</a:t>
            </a:r>
            <a:r>
              <a:rPr lang="en-US" b="1" baseline="30000" dirty="0">
                <a:solidFill>
                  <a:srgbClr val="0070C0"/>
                </a:solidFill>
              </a:rPr>
              <a:t>, Ed.  </a:t>
            </a:r>
            <a:r>
              <a:rPr lang="en-US" b="1" baseline="30000" dirty="0" err="1">
                <a:solidFill>
                  <a:srgbClr val="0070C0"/>
                </a:solidFill>
              </a:rPr>
              <a:t>Gallimard</a:t>
            </a:r>
            <a:r>
              <a:rPr lang="en-US" b="1" baseline="30000" dirty="0">
                <a:solidFill>
                  <a:srgbClr val="0070C0"/>
                </a:solidFill>
              </a:rPr>
              <a:t>, 1996 </a:t>
            </a:r>
            <a:endParaRPr lang="en-US" b="1" dirty="0">
              <a:solidFill>
                <a:srgbClr val="0070C0"/>
              </a:solidFill>
            </a:endParaRPr>
          </a:p>
          <a:p>
            <a:pPr lvl="0"/>
            <a:r>
              <a:rPr lang="fr-FR" b="1" baseline="30000" dirty="0">
                <a:solidFill>
                  <a:srgbClr val="0070C0"/>
                </a:solidFill>
              </a:rPr>
              <a:t>Hans Robert </a:t>
            </a:r>
            <a:r>
              <a:rPr lang="fr-FR" b="1" baseline="30000" dirty="0" err="1">
                <a:solidFill>
                  <a:srgbClr val="0070C0"/>
                </a:solidFill>
              </a:rPr>
              <a:t>Jausse</a:t>
            </a:r>
            <a:r>
              <a:rPr lang="fr-FR" b="1" baseline="30000" dirty="0">
                <a:solidFill>
                  <a:srgbClr val="0070C0"/>
                </a:solidFill>
              </a:rPr>
              <a:t>, Pour une herméneutique littéraire, Trad. </a:t>
            </a:r>
            <a:r>
              <a:rPr lang="en-US" b="1" baseline="30000" dirty="0">
                <a:solidFill>
                  <a:srgbClr val="0070C0"/>
                </a:solidFill>
              </a:rPr>
              <a:t>Maurice Jacob, </a:t>
            </a:r>
            <a:r>
              <a:rPr lang="en-US" b="1" baseline="30000" dirty="0" err="1">
                <a:solidFill>
                  <a:srgbClr val="0070C0"/>
                </a:solidFill>
              </a:rPr>
              <a:t>Gallimard</a:t>
            </a:r>
            <a:r>
              <a:rPr lang="en-US" b="1" baseline="30000" dirty="0">
                <a:solidFill>
                  <a:srgbClr val="0070C0"/>
                </a:solidFill>
              </a:rPr>
              <a:t>, 1988.</a:t>
            </a:r>
            <a:endParaRPr lang="en-US" b="1" dirty="0">
              <a:solidFill>
                <a:srgbClr val="0070C0"/>
              </a:solidFill>
            </a:endParaRPr>
          </a:p>
          <a:p>
            <a:pPr lvl="0" fontAlgn="base"/>
            <a:r>
              <a:rPr lang="fr-FR" b="1" baseline="30000" dirty="0">
                <a:solidFill>
                  <a:srgbClr val="0070C0"/>
                </a:solidFill>
              </a:rPr>
              <a:t>Michel </a:t>
            </a:r>
            <a:r>
              <a:rPr lang="fr-FR" b="1" baseline="30000" dirty="0" err="1">
                <a:solidFill>
                  <a:srgbClr val="0070C0"/>
                </a:solidFill>
              </a:rPr>
              <a:t>Riffaterre</a:t>
            </a:r>
            <a:r>
              <a:rPr lang="fr-FR" b="1" baseline="30000" dirty="0">
                <a:solidFill>
                  <a:srgbClr val="0070C0"/>
                </a:solidFill>
              </a:rPr>
              <a:t>, "l'illusion référentielle", in Littérature et réalité, Seuil, 1978</a:t>
            </a:r>
            <a:endParaRPr lang="en-US" b="1" dirty="0">
              <a:solidFill>
                <a:srgbClr val="0070C0"/>
              </a:solidFill>
            </a:endParaRPr>
          </a:p>
          <a:p>
            <a:pPr lvl="0" fontAlgn="base"/>
            <a:r>
              <a:rPr lang="fr-FR" b="1" baseline="30000" dirty="0">
                <a:solidFill>
                  <a:srgbClr val="0070C0"/>
                </a:solidFill>
              </a:rPr>
              <a:t>Michel Picard, La lecture comme jeu, (causerie introductive au congrès de l'ABF, "qui lit quoi !, mai 1984"), bulletin d'informations de l'association des bibliothécaires française-n 167, 2eme trimestre 1995.</a:t>
            </a:r>
            <a:endParaRPr lang="en-US" b="1" dirty="0">
              <a:solidFill>
                <a:srgbClr val="0070C0"/>
              </a:solidFill>
            </a:endParaRPr>
          </a:p>
          <a:p>
            <a:pPr lvl="0" fontAlgn="base"/>
            <a:r>
              <a:rPr lang="fr-FR" b="1" baseline="30000" dirty="0">
                <a:solidFill>
                  <a:srgbClr val="0070C0"/>
                </a:solidFill>
              </a:rPr>
              <a:t>Michel Picard, La </a:t>
            </a:r>
            <a:r>
              <a:rPr lang="fr-FR" b="1" baseline="30000" dirty="0" err="1">
                <a:solidFill>
                  <a:srgbClr val="0070C0"/>
                </a:solidFill>
              </a:rPr>
              <a:t>Literature</a:t>
            </a:r>
            <a:r>
              <a:rPr lang="fr-FR" b="1" baseline="30000" dirty="0">
                <a:solidFill>
                  <a:srgbClr val="0070C0"/>
                </a:solidFill>
              </a:rPr>
              <a:t> ET la Mort, </a:t>
            </a:r>
            <a:r>
              <a:rPr lang="fr-FR" b="1" baseline="30000" dirty="0">
                <a:solidFill>
                  <a:srgbClr val="0070C0"/>
                </a:solidFill>
                <a:hlinkClick r:id="rId3"/>
              </a:rPr>
              <a:t>Presses Universitaires de France</a:t>
            </a:r>
            <a:r>
              <a:rPr lang="fr-FR" b="1" baseline="30000" dirty="0">
                <a:solidFill>
                  <a:srgbClr val="0070C0"/>
                </a:solidFill>
              </a:rPr>
              <a:t>, 1995.</a:t>
            </a:r>
            <a:endParaRPr lang="en-US" b="1" dirty="0">
              <a:solidFill>
                <a:srgbClr val="0070C0"/>
              </a:solidFill>
            </a:endParaRPr>
          </a:p>
          <a:p>
            <a:pPr lvl="0" fontAlgn="base"/>
            <a:r>
              <a:rPr lang="fr-FR" b="1" baseline="30000" dirty="0">
                <a:solidFill>
                  <a:srgbClr val="0070C0"/>
                </a:solidFill>
              </a:rPr>
              <a:t>1985Jaap </a:t>
            </a:r>
            <a:r>
              <a:rPr lang="fr-FR" b="1" baseline="30000" dirty="0" err="1">
                <a:solidFill>
                  <a:srgbClr val="0070C0"/>
                </a:solidFill>
              </a:rPr>
              <a:t>Lintevelt</a:t>
            </a:r>
            <a:r>
              <a:rPr lang="fr-FR" b="1" baseline="30000" dirty="0">
                <a:solidFill>
                  <a:srgbClr val="0070C0"/>
                </a:solidFill>
              </a:rPr>
              <a:t>. Essais de typologie narrative. </a:t>
            </a:r>
            <a:r>
              <a:rPr lang="en-US" b="1" baseline="30000" dirty="0">
                <a:solidFill>
                  <a:srgbClr val="0070C0"/>
                </a:solidFill>
              </a:rPr>
              <a:t>Ed: José Corte, </a:t>
            </a:r>
            <a:r>
              <a:rPr lang="en-US" b="1" baseline="30000" dirty="0">
                <a:solidFill>
                  <a:srgbClr val="0070C0"/>
                </a:solidFill>
                <a:hlinkClick r:id="rId4"/>
              </a:rPr>
              <a:t>Paris</a:t>
            </a:r>
            <a:r>
              <a:rPr lang="en-US" b="1" baseline="30000" dirty="0">
                <a:solidFill>
                  <a:srgbClr val="0070C0"/>
                </a:solidFill>
              </a:rPr>
              <a:t> , 1981.</a:t>
            </a:r>
            <a:endParaRPr lang="en-US" b="1" dirty="0">
              <a:solidFill>
                <a:srgbClr val="0070C0"/>
              </a:solidFill>
            </a:endParaRPr>
          </a:p>
          <a:p>
            <a:pPr lvl="0"/>
            <a:r>
              <a:rPr lang="fr-FR" b="1" baseline="30000" dirty="0">
                <a:solidFill>
                  <a:srgbClr val="0070C0"/>
                </a:solidFill>
              </a:rPr>
              <a:t>Paul Ricœur, Le conflit des </a:t>
            </a:r>
            <a:r>
              <a:rPr lang="fr-FR" b="1" baseline="30000" dirty="0" err="1">
                <a:solidFill>
                  <a:srgbClr val="0070C0"/>
                </a:solidFill>
              </a:rPr>
              <a:t>interpretations</a:t>
            </a:r>
            <a:r>
              <a:rPr lang="fr-FR" b="1" baseline="30000" dirty="0">
                <a:solidFill>
                  <a:srgbClr val="0070C0"/>
                </a:solidFill>
              </a:rPr>
              <a:t>, </a:t>
            </a:r>
            <a:r>
              <a:rPr lang="fr-FR" b="1" baseline="30000" dirty="0" err="1">
                <a:solidFill>
                  <a:srgbClr val="0070C0"/>
                </a:solidFill>
              </a:rPr>
              <a:t>Essay's</a:t>
            </a:r>
            <a:r>
              <a:rPr lang="fr-FR" b="1" baseline="30000" dirty="0">
                <a:solidFill>
                  <a:srgbClr val="0070C0"/>
                </a:solidFill>
              </a:rPr>
              <a:t> d'herméneutique, Seuil, 1969. </a:t>
            </a:r>
            <a:endParaRPr lang="en-US" b="1" dirty="0">
              <a:solidFill>
                <a:srgbClr val="0070C0"/>
              </a:solidFill>
            </a:endParaRPr>
          </a:p>
          <a:p>
            <a:pPr lvl="0" fontAlgn="base"/>
            <a:r>
              <a:rPr lang="fr-FR" b="1" baseline="30000" dirty="0">
                <a:solidFill>
                  <a:srgbClr val="0070C0"/>
                </a:solidFill>
              </a:rPr>
              <a:t>Umberto-Eco, </a:t>
            </a:r>
            <a:r>
              <a:rPr lang="fr-FR" b="1" baseline="30000" dirty="0">
                <a:solidFill>
                  <a:srgbClr val="0070C0"/>
                </a:solidFill>
                <a:hlinkClick r:id="rId5"/>
              </a:rPr>
              <a:t>Le Signe Histoire et analyse d'un concept, </a:t>
            </a:r>
            <a:r>
              <a:rPr lang="fr-FR" b="1" baseline="30000" dirty="0" err="1">
                <a:solidFill>
                  <a:srgbClr val="0070C0"/>
                </a:solidFill>
                <a:hlinkClick r:id="rId5"/>
              </a:rPr>
              <a:t>Lgf</a:t>
            </a:r>
            <a:r>
              <a:rPr lang="fr-FR" b="1" baseline="30000" dirty="0">
                <a:solidFill>
                  <a:srgbClr val="0070C0"/>
                </a:solidFill>
                <a:hlinkClick r:id="rId5"/>
              </a:rPr>
              <a:t>, </a:t>
            </a:r>
            <a:r>
              <a:rPr lang="fr-FR" b="1" baseline="30000" dirty="0" err="1">
                <a:solidFill>
                  <a:srgbClr val="0070C0"/>
                </a:solidFill>
                <a:hlinkClick r:id="rId5"/>
              </a:rPr>
              <a:t>Ldp</a:t>
            </a:r>
            <a:r>
              <a:rPr lang="fr-FR" b="1" baseline="30000" dirty="0">
                <a:solidFill>
                  <a:srgbClr val="0070C0"/>
                </a:solidFill>
                <a:hlinkClick r:id="rId5"/>
              </a:rPr>
              <a:t> biblio Essais, 1992.</a:t>
            </a:r>
            <a:endParaRPr lang="en-US" b="1" dirty="0">
              <a:solidFill>
                <a:srgbClr val="0070C0"/>
              </a:solidFill>
            </a:endParaRPr>
          </a:p>
          <a:p>
            <a:pPr lvl="0"/>
            <a:r>
              <a:rPr lang="fr-FR" b="1" baseline="30000" dirty="0">
                <a:solidFill>
                  <a:srgbClr val="0070C0"/>
                </a:solidFill>
              </a:rPr>
              <a:t>Wolfgang </a:t>
            </a:r>
            <a:r>
              <a:rPr lang="fr-FR" b="1" baseline="30000" dirty="0" err="1">
                <a:solidFill>
                  <a:srgbClr val="0070C0"/>
                </a:solidFill>
              </a:rPr>
              <a:t>Iser</a:t>
            </a:r>
            <a:r>
              <a:rPr lang="fr-FR" b="1" baseline="30000" dirty="0">
                <a:solidFill>
                  <a:srgbClr val="0070C0"/>
                </a:solidFill>
              </a:rPr>
              <a:t>, l'acte de lecture. Théorie de l'effet esthétique, Pierre </a:t>
            </a:r>
            <a:r>
              <a:rPr lang="fr-FR" b="1" baseline="30000" dirty="0" err="1">
                <a:solidFill>
                  <a:srgbClr val="0070C0"/>
                </a:solidFill>
              </a:rPr>
              <a:t>Mardaga</a:t>
            </a:r>
            <a:r>
              <a:rPr lang="fr-FR" b="1" baseline="30000" dirty="0">
                <a:solidFill>
                  <a:srgbClr val="0070C0"/>
                </a:solidFill>
              </a:rPr>
              <a:t>, Editeur, 1985</a:t>
            </a:r>
            <a:r>
              <a:rPr lang="fr-FR" b="1" baseline="30000" dirty="0" smtClean="0">
                <a:solidFill>
                  <a:srgbClr val="0070C0"/>
                </a:solidFill>
              </a:rPr>
              <a:t>.</a:t>
            </a:r>
            <a:r>
              <a:rPr lang="fr-FR" baseline="30000" dirty="0"/>
              <a:t>	</a:t>
            </a:r>
            <a:endParaRPr lang="en-US" dirty="0"/>
          </a:p>
        </p:txBody>
      </p:sp>
    </p:spTree>
    <p:extLst>
      <p:ext uri="{BB962C8B-B14F-4D97-AF65-F5344CB8AC3E}">
        <p14:creationId xmlns:p14="http://schemas.microsoft.com/office/powerpoint/2010/main" val="2020382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9944" y="391886"/>
            <a:ext cx="11234056" cy="6052457"/>
          </a:xfrm>
          <a:solidFill>
            <a:schemeClr val="accent4">
              <a:lumMod val="20000"/>
              <a:lumOff val="80000"/>
            </a:schemeClr>
          </a:solidFill>
        </p:spPr>
        <p:txBody>
          <a:bodyPr/>
          <a:lstStyle/>
          <a:p>
            <a:pPr marL="0" indent="0">
              <a:buNone/>
            </a:pPr>
            <a:endParaRPr lang="ar-DZ" sz="6000" dirty="0" smtClean="0">
              <a:solidFill>
                <a:schemeClr val="accent4">
                  <a:lumMod val="50000"/>
                </a:schemeClr>
              </a:solidFill>
              <a:latin typeface="Aldhabi" panose="01000000000000000000" pitchFamily="2" charset="-78"/>
              <a:cs typeface="Aldhabi" panose="01000000000000000000" pitchFamily="2" charset="-78"/>
            </a:endParaRPr>
          </a:p>
          <a:p>
            <a:pPr marL="0" indent="0" algn="ctr">
              <a:buNone/>
            </a:pPr>
            <a:r>
              <a:rPr lang="ar-DZ" sz="6000" b="1" dirty="0" smtClean="0">
                <a:solidFill>
                  <a:schemeClr val="accent4">
                    <a:lumMod val="50000"/>
                  </a:schemeClr>
                </a:solidFill>
                <a:latin typeface="Aldhabi" panose="01000000000000000000" pitchFamily="2" charset="-78"/>
                <a:cs typeface="Aldhabi" panose="01000000000000000000" pitchFamily="2" charset="-78"/>
              </a:rPr>
              <a:t>انتهى؛</a:t>
            </a:r>
          </a:p>
          <a:p>
            <a:pPr marL="0" indent="0" algn="ctr">
              <a:buNone/>
            </a:pPr>
            <a:r>
              <a:rPr lang="ar-DZ" sz="6000" b="1" dirty="0" smtClean="0">
                <a:solidFill>
                  <a:schemeClr val="accent4">
                    <a:lumMod val="50000"/>
                  </a:schemeClr>
                </a:solidFill>
                <a:latin typeface="Aldhabi" panose="01000000000000000000" pitchFamily="2" charset="-78"/>
                <a:cs typeface="Aldhabi" panose="01000000000000000000" pitchFamily="2" charset="-78"/>
              </a:rPr>
              <a:t>شكرا على المتابعة والانتباه.</a:t>
            </a:r>
          </a:p>
          <a:p>
            <a:pPr marL="0" indent="0" algn="ctr">
              <a:buNone/>
            </a:pPr>
            <a:endParaRPr lang="ar-DZ" sz="6000" b="1" dirty="0">
              <a:solidFill>
                <a:schemeClr val="accent4">
                  <a:lumMod val="50000"/>
                </a:schemeClr>
              </a:solidFill>
              <a:latin typeface="Aldhabi" panose="01000000000000000000" pitchFamily="2" charset="-78"/>
              <a:cs typeface="Aldhabi" panose="01000000000000000000" pitchFamily="2" charset="-78"/>
            </a:endParaRPr>
          </a:p>
          <a:p>
            <a:pPr marL="0" indent="0" algn="ctr">
              <a:buNone/>
            </a:pPr>
            <a:r>
              <a:rPr lang="ar-DZ" sz="6000" b="1" dirty="0" smtClean="0">
                <a:solidFill>
                  <a:schemeClr val="accent4">
                    <a:lumMod val="50000"/>
                  </a:schemeClr>
                </a:solidFill>
                <a:latin typeface="Aldhabi" panose="01000000000000000000" pitchFamily="2" charset="-78"/>
                <a:cs typeface="Aldhabi" panose="01000000000000000000" pitchFamily="2" charset="-78"/>
              </a:rPr>
              <a:t>المـــــــنـــاقشة والتفاعل:</a:t>
            </a:r>
            <a:endParaRPr lang="ar-DZ" sz="6000" b="1" dirty="0">
              <a:solidFill>
                <a:schemeClr val="accent4">
                  <a:lumMod val="50000"/>
                </a:schemeClr>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4279438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3966</Words>
  <Application>Microsoft Office PowerPoint</Application>
  <PresentationFormat>Grand écran</PresentationFormat>
  <Paragraphs>159</Paragraphs>
  <Slides>23</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Arial Unicode MS</vt:lpstr>
      <vt:lpstr>Aldhabi</vt:lpstr>
      <vt:lpstr>Arabic Typesetting</vt:lpstr>
      <vt:lpstr>Arial</vt:lpstr>
      <vt:lpstr>Calibri</vt:lpstr>
      <vt:lpstr>Calibri Light</vt:lpstr>
      <vt:lpstr>Times New Roman</vt:lpstr>
      <vt:lpstr>Thème Office</vt:lpstr>
      <vt:lpstr>Présentation PowerPoint</vt:lpstr>
      <vt:lpstr>أكاديمية بيت اللسانيات الدولية (تركيا) محاضرة علمية في موضوع:  القارئ في الأدب «من المفهوم النسقي إلى المفهوم المتغير.» </vt:lpstr>
      <vt:lpstr>مدخل؛</vt:lpstr>
      <vt:lpstr>Présentation PowerPoint</vt:lpstr>
      <vt:lpstr>أشكلة المفهمة (من النسقي إلى المتغير) توضيحات أولية...</vt:lpstr>
      <vt:lpstr>ترحالات مفهوم القارئ (نشوء بينتخصصاتي  (pluridisciplinarité </vt:lpstr>
      <vt:lpstr>في الدرس السيميائي: القارئ النموذجي Lecteur Modèle)) لدى أمبرتو إيكو.</vt:lpstr>
      <vt:lpstr>في نظرية التلقي: القارئ الضمني. ((Le lecteur implicite لدى فولفغانغ إيزر. </vt:lpstr>
      <vt:lpstr>في الأسلوبية البنيوية: الحديث حول القارئ الجمع(L'archilecteur) لدى ميكائيل ريفاتير.</vt:lpstr>
      <vt:lpstr>في سوسيولوجيا القراءة؛ القارئ المفكك لدى جاك دريدا.</vt:lpstr>
      <vt:lpstr>المرجعية التواصلية: القارئ الانتشائي لدى رولان بارت. </vt:lpstr>
      <vt:lpstr>المرجعية البلاغية: القارئ التخييلي (Fictionnel)  لدى ميشال شارل.</vt:lpstr>
      <vt:lpstr>في الأدب الرقمي: القارئ التفاعلي. ((Le lecteur interactif</vt:lpstr>
      <vt:lpstr>Présentation PowerPoint</vt:lpstr>
      <vt:lpstr>مغايرات مفاهمية أخرى:  - القارئ المخبر (Le lecteur informé) والقارئ المقصود (Le lecteur visé) لدى ستانلي فيش. -  القارئ «اللاعب» لدى ميشال بيكارد Michel Picard </vt:lpstr>
      <vt:lpstr>القارئ «اللاعب» لدى ميشال بيكارد Michel Picard </vt:lpstr>
      <vt:lpstr>Présentation PowerPoint</vt:lpstr>
      <vt:lpstr>إشارات مفهومية أخرى...</vt:lpstr>
      <vt:lpstr>خاتمة وآفاق...</vt:lpstr>
      <vt:lpstr>بيبليوغرافيا الموضوع شاملة ولكل غاية مفيدة...</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أكاديمية بيت اللسانيات الدولية (تركيا) محاضرة علمية في موضوع:  القارئ في الأدب «من المفهوم النسقي إلى المفهوم المتغير.» </dc:title>
  <dc:creator>Utilisateur Windows</dc:creator>
  <cp:lastModifiedBy>Utilisateur Windows</cp:lastModifiedBy>
  <cp:revision>138</cp:revision>
  <dcterms:created xsi:type="dcterms:W3CDTF">2023-09-04T20:12:20Z</dcterms:created>
  <dcterms:modified xsi:type="dcterms:W3CDTF">2023-09-16T14:59:52Z</dcterms:modified>
</cp:coreProperties>
</file>